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56" r:id="rId5"/>
    <p:sldId id="273" r:id="rId6"/>
    <p:sldId id="258" r:id="rId7"/>
    <p:sldId id="261" r:id="rId8"/>
    <p:sldId id="262" r:id="rId9"/>
    <p:sldId id="263" r:id="rId10"/>
    <p:sldId id="259" r:id="rId11"/>
    <p:sldId id="264" r:id="rId12"/>
    <p:sldId id="265" r:id="rId13"/>
    <p:sldId id="272" r:id="rId14"/>
    <p:sldId id="266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2624-907E-4AF0-9B40-29168B2001EC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3E4D-E1C1-42A5-B477-60A4E28580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75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2624-907E-4AF0-9B40-29168B2001EC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3E4D-E1C1-42A5-B477-60A4E28580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541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2624-907E-4AF0-9B40-29168B2001EC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3E4D-E1C1-42A5-B477-60A4E28580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0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2624-907E-4AF0-9B40-29168B2001EC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3E4D-E1C1-42A5-B477-60A4E28580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11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2624-907E-4AF0-9B40-29168B2001EC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3E4D-E1C1-42A5-B477-60A4E28580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173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2624-907E-4AF0-9B40-29168B2001EC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3E4D-E1C1-42A5-B477-60A4E28580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47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2624-907E-4AF0-9B40-29168B2001EC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3E4D-E1C1-42A5-B477-60A4E28580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544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2624-907E-4AF0-9B40-29168B2001EC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3E4D-E1C1-42A5-B477-60A4E28580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63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2624-907E-4AF0-9B40-29168B2001EC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3E4D-E1C1-42A5-B477-60A4E28580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436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2624-907E-4AF0-9B40-29168B2001EC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3E4D-E1C1-42A5-B477-60A4E28580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942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2624-907E-4AF0-9B40-29168B2001EC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3E4D-E1C1-42A5-B477-60A4E28580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83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F2624-907E-4AF0-9B40-29168B2001EC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43E4D-E1C1-42A5-B477-60A4E28580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032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48">
            <a:extLst>
              <a:ext uri="{FF2B5EF4-FFF2-40B4-BE49-F238E27FC236}">
                <a16:creationId xmlns:a16="http://schemas.microsoft.com/office/drawing/2014/main" id="{FACA545B-5535-4F1B-A5DE-1489FD45B1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348" y="7978775"/>
            <a:ext cx="150019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object 2">
            <a:extLst>
              <a:ext uri="{FF2B5EF4-FFF2-40B4-BE49-F238E27FC236}">
                <a16:creationId xmlns:a16="http://schemas.microsoft.com/office/drawing/2014/main" id="{67212CB3-7407-4553-B4CC-F9F910CE9728}"/>
              </a:ext>
            </a:extLst>
          </p:cNvPr>
          <p:cNvSpPr>
            <a:spLocks/>
          </p:cNvSpPr>
          <p:nvPr/>
        </p:nvSpPr>
        <p:spPr bwMode="auto">
          <a:xfrm>
            <a:off x="1191" y="-12700"/>
            <a:ext cx="9142809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52" name="Прямоугольник 73">
            <a:extLst>
              <a:ext uri="{FF2B5EF4-FFF2-40B4-BE49-F238E27FC236}">
                <a16:creationId xmlns:a16="http://schemas.microsoft.com/office/drawing/2014/main" id="{89573DA0-E1BC-4E45-9D35-53F2D1DAD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2313" y="1343025"/>
            <a:ext cx="117991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2053" name="Прямоугольник 74">
            <a:extLst>
              <a:ext uri="{FF2B5EF4-FFF2-40B4-BE49-F238E27FC236}">
                <a16:creationId xmlns:a16="http://schemas.microsoft.com/office/drawing/2014/main" id="{450CF7BD-55BB-4DFD-A124-AE436C26F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6510" y="1309688"/>
            <a:ext cx="1178719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id="{6D6870A9-5FF7-47F8-AA72-CD2E072CB6A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4427" y="6621463"/>
            <a:ext cx="8796338" cy="25400"/>
          </a:xfrm>
          <a:prstGeom prst="straightConnector1">
            <a:avLst/>
          </a:prstGeom>
          <a:ln>
            <a:solidFill>
              <a:srgbClr val="002060"/>
            </a:solidFill>
            <a:headEnd type="none" w="sm" len="sm"/>
            <a:tailEnd type="none" w="sm" len="sm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id="{900B3A37-585E-4C82-98E6-BC824169E3E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93808" y="2636912"/>
            <a:ext cx="8042720" cy="3105"/>
          </a:xfrm>
          <a:prstGeom prst="straightConnector1">
            <a:avLst/>
          </a:prstGeom>
          <a:ln>
            <a:solidFill>
              <a:srgbClr val="613BCD"/>
            </a:solidFill>
            <a:headEnd type="none" w="sm" len="sm"/>
            <a:tailEnd type="none" w="sm" len="sm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56" name="TextBox 25">
            <a:extLst>
              <a:ext uri="{FF2B5EF4-FFF2-40B4-BE49-F238E27FC236}">
                <a16:creationId xmlns:a16="http://schemas.microsoft.com/office/drawing/2014/main" id="{5ACEC9EA-4024-4AF1-B6EC-969D12B60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85" y="3068960"/>
            <a:ext cx="8203394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3200" b="1" dirty="0" err="1">
                <a:solidFill>
                  <a:schemeClr val="tx2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Сабақтың</a:t>
            </a:r>
            <a:r>
              <a:rPr lang="ru-RU" altLang="ru-RU" sz="3200" b="1" dirty="0">
                <a:solidFill>
                  <a:schemeClr val="tx2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altLang="ru-RU" sz="3200" b="1" dirty="0" err="1">
                <a:solidFill>
                  <a:schemeClr val="tx2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тақырыбы</a:t>
            </a:r>
            <a:r>
              <a:rPr lang="ru-RU" altLang="ru-RU" sz="3200" b="1" dirty="0" smtClean="0">
                <a:solidFill>
                  <a:schemeClr val="tx2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 </a:t>
            </a:r>
            <a:endParaRPr lang="ru-RU" sz="3200" b="1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sz="3200" b="1" dirty="0">
                <a:solidFill>
                  <a:srgbClr val="0080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36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Б.Соқпақбаевтың «Менің атым </a:t>
            </a:r>
            <a:r>
              <a:rPr lang="kk-KZ" sz="36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-Қожа</a:t>
            </a:r>
            <a:r>
              <a:rPr lang="kk-KZ" sz="36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» </a:t>
            </a:r>
            <a:r>
              <a:rPr lang="kk-KZ" sz="36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повесінен үзінді.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sz="36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Дайындықсыз келген бір күн. </a:t>
            </a:r>
            <a:endParaRPr lang="ru-RU" altLang="ru-RU" sz="3600" b="1" dirty="0" smtClean="0">
              <a:solidFill>
                <a:srgbClr val="00808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57" name="TextBox 9">
            <a:extLst>
              <a:ext uri="{FF2B5EF4-FFF2-40B4-BE49-F238E27FC236}">
                <a16:creationId xmlns:a16="http://schemas.microsoft.com/office/drawing/2014/main" id="{7E802B37-094E-4B7B-90BC-B71C1DF94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9845" y="209620"/>
            <a:ext cx="206306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1600" b="1" dirty="0">
                <a:solidFill>
                  <a:schemeClr val="tx2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ҚАЗАҚ </a:t>
            </a:r>
            <a:r>
              <a:rPr lang="kk-KZ" altLang="ru-RU" sz="1600" b="1" dirty="0" smtClean="0">
                <a:solidFill>
                  <a:schemeClr val="tx2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ӘДЕБИЕТІ </a:t>
            </a:r>
            <a:endParaRPr lang="ru-RU" altLang="ru-RU" sz="1600" b="1" dirty="0">
              <a:solidFill>
                <a:schemeClr val="tx2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chemeClr val="tx2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5</a:t>
            </a:r>
            <a:r>
              <a:rPr lang="ru-RU" altLang="ru-RU" sz="1600" b="1" dirty="0" smtClean="0">
                <a:solidFill>
                  <a:schemeClr val="tx2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- СЫНЫП</a:t>
            </a:r>
            <a:endParaRPr lang="ru-RU" altLang="ru-RU" sz="1600" b="1" dirty="0">
              <a:solidFill>
                <a:schemeClr val="tx2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2058" name="TextBox 1">
            <a:extLst>
              <a:ext uri="{FF2B5EF4-FFF2-40B4-BE49-F238E27FC236}">
                <a16:creationId xmlns:a16="http://schemas.microsoft.com/office/drawing/2014/main" id="{CBEB090A-F387-40AC-83CB-EE3B22C5A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128" y="1066452"/>
            <a:ext cx="142058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en-US" sz="3200" b="1" dirty="0" smtClean="0">
                <a:solidFill>
                  <a:schemeClr val="tx2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Бөлім:</a:t>
            </a:r>
            <a:endParaRPr lang="ru-RU" altLang="en-US" sz="3200" b="1" dirty="0">
              <a:solidFill>
                <a:schemeClr val="tx2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cxnSp>
        <p:nvCxnSpPr>
          <p:cNvPr id="20" name="Google Shape;78;p1">
            <a:extLst>
              <a:ext uri="{FF2B5EF4-FFF2-40B4-BE49-F238E27FC236}">
                <a16:creationId xmlns:a16="http://schemas.microsoft.com/office/drawing/2014/main" id="{C7A6CEF6-C964-4E0D-B652-5DC2B572F8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69727" y="6408977"/>
            <a:ext cx="802005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89348" y="1574285"/>
            <a:ext cx="83534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dirty="0" smtClean="0">
                <a:latin typeface="Times New Roman"/>
                <a:ea typeface="Calibri"/>
              </a:rPr>
              <a:t>«Адамгершілік - асыл қасиет»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63886023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208" y="-228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3- тапсырма: «Салыстыру аймағы» кестесі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9916033"/>
              </p:ext>
            </p:extLst>
          </p:nvPr>
        </p:nvGraphicFramePr>
        <p:xfrm>
          <a:off x="467544" y="1052736"/>
          <a:ext cx="82296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6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9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Салыстыру аймағы</a:t>
                      </a:r>
                    </a:p>
                    <a:p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Қожа 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Жантас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Сырт келбеті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Мінезі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«Дайындықсыз келген бір күн» үзіндісінен</a:t>
                      </a:r>
                      <a:r>
                        <a:rPr lang="kk-KZ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ең</a:t>
                      </a:r>
                      <a:endParaRPr lang="kk-KZ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маңызды</a:t>
                      </a:r>
                      <a:r>
                        <a:rPr lang="kk-KZ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 әрекет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Кейіпкерге</a:t>
                      </a:r>
                      <a:r>
                        <a:rPr lang="kk-KZ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берілетін баға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187624" y="5085184"/>
            <a:ext cx="6585880" cy="1484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- Кестемен жұмыс жасайды; </a:t>
            </a:r>
          </a:p>
          <a:p>
            <a:pPr marL="457200" indent="-457200">
              <a:buFontTx/>
              <a:buChar char="-"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Кейіпкердің іс-әрекетін салыстыра алады; </a:t>
            </a:r>
          </a:p>
          <a:p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  Кейіпкерге іс-әрекеті арқылы баға береді</a:t>
            </a:r>
          </a:p>
        </p:txBody>
      </p:sp>
    </p:spTree>
    <p:extLst>
      <p:ext uri="{BB962C8B-B14F-4D97-AF65-F5344CB8AC3E}">
        <p14:creationId xmlns:p14="http://schemas.microsoft.com/office/powerpoint/2010/main" val="1422213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208" y="-22816"/>
            <a:ext cx="8229600" cy="859528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Ықтимал жауап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9433909"/>
              </p:ext>
            </p:extLst>
          </p:nvPr>
        </p:nvGraphicFramePr>
        <p:xfrm>
          <a:off x="107504" y="764704"/>
          <a:ext cx="9036496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4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02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21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Салыстыру аймағы</a:t>
                      </a:r>
                    </a:p>
                    <a:p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Қожа 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Жантас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Сырт келбеті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Тәмпіш танау, домалақ</a:t>
                      </a:r>
                      <a:r>
                        <a:rPr lang="kk-KZ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басты, шашы тікендей, өте қайратты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Қоңыр көзді, көнтек ерінді,</a:t>
                      </a:r>
                      <a:r>
                        <a:rPr lang="kk-KZ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адамға жылмия қарайды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Мінезі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Аңғал, адал, сенгіш, қайсар, батыл, 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Қу, өзімшіл, жігерсіз, қызғаншақ, арам, қорқақ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«Дайындықсыз келген бір күн» үзіндісінен</a:t>
                      </a:r>
                      <a:r>
                        <a:rPr lang="kk-KZ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ең</a:t>
                      </a:r>
                      <a:endParaRPr lang="kk-KZ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маңызды</a:t>
                      </a:r>
                      <a:r>
                        <a:rPr lang="kk-KZ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 әрекет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Балыққа барды</a:t>
                      </a:r>
                    </a:p>
                    <a:p>
                      <a:pPr marL="0" indent="0">
                        <a:buNone/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Сабаққа</a:t>
                      </a:r>
                      <a:r>
                        <a:rPr lang="kk-KZ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дайындықсыз келді</a:t>
                      </a:r>
                    </a:p>
                    <a:p>
                      <a:pPr marL="0" indent="0">
                        <a:buNone/>
                      </a:pPr>
                      <a:r>
                        <a:rPr lang="kk-KZ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Қатты ұялды, өзіне уәде берді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Өтірік айтты</a:t>
                      </a:r>
                    </a:p>
                    <a:p>
                      <a:pPr marL="0" indent="0">
                        <a:buNone/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«Қысқы</a:t>
                      </a:r>
                      <a:r>
                        <a:rPr lang="kk-KZ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кеш» өлеңін жаттамады</a:t>
                      </a:r>
                    </a:p>
                    <a:p>
                      <a:pPr marL="0" indent="0">
                        <a:buNone/>
                      </a:pPr>
                      <a:r>
                        <a:rPr lang="kk-KZ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«Екілік» алды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Кейіпкерге</a:t>
                      </a:r>
                      <a:r>
                        <a:rPr lang="kk-KZ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берілетін баға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Қожа тәртіпсіздікті әдейі жасамайды.</a:t>
                      </a:r>
                    </a:p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Аңғалдық</a:t>
                      </a:r>
                      <a:r>
                        <a:rPr lang="kk-KZ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пен, балалықпен жасап, кейін өкініп  жүреді. Өте намысқой, әділ оқушы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Жанатас өте</a:t>
                      </a:r>
                      <a:r>
                        <a:rPr lang="kk-KZ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зымиян, қу бала. Оның бойында күншілдік, қызғаншақтық басым, іші тар, екі адамның арасына от жаққанды, жамандағанды жақсы көреді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354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5840" y="116632"/>
            <a:ext cx="8229600" cy="1143000"/>
          </a:xfrm>
        </p:spPr>
        <p:txBody>
          <a:bodyPr>
            <a:noAutofit/>
          </a:bodyPr>
          <a:lstStyle/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-тапсырма: Кестедегі кейіпкердің шығармадағы әрекетінің қазіргі өмірде көрініс табуын өз сөзіңізбен талдаңыз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9098740"/>
              </p:ext>
            </p:extLst>
          </p:nvPr>
        </p:nvGraphicFramePr>
        <p:xfrm>
          <a:off x="598880" y="1340768"/>
          <a:ext cx="8229600" cy="3693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5047"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Шығармада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Қазір...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53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Менің ендігі</a:t>
                      </a:r>
                      <a:r>
                        <a:rPr lang="kk-KZ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бір үміт артқаным қоңырау үні болды. Шіркін-ай, сол сыңғырлап, қоя берсе, жаным қалар еді-ау! Келесі жолы «Қысқы кешті» қатырып жаттап келіп, бірінші болып айтар едім.</a:t>
                      </a:r>
                      <a:endParaRPr lang="kk-KZ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395536" y="5229200"/>
            <a:ext cx="8280920" cy="136815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Дескриптор: 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Кейіпкердін іс-әрекетін анықтайды;</a:t>
            </a:r>
          </a:p>
          <a:p>
            <a:pPr marL="342900" indent="-342900" algn="ctr">
              <a:buFontTx/>
              <a:buChar char="-"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Шығарма кейіпкерінің әрекетін қазіргі өмірмен</a:t>
            </a:r>
          </a:p>
          <a:p>
            <a:pPr algn="ctr"/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салыстыра бағалайды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95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Ықтимал жауап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2172812"/>
              </p:ext>
            </p:extLst>
          </p:nvPr>
        </p:nvGraphicFramePr>
        <p:xfrm>
          <a:off x="107504" y="980728"/>
          <a:ext cx="8856984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8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Шығармада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Қазір...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Менің ендігі</a:t>
                      </a:r>
                      <a:r>
                        <a:rPr lang="kk-KZ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бір үміт артқаным қоңырау үні болды. Шіркін-ай, сол сыңғырлап, қоя берсе, жаным қалар еді-ау! Келесі жолы «Қысқы кешті» қатырып жаттап келіп, бірінші болып айтар едім.</a:t>
                      </a:r>
                      <a:endParaRPr lang="kk-KZ" sz="2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Қазіргі</a:t>
                      </a:r>
                      <a:r>
                        <a:rPr lang="kk-KZ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уақытта да сабаққа әр түрлі себеппен дайындалмай келетін оқушылар бар. Ондай кезде оқушы қол көтеріп, сабаққа дайындалмай келген себебін айтып, мұғалімнен кешірім сұрап, енді қайталамауға уәде береді.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8592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2195736" y="332656"/>
            <a:ext cx="4680520" cy="108012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Бүгін сабақта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" y="1700808"/>
            <a:ext cx="8229600" cy="4525963"/>
          </a:xfr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just"/>
            <a:r>
              <a:rPr lang="kk-KZ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Ш</a:t>
            </a:r>
            <a:r>
              <a:rPr lang="kk-KZ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ығармадағы кейіпкерлер портреті мен </a:t>
            </a:r>
          </a:p>
          <a:p>
            <a:pPr marL="0" indent="0" algn="just">
              <a:buNone/>
            </a:pPr>
            <a:r>
              <a:rPr lang="kk-KZ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    іс-әрекетіне талдау жасадыңыз; </a:t>
            </a:r>
          </a:p>
          <a:p>
            <a:pPr algn="just"/>
            <a:r>
              <a:rPr lang="kk-KZ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Талдау негізінде </a:t>
            </a:r>
            <a:r>
              <a:rPr lang="kk-KZ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</a:t>
            </a:r>
            <a:r>
              <a:rPr lang="kk-KZ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ейіпкерлерді анықтап, образын сипаттадыңыз;</a:t>
            </a:r>
          </a:p>
          <a:p>
            <a:pPr algn="just"/>
            <a:r>
              <a:rPr lang="kk-KZ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Шығарма кейіпкерлерінің әрекетін  қазіргі  өмірмен салыстыра бағаладыңыз.</a:t>
            </a:r>
            <a:endParaRPr lang="ru-RU" dirty="0" smtClean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ru-RU" dirty="0" smtClean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6945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1844824"/>
            <a:ext cx="7344816" cy="21602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35696" y="476672"/>
            <a:ext cx="5328592" cy="10081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Қосымша тапсырма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Шығармашылық жұмыс.</a:t>
            </a:r>
          </a:p>
          <a:p>
            <a:pPr marL="0" indent="0" algn="ctr">
              <a:buNone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«Егер мен Қожа болсам...»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154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48">
            <a:extLst>
              <a:ext uri="{FF2B5EF4-FFF2-40B4-BE49-F238E27FC236}">
                <a16:creationId xmlns:a16="http://schemas.microsoft.com/office/drawing/2014/main" id="{EA9CE064-BAF5-48EF-B462-68B81618DE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348" y="7978775"/>
            <a:ext cx="150019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object 2">
            <a:extLst>
              <a:ext uri="{FF2B5EF4-FFF2-40B4-BE49-F238E27FC236}">
                <a16:creationId xmlns:a16="http://schemas.microsoft.com/office/drawing/2014/main" id="{94A4B16A-2D08-4E49-9A03-C282B6EC3178}"/>
              </a:ext>
            </a:extLst>
          </p:cNvPr>
          <p:cNvSpPr>
            <a:spLocks/>
          </p:cNvSpPr>
          <p:nvPr/>
        </p:nvSpPr>
        <p:spPr bwMode="auto">
          <a:xfrm>
            <a:off x="1191" y="-12700"/>
            <a:ext cx="9142809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6" name="Прямоугольник 73">
            <a:extLst>
              <a:ext uri="{FF2B5EF4-FFF2-40B4-BE49-F238E27FC236}">
                <a16:creationId xmlns:a16="http://schemas.microsoft.com/office/drawing/2014/main" id="{068823E9-4032-4882-8CB7-2CFEBF7A9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348" y="1343025"/>
            <a:ext cx="39528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3077" name="Прямоугольник 74">
            <a:extLst>
              <a:ext uri="{FF2B5EF4-FFF2-40B4-BE49-F238E27FC236}">
                <a16:creationId xmlns:a16="http://schemas.microsoft.com/office/drawing/2014/main" id="{D8110133-7C7C-4F33-B9B5-E2E549691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6510" y="1309688"/>
            <a:ext cx="1178719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id="{399731E4-4B1B-487D-BF7C-67F766DDBD1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9544" y="6621463"/>
            <a:ext cx="8796338" cy="25400"/>
          </a:xfrm>
          <a:prstGeom prst="straightConnector1">
            <a:avLst/>
          </a:prstGeom>
          <a:ln w="57150">
            <a:solidFill>
              <a:srgbClr val="002060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id="{C7A6CEF6-C964-4E0D-B652-5DC2B572F8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69727" y="6408977"/>
            <a:ext cx="802005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080" name="TextBox 8">
            <a:extLst>
              <a:ext uri="{FF2B5EF4-FFF2-40B4-BE49-F238E27FC236}">
                <a16:creationId xmlns:a16="http://schemas.microsoft.com/office/drawing/2014/main" id="{C5F6AA2A-DA22-4500-9B51-F1422CF6C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106" y="258764"/>
            <a:ext cx="523406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altLang="ru-RU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мақсаттары</a:t>
            </a:r>
            <a:r>
              <a:rPr lang="ru-RU" alt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altLang="ru-RU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1" name="TextBox 1">
            <a:extLst>
              <a:ext uri="{FF2B5EF4-FFF2-40B4-BE49-F238E27FC236}">
                <a16:creationId xmlns:a16="http://schemas.microsoft.com/office/drawing/2014/main" id="{1D222CE4-BEF8-4687-98F2-C5336D458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348" y="3258696"/>
            <a:ext cx="8547148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en-US" sz="3200" b="1" dirty="0">
                <a:solidFill>
                  <a:schemeClr val="tx2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 </a:t>
            </a:r>
            <a:r>
              <a:rPr lang="kk-KZ" altLang="en-US" sz="3200" b="1" dirty="0" smtClean="0">
                <a:solidFill>
                  <a:schemeClr val="tx2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мақсаттары:</a:t>
            </a:r>
          </a:p>
          <a:p>
            <a:pPr eaLnBrk="1" hangingPunct="1"/>
            <a:endParaRPr lang="kk-KZ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kk-KZ" sz="2800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- Б.Соқпақбаевтың «Менің атым- Қожа» повесіндегі кейіпкерлердің портреті мен іс-әрекеті арқылы образын ашу;</a:t>
            </a:r>
          </a:p>
          <a:p>
            <a:r>
              <a:rPr lang="kk-KZ" sz="2800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-</a:t>
            </a:r>
            <a:r>
              <a:rPr lang="kk-KZ" sz="2800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Кейіпкерлердің </a:t>
            </a:r>
            <a:r>
              <a:rPr lang="kk-KZ" sz="2800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іс-әрекетін </a:t>
            </a:r>
            <a:r>
              <a:rPr lang="kk-KZ" sz="2800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шынайы өмірмен салыстырып бағалау.</a:t>
            </a:r>
            <a:endParaRPr lang="ru-RU" sz="2800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lvl="0"/>
            <a:endParaRPr lang="kk-KZ" sz="2400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eaLnBrk="1" hangingPunct="1"/>
            <a:endParaRPr lang="ru-RU" alt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42949" y="1351290"/>
            <a:ext cx="76300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5Т/Ж 3. Көркем шығармадағы кейіпкерлердің портреті мен іс-әрекеті арқылы образын ашу. </a:t>
            </a:r>
            <a:endParaRPr lang="kk-KZ" sz="2800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algn="just"/>
            <a:r>
              <a:rPr lang="kk-KZ" sz="2800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5Б/С 2. </a:t>
            </a:r>
            <a:r>
              <a:rPr lang="kk-KZ" sz="2800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Кейіпкерлердің </a:t>
            </a:r>
            <a:r>
              <a:rPr lang="kk-KZ" sz="2800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іс-әрекетін шынайы өмірмен салыстырып бағалау.</a:t>
            </a:r>
            <a:endParaRPr lang="ru-RU" sz="2800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cxnSp>
        <p:nvCxnSpPr>
          <p:cNvPr id="12" name="Google Shape;78;p1">
            <a:extLst>
              <a:ext uri="{FF2B5EF4-FFF2-40B4-BE49-F238E27FC236}">
                <a16:creationId xmlns:a16="http://schemas.microsoft.com/office/drawing/2014/main" id="{900B3A37-585E-4C82-98E6-BC824169E3E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04228" y="3284984"/>
            <a:ext cx="8042720" cy="3105"/>
          </a:xfrm>
          <a:prstGeom prst="straightConnector1">
            <a:avLst/>
          </a:prstGeom>
          <a:ln>
            <a:solidFill>
              <a:srgbClr val="613BCD"/>
            </a:solidFill>
            <a:headEnd type="none" w="sm" len="sm"/>
            <a:tailEnd type="none" w="sm" len="sm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6196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48">
            <a:extLst>
              <a:ext uri="{FF2B5EF4-FFF2-40B4-BE49-F238E27FC236}">
                <a16:creationId xmlns:a16="http://schemas.microsoft.com/office/drawing/2014/main" id="{EA9CE064-BAF5-48EF-B462-68B81618DE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348" y="7978775"/>
            <a:ext cx="150019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Прямоугольник 74">
            <a:extLst>
              <a:ext uri="{FF2B5EF4-FFF2-40B4-BE49-F238E27FC236}">
                <a16:creationId xmlns:a16="http://schemas.microsoft.com/office/drawing/2014/main" id="{D8110133-7C7C-4F33-B9B5-E2E549691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6510" y="1309688"/>
            <a:ext cx="1178719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id="{399731E4-4B1B-487D-BF7C-67F766DDBD1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9544" y="6621463"/>
            <a:ext cx="8796338" cy="25400"/>
          </a:xfrm>
          <a:prstGeom prst="straightConnector1">
            <a:avLst/>
          </a:prstGeom>
          <a:ln w="57150">
            <a:solidFill>
              <a:srgbClr val="002060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id="{C7A6CEF6-C964-4E0D-B652-5DC2B572F8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69727" y="6408977"/>
            <a:ext cx="8020050" cy="36512"/>
          </a:xfrm>
          <a:prstGeom prst="straightConnector1">
            <a:avLst/>
          </a:prstGeom>
          <a:ln w="28575">
            <a:solidFill>
              <a:srgbClr val="7030A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187324"/>
              </p:ext>
            </p:extLst>
          </p:nvPr>
        </p:nvGraphicFramePr>
        <p:xfrm>
          <a:off x="1028477" y="980728"/>
          <a:ext cx="7302550" cy="4151810"/>
        </p:xfrm>
        <a:graphic>
          <a:graphicData uri="http://schemas.openxmlformats.org/drawingml/2006/table">
            <a:tbl>
              <a:tblPr/>
              <a:tblGrid>
                <a:gridCol w="7302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5593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Бағалау критерийлері</a:t>
                      </a:r>
                      <a:endParaRPr kumimoji="0" lang="ru-RU" alt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8" marR="514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0494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indent="0">
                        <a:buNone/>
                      </a:pPr>
                      <a:r>
                        <a:rPr lang="kk-KZ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- Шығармадаға кейіпкерлер портреті мен іс-әрекетіне талдау жасайды; </a:t>
                      </a:r>
                    </a:p>
                    <a:p>
                      <a:pPr marL="0" indent="0">
                        <a:buNone/>
                      </a:pPr>
                      <a:r>
                        <a:rPr lang="kk-KZ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- Шығармадағы кейіпкерлердің әрекетін қазіргі өмірмен салыстыра бағалайды.</a:t>
                      </a:r>
                    </a:p>
                  </a:txBody>
                  <a:tcPr marL="51438" marR="514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29473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644184" y="188640"/>
            <a:ext cx="2808312" cy="5040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93532" y="-330187"/>
            <a:ext cx="3078410" cy="1296323"/>
          </a:xfrm>
        </p:spPr>
        <p:txBody>
          <a:bodyPr>
            <a:normAutofit/>
          </a:bodyPr>
          <a:lstStyle/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Ой қозғау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kerekinfo.kz/uploads/images/00/00/27/2012/04/23/746fe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709894"/>
            <a:ext cx="2232248" cy="28394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28" name="Picture 4" descr="https://gdb.rferl.org/CE775EFA-BFB0-4045-8357-F3B78ED695E8_w1200_r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97" y="245878"/>
            <a:ext cx="2560920" cy="144051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30" name="Picture 6" descr="http://kino-teatr.ru/acter/album/242914/28328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45878"/>
            <a:ext cx="2110323" cy="16345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32" name="Picture 8" descr="http://kino-teatr.ru/acter/album/23498/28330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796077"/>
            <a:ext cx="2509838" cy="159822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34" name="Picture 10" descr="http://image.slidesharecdn.com/random-160114142613/95/-30-638.jpg?cb=1452781679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43" t="6306" r="16851" b="18281"/>
          <a:stretch/>
        </p:blipFill>
        <p:spPr bwMode="auto">
          <a:xfrm>
            <a:off x="6660232" y="2157476"/>
            <a:ext cx="2349062" cy="159729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36" name="Picture 12" descr="https://ds02.infourok.ru/uploads/ex/0509/00089088-96e68d08/640/img3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4184" y="3861048"/>
            <a:ext cx="2176509" cy="16323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38" name="Picture 14" descr="http://i.ytimg.com/vi/aWkNQKT90vI/mqdefault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3532" y="2454407"/>
            <a:ext cx="2500695" cy="140664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9" name="Скругленный прямоугольник 8"/>
          <p:cNvSpPr/>
          <p:nvPr/>
        </p:nvSpPr>
        <p:spPr>
          <a:xfrm>
            <a:off x="2684053" y="5624563"/>
            <a:ext cx="6435907" cy="9361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1963 жылы </a:t>
            </a: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«Менің атым -Қожа»  фильмі түсірілді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40" name="Picture 16" descr="https://fsd.multiurok.ru/html/2018/05/30/s_5b0e40c9a18e6/909490_3.jpe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97" y="1880464"/>
            <a:ext cx="2212541" cy="15631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202489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36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«Дайындықсыз </a:t>
            </a:r>
            <a:r>
              <a:rPr lang="kk-KZ" sz="36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келген бір </a:t>
            </a:r>
            <a:r>
              <a:rPr lang="kk-KZ" sz="36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күн»  </a:t>
            </a:r>
            <a:r>
              <a:rPr lang="ru-RU" altLang="ru-RU" sz="3600" b="1" dirty="0">
                <a:solidFill>
                  <a:srgbClr val="00808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/>
            </a:r>
            <a:br>
              <a:rPr lang="ru-RU" altLang="ru-RU" sz="3600" b="1" dirty="0">
                <a:solidFill>
                  <a:srgbClr val="00808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Аудиожазбаны тыңдаймыз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0" descr="http://image.slidesharecdn.com/random-160114142613/95/-30-638.jpg?cb=1452781679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43" t="6306" r="16851" b="18281"/>
          <a:stretch/>
        </p:blipFill>
        <p:spPr bwMode="auto">
          <a:xfrm>
            <a:off x="6732239" y="4293096"/>
            <a:ext cx="2106629" cy="1764196"/>
          </a:xfrm>
          <a:prstGeom prst="ellipse">
            <a:avLst/>
          </a:prstGeom>
          <a:ln w="127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/>
        </p:spPr>
      </p:pic>
      <p:pic>
        <p:nvPicPr>
          <p:cNvPr id="8" name="Picture 12" descr="https://ds02.infourok.ru/uploads/ex/0509/00089088-96e68d08/640/img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000" y="4630804"/>
            <a:ext cx="2736304" cy="2052228"/>
          </a:xfrm>
          <a:prstGeom prst="ellipse">
            <a:avLst/>
          </a:prstGeom>
          <a:ln w="1905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/>
        </p:spPr>
      </p:pic>
      <p:pic>
        <p:nvPicPr>
          <p:cNvPr id="1026" name="Picture 2" descr="http://i.ytimg.com/vi/7nMwGp6hBdk/hqdefault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94" b="11407"/>
          <a:stretch/>
        </p:blipFill>
        <p:spPr bwMode="auto">
          <a:xfrm>
            <a:off x="2411760" y="1776208"/>
            <a:ext cx="4572000" cy="26609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kino-teatr.ru/acter/album/23498/283309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27" y="1307621"/>
            <a:ext cx="2170726" cy="1680978"/>
          </a:xfrm>
          <a:prstGeom prst="ellipse">
            <a:avLst/>
          </a:prstGeom>
          <a:ln w="1905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brod.kz/new-uploads/users/246/KOZHA/09123011095044799_f21_2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" b="5009"/>
          <a:stretch/>
        </p:blipFill>
        <p:spPr bwMode="auto">
          <a:xfrm>
            <a:off x="169027" y="4185084"/>
            <a:ext cx="2329055" cy="1872208"/>
          </a:xfrm>
          <a:prstGeom prst="ellipse">
            <a:avLst/>
          </a:prstGeom>
          <a:ln w="28575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storage.yvision.kz/images/user/sholpannur/8BdLKRdWiOycBnksU4ZtWF086gHMF5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78"/>
          <a:stretch/>
        </p:blipFill>
        <p:spPr bwMode="auto">
          <a:xfrm>
            <a:off x="6983760" y="1394855"/>
            <a:ext cx="2187982" cy="1845549"/>
          </a:xfrm>
          <a:prstGeom prst="ellipse">
            <a:avLst/>
          </a:prstGeom>
          <a:ln w="1905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5990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1-тапсырма : «Семантикалық карта»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Кейіпкерлер образын сәйкестендіріңіз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6910348"/>
              </p:ext>
            </p:extLst>
          </p:nvPr>
        </p:nvGraphicFramePr>
        <p:xfrm>
          <a:off x="395536" y="1124744"/>
          <a:ext cx="82296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Кейіпкерлер 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Қожа 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Жантас 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Сәбира Майқанова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Мұғалім,</a:t>
                      </a:r>
                      <a:r>
                        <a:rPr lang="kk-KZ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қатал, әділ, мейірімді  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Қу, өзімшіл, қызғаншақ, жігерсіз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Аңғал, адал, сенгіш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95536" y="5301208"/>
            <a:ext cx="8208912" cy="13681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- Семантикалық картамен жұмыс жасады; </a:t>
            </a:r>
          </a:p>
          <a:p>
            <a:pPr algn="ctr"/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- Кейіпкерлерді сәйкестендірді.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321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728" y="116632"/>
            <a:ext cx="8229600" cy="1143000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Ықтимал жауап: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7249894"/>
              </p:ext>
            </p:extLst>
          </p:nvPr>
        </p:nvGraphicFramePr>
        <p:xfrm>
          <a:off x="395536" y="1268760"/>
          <a:ext cx="8229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Кейіпкерлер 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Қожа 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Жантас 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Сәбира Майқанова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Мұғалім,</a:t>
                      </a:r>
                      <a:r>
                        <a:rPr lang="kk-KZ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қатал, әділ, мейірімді 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sz="2400" dirty="0" smtClean="0"/>
                    </a:p>
                    <a:p>
                      <a:r>
                        <a:rPr lang="kk-KZ" sz="3200" dirty="0" smtClean="0"/>
                        <a:t>       +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Қу, өзімшіл, қызғаншақ, жігерсіз</a:t>
                      </a:r>
                      <a:endParaRPr lang="ru-RU" sz="2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/>
                        <a:t> </a:t>
                      </a:r>
                    </a:p>
                    <a:p>
                      <a:r>
                        <a:rPr lang="kk-KZ" sz="3200" dirty="0" smtClean="0"/>
                        <a:t>         +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Аңғал, адал, сенгіш</a:t>
                      </a: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sz="2400" dirty="0" smtClean="0"/>
                    </a:p>
                    <a:p>
                      <a:r>
                        <a:rPr lang="kk-KZ" sz="2800" dirty="0" smtClean="0"/>
                        <a:t> </a:t>
                      </a:r>
                      <a:r>
                        <a:rPr lang="kk-KZ" sz="2800" baseline="0" dirty="0" smtClean="0"/>
                        <a:t>           </a:t>
                      </a:r>
                      <a:r>
                        <a:rPr lang="kk-KZ" sz="2800" dirty="0" smtClean="0"/>
                        <a:t> +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9430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728" y="116632"/>
            <a:ext cx="8229600" cy="1143000"/>
          </a:xfrm>
        </p:spPr>
        <p:txBody>
          <a:bodyPr>
            <a:norm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2-тапсырма: «Сәйкестендіру кестесі»</a:t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Кейіпкерлердің іс-әрекеті арқылы образды сәйкестендіріңіз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5025704"/>
            <a:ext cx="7708288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3200" dirty="0">
              <a:solidFill>
                <a:schemeClr val="tx1"/>
              </a:solidFill>
            </a:endParaRPr>
          </a:p>
          <a:p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Шығармадағы кейіпкерлердің </a:t>
            </a:r>
          </a:p>
          <a:p>
            <a:pPr algn="ctr"/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іс-әрекетін анықтайды; </a:t>
            </a:r>
          </a:p>
          <a:p>
            <a:pPr algn="ctr"/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- Кейіпкерлердің іс-әрекетін сәйкестендіреді </a:t>
            </a:r>
          </a:p>
          <a:p>
            <a:pPr algn="ctr"/>
            <a:endParaRPr lang="kk-KZ" sz="3200" dirty="0" smtClean="0">
              <a:solidFill>
                <a:schemeClr val="tx1"/>
              </a:solidFill>
            </a:endParaRPr>
          </a:p>
          <a:p>
            <a:endParaRPr lang="ru-RU" sz="3200" dirty="0">
              <a:solidFill>
                <a:schemeClr val="tx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3726819"/>
              </p:ext>
            </p:extLst>
          </p:nvPr>
        </p:nvGraphicFramePr>
        <p:xfrm>
          <a:off x="179512" y="1268760"/>
          <a:ext cx="864096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Сабақты</a:t>
                      </a:r>
                      <a:r>
                        <a:rPr lang="kk-KZ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алфавит қуаламай кімнен сұрағысы келсе, содан сұрайды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Анфиса Михайловна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Тізім</a:t>
                      </a:r>
                      <a:r>
                        <a:rPr lang="kk-KZ" sz="2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бойынша </a:t>
                      </a: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басынан төмен</a:t>
                      </a:r>
                      <a:r>
                        <a:rPr lang="kk-KZ" sz="2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қарай сұрайтын қай мұғалім?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Жантас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Балыққа</a:t>
                      </a:r>
                      <a:r>
                        <a:rPr lang="kk-KZ" sz="2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барып, </a:t>
                      </a: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«Қысқы</a:t>
                      </a:r>
                      <a:r>
                        <a:rPr lang="kk-KZ" sz="2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кешті</a:t>
                      </a: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 жаттамай</a:t>
                      </a:r>
                      <a:r>
                        <a:rPr lang="kk-KZ" sz="2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келген кім</a:t>
                      </a: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Майқанова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«Қысқы</a:t>
                      </a:r>
                      <a:r>
                        <a:rPr lang="kk-KZ" sz="2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кешті</a:t>
                      </a: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 жаттамай</a:t>
                      </a:r>
                      <a:r>
                        <a:rPr lang="kk-KZ" sz="2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келіп «екілік» алған кім?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Қожа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9528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728" y="116632"/>
            <a:ext cx="8229600" cy="1143000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Ықтимал жауап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2517300"/>
              </p:ext>
            </p:extLst>
          </p:nvPr>
        </p:nvGraphicFramePr>
        <p:xfrm>
          <a:off x="179512" y="1268760"/>
          <a:ext cx="864096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8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indent="-457200">
                        <a:buAutoNum type="arabicPeriod"/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Сабақты</a:t>
                      </a:r>
                      <a:r>
                        <a:rPr lang="kk-KZ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алфавит қуаламай кімнен сұрағысы келсе, содан сұрайды</a:t>
                      </a:r>
                    </a:p>
                    <a:p>
                      <a:pPr marL="457200" indent="-457200">
                        <a:buAutoNum type="arabicPeriod"/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1. </a:t>
                      </a:r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Қожа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Тізім</a:t>
                      </a:r>
                      <a:r>
                        <a:rPr lang="kk-KZ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бойынша </a:t>
                      </a:r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басынан төмен</a:t>
                      </a:r>
                      <a:r>
                        <a:rPr lang="kk-KZ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қарай сұрайтын қай мұғалім?</a:t>
                      </a:r>
                    </a:p>
                    <a:p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2. Жантас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Балыққа</a:t>
                      </a:r>
                      <a:r>
                        <a:rPr lang="kk-KZ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барып, </a:t>
                      </a:r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«Қысқы</a:t>
                      </a:r>
                      <a:r>
                        <a:rPr lang="kk-KZ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кешті</a:t>
                      </a:r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 жаттамай</a:t>
                      </a:r>
                      <a:r>
                        <a:rPr lang="kk-KZ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келген кім</a:t>
                      </a:r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3. Майқанова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«Қысқы</a:t>
                      </a:r>
                      <a:r>
                        <a:rPr lang="kk-KZ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кешті</a:t>
                      </a:r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 жаттамай</a:t>
                      </a:r>
                      <a:r>
                        <a:rPr lang="kk-KZ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келіп «екілік» алған кім?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</a:t>
                      </a:r>
                      <a:r>
                        <a:rPr lang="kk-KZ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4.  Анфиса </a:t>
                      </a:r>
                    </a:p>
                    <a:p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Михайловна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Двойная стрелка влево/вправо 2"/>
          <p:cNvSpPr/>
          <p:nvPr/>
        </p:nvSpPr>
        <p:spPr>
          <a:xfrm rot="19213435">
            <a:off x="4152377" y="3559124"/>
            <a:ext cx="3217336" cy="302346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Двойная стрелка влево/вправо 6"/>
          <p:cNvSpPr/>
          <p:nvPr/>
        </p:nvSpPr>
        <p:spPr>
          <a:xfrm rot="2720500">
            <a:off x="3994807" y="3129611"/>
            <a:ext cx="3328842" cy="37499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войная стрелка влево/вправо 7"/>
          <p:cNvSpPr/>
          <p:nvPr/>
        </p:nvSpPr>
        <p:spPr>
          <a:xfrm rot="19213435">
            <a:off x="3648322" y="2839044"/>
            <a:ext cx="3217336" cy="302346"/>
          </a:xfrm>
          <a:prstGeom prst="leftRight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войная стрелка влево/вправо 8"/>
          <p:cNvSpPr/>
          <p:nvPr/>
        </p:nvSpPr>
        <p:spPr>
          <a:xfrm rot="902127">
            <a:off x="3655214" y="2998368"/>
            <a:ext cx="3217336" cy="355481"/>
          </a:xfrm>
          <a:prstGeom prst="left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1405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747</Words>
  <Application>Microsoft Office PowerPoint</Application>
  <PresentationFormat>Экран (4:3)</PresentationFormat>
  <Paragraphs>134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Neo Sans Cyr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Ой қозғау</vt:lpstr>
      <vt:lpstr>«Дайындықсыз келген бір күн»   Аудиожазбаны тыңдаймыз</vt:lpstr>
      <vt:lpstr>1-тапсырма : «Семантикалық карта» Кейіпкерлер образын сәйкестендіріңіз</vt:lpstr>
      <vt:lpstr>Ықтимал жауап:</vt:lpstr>
      <vt:lpstr>2-тапсырма: «Сәйкестендіру кестесі» Кейіпкерлердің іс-әрекеті арқылы образды сәйкестендіріңіз</vt:lpstr>
      <vt:lpstr>Ықтимал жауап</vt:lpstr>
      <vt:lpstr>3- тапсырма: «Салыстыру аймағы» кестесі</vt:lpstr>
      <vt:lpstr>Ықтимал жауап</vt:lpstr>
      <vt:lpstr>4-тапсырма: Кестедегі кейіпкердің шығармадағы әрекетінің қазіргі өмірде көрініс табуын өз сөзіңізбен талдаңыз</vt:lpstr>
      <vt:lpstr>Ықтимал жауап</vt:lpstr>
      <vt:lpstr>Бүгін сабақта</vt:lpstr>
      <vt:lpstr>Қосымша тапсырма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Ляззат</cp:lastModifiedBy>
  <cp:revision>19</cp:revision>
  <dcterms:created xsi:type="dcterms:W3CDTF">2021-01-31T16:00:26Z</dcterms:created>
  <dcterms:modified xsi:type="dcterms:W3CDTF">2021-02-04T13:29:15Z</dcterms:modified>
</cp:coreProperties>
</file>