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3"/>
  </p:notesMasterIdLst>
  <p:sldIdLst>
    <p:sldId id="256" r:id="rId2"/>
    <p:sldId id="257" r:id="rId3"/>
    <p:sldId id="262" r:id="rId4"/>
    <p:sldId id="272" r:id="rId5"/>
    <p:sldId id="259" r:id="rId6"/>
    <p:sldId id="260" r:id="rId7"/>
    <p:sldId id="264" r:id="rId8"/>
    <p:sldId id="267" r:id="rId9"/>
    <p:sldId id="268" r:id="rId10"/>
    <p:sldId id="269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>
      <p:cViewPr>
        <p:scale>
          <a:sx n="70" d="100"/>
          <a:sy n="70" d="100"/>
        </p:scale>
        <p:origin x="-1410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A21EC2-F347-4F68-90EE-C28B02BAB231}" type="doc">
      <dgm:prSet loTypeId="urn:microsoft.com/office/officeart/2005/8/layout/rings+Icon" loCatId="relationship" qsTypeId="urn:microsoft.com/office/officeart/2005/8/quickstyle/simple1" qsCatId="simple" csTypeId="urn:microsoft.com/office/officeart/2005/8/colors/accent1_2" csCatId="accent1" phldr="1"/>
      <dgm:spPr/>
    </dgm:pt>
    <dgm:pt modelId="{583C36E1-C8A4-42FB-B95F-0BEEF7B43C30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Оқу</a:t>
          </a:r>
          <a:r>
            <a: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мақсаттары</a:t>
          </a:r>
          <a:endParaRPr lang="ru-RU" sz="2000" b="1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5Т/Ж3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Көркем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шығармадағы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кейіпкерлер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портреті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іс-әрекеті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арқылы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образын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ашу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800" b="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endParaRPr lang="ru-RU" sz="1800" b="1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800F8F9-790D-4A0A-8C10-1D8AACCEDCA9}" type="parTrans" cxnId="{3C72A8F3-64E7-49D0-97FF-484DCED755B4}">
      <dgm:prSet/>
      <dgm:spPr/>
      <dgm:t>
        <a:bodyPr/>
        <a:lstStyle/>
        <a:p>
          <a:endParaRPr lang="ru-RU"/>
        </a:p>
      </dgm:t>
    </dgm:pt>
    <dgm:pt modelId="{EBF6CD1B-2DA3-4582-9CB9-5157533C1777}" type="sibTrans" cxnId="{3C72A8F3-64E7-49D0-97FF-484DCED755B4}">
      <dgm:prSet/>
      <dgm:spPr/>
      <dgm:t>
        <a:bodyPr/>
        <a:lstStyle/>
        <a:p>
          <a:endParaRPr lang="ru-RU"/>
        </a:p>
      </dgm:t>
    </dgm:pt>
    <dgm:pt modelId="{4FC2F63A-B57C-44DF-81C2-9D125BDF8991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Сабақ</a:t>
          </a:r>
          <a:r>
            <a: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мақсаттары</a:t>
          </a:r>
          <a:r>
            <a: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:</a:t>
          </a:r>
        </a:p>
        <a:p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Көркем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шығармадағы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кейіпкерлер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портреті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іс-әрекеті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арқылы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образын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ашу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000" b="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4270BA9-3603-4F38-981F-AC7F82B4BF40}" type="parTrans" cxnId="{BE7906F8-022F-4CA0-B292-A93B1157D5B8}">
      <dgm:prSet/>
      <dgm:spPr/>
      <dgm:t>
        <a:bodyPr/>
        <a:lstStyle/>
        <a:p>
          <a:endParaRPr lang="ru-RU"/>
        </a:p>
      </dgm:t>
    </dgm:pt>
    <dgm:pt modelId="{6D053222-72EB-4149-8530-90C8F10D729E}" type="sibTrans" cxnId="{BE7906F8-022F-4CA0-B292-A93B1157D5B8}">
      <dgm:prSet/>
      <dgm:spPr/>
      <dgm:t>
        <a:bodyPr/>
        <a:lstStyle/>
        <a:p>
          <a:endParaRPr lang="ru-RU"/>
        </a:p>
      </dgm:t>
    </dgm:pt>
    <dgm:pt modelId="{5AEBBAB4-C024-47F0-8B25-3CA3748FCF94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Бағалау критерийі:</a:t>
          </a:r>
        </a:p>
        <a:p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Шығармадағы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кейіпкер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портретін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анықтайды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</a:p>
        <a:p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Кейіпкерлердің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іс-әрекетіне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талдау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жасайды</a:t>
          </a:r>
          <a:r>
            <a: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;</a:t>
          </a:r>
        </a:p>
        <a:p>
          <a:endParaRPr lang="ru-RU" sz="2000" dirty="0" smtClean="0">
            <a:latin typeface="Times New Roman" pitchFamily="18" charset="0"/>
            <a:cs typeface="Times New Roman" pitchFamily="18" charset="0"/>
          </a:endParaRPr>
        </a:p>
      </dgm:t>
    </dgm:pt>
    <dgm:pt modelId="{384E71EA-19FC-4CA7-898E-208B76560756}" type="parTrans" cxnId="{D3BF8664-8ADD-4A5F-A1B9-779DE950FA77}">
      <dgm:prSet/>
      <dgm:spPr/>
      <dgm:t>
        <a:bodyPr/>
        <a:lstStyle/>
        <a:p>
          <a:endParaRPr lang="ru-RU"/>
        </a:p>
      </dgm:t>
    </dgm:pt>
    <dgm:pt modelId="{B005AA53-0B05-483A-BCDB-3832E71A00FA}" type="sibTrans" cxnId="{D3BF8664-8ADD-4A5F-A1B9-779DE950FA77}">
      <dgm:prSet/>
      <dgm:spPr/>
      <dgm:t>
        <a:bodyPr/>
        <a:lstStyle/>
        <a:p>
          <a:endParaRPr lang="ru-RU"/>
        </a:p>
      </dgm:t>
    </dgm:pt>
    <dgm:pt modelId="{100C709E-C6E7-49B1-A360-9618926D6AA1}" type="pres">
      <dgm:prSet presAssocID="{85A21EC2-F347-4F68-90EE-C28B02BAB231}" presName="Name0" presStyleCnt="0">
        <dgm:presLayoutVars>
          <dgm:chMax val="7"/>
          <dgm:dir/>
          <dgm:resizeHandles val="exact"/>
        </dgm:presLayoutVars>
      </dgm:prSet>
      <dgm:spPr/>
    </dgm:pt>
    <dgm:pt modelId="{051B86A1-2BF5-4262-A814-A086CA70A9F5}" type="pres">
      <dgm:prSet presAssocID="{85A21EC2-F347-4F68-90EE-C28B02BAB231}" presName="ellipse1" presStyleLbl="vennNode1" presStyleIdx="0" presStyleCnt="3" custScaleX="93504" custScaleY="93461" custLinFactNeighborX="-17235" custLinFactNeighborY="-54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CCC99C-1BEA-46FE-B016-56F5D75BA158}" type="pres">
      <dgm:prSet presAssocID="{85A21EC2-F347-4F68-90EE-C28B02BAB231}" presName="ellipse2" presStyleLbl="vennNode1" presStyleIdx="1" presStyleCnt="3" custScaleX="96031" custLinFactNeighborX="-2298" custLinFactNeighborY="65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A02201-71A2-4593-A0E0-32D962EDE275}" type="pres">
      <dgm:prSet presAssocID="{85A21EC2-F347-4F68-90EE-C28B02BAB231}" presName="ellipse3" presStyleLbl="vennNode1" presStyleIdx="2" presStyleCnt="3" custScaleX="93159" custScaleY="92696" custLinFactNeighborX="13482" custLinFactNeighborY="-77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C97DE8-5D6E-4ADD-91B3-9ADA99FA16D6}" type="presOf" srcId="{4FC2F63A-B57C-44DF-81C2-9D125BDF8991}" destId="{9CA02201-71A2-4593-A0E0-32D962EDE275}" srcOrd="0" destOrd="0" presId="urn:microsoft.com/office/officeart/2005/8/layout/rings+Icon"/>
    <dgm:cxn modelId="{3CF29416-1971-4CC0-B0CB-00D1D0D94533}" type="presOf" srcId="{85A21EC2-F347-4F68-90EE-C28B02BAB231}" destId="{100C709E-C6E7-49B1-A360-9618926D6AA1}" srcOrd="0" destOrd="0" presId="urn:microsoft.com/office/officeart/2005/8/layout/rings+Icon"/>
    <dgm:cxn modelId="{104C2ADC-5417-4807-B396-9BD1504A6F8C}" type="presOf" srcId="{5AEBBAB4-C024-47F0-8B25-3CA3748FCF94}" destId="{F9CCC99C-1BEA-46FE-B016-56F5D75BA158}" srcOrd="0" destOrd="0" presId="urn:microsoft.com/office/officeart/2005/8/layout/rings+Icon"/>
    <dgm:cxn modelId="{D3BF8664-8ADD-4A5F-A1B9-779DE950FA77}" srcId="{85A21EC2-F347-4F68-90EE-C28B02BAB231}" destId="{5AEBBAB4-C024-47F0-8B25-3CA3748FCF94}" srcOrd="1" destOrd="0" parTransId="{384E71EA-19FC-4CA7-898E-208B76560756}" sibTransId="{B005AA53-0B05-483A-BCDB-3832E71A00FA}"/>
    <dgm:cxn modelId="{BE7906F8-022F-4CA0-B292-A93B1157D5B8}" srcId="{85A21EC2-F347-4F68-90EE-C28B02BAB231}" destId="{4FC2F63A-B57C-44DF-81C2-9D125BDF8991}" srcOrd="2" destOrd="0" parTransId="{74270BA9-3603-4F38-981F-AC7F82B4BF40}" sibTransId="{6D053222-72EB-4149-8530-90C8F10D729E}"/>
    <dgm:cxn modelId="{1E5E45B7-81F8-4C0A-B859-8E6EA002C8D0}" type="presOf" srcId="{583C36E1-C8A4-42FB-B95F-0BEEF7B43C30}" destId="{051B86A1-2BF5-4262-A814-A086CA70A9F5}" srcOrd="0" destOrd="0" presId="urn:microsoft.com/office/officeart/2005/8/layout/rings+Icon"/>
    <dgm:cxn modelId="{3C72A8F3-64E7-49D0-97FF-484DCED755B4}" srcId="{85A21EC2-F347-4F68-90EE-C28B02BAB231}" destId="{583C36E1-C8A4-42FB-B95F-0BEEF7B43C30}" srcOrd="0" destOrd="0" parTransId="{E800F8F9-790D-4A0A-8C10-1D8AACCEDCA9}" sibTransId="{EBF6CD1B-2DA3-4582-9CB9-5157533C1777}"/>
    <dgm:cxn modelId="{A0C46B31-FC6A-47B9-B2C6-9DE8A4B35BEB}" type="presParOf" srcId="{100C709E-C6E7-49B1-A360-9618926D6AA1}" destId="{051B86A1-2BF5-4262-A814-A086CA70A9F5}" srcOrd="0" destOrd="0" presId="urn:microsoft.com/office/officeart/2005/8/layout/rings+Icon"/>
    <dgm:cxn modelId="{0D4DDA52-0223-4C9A-81F1-554975ECA2DC}" type="presParOf" srcId="{100C709E-C6E7-49B1-A360-9618926D6AA1}" destId="{F9CCC99C-1BEA-46FE-B016-56F5D75BA158}" srcOrd="1" destOrd="0" presId="urn:microsoft.com/office/officeart/2005/8/layout/rings+Icon"/>
    <dgm:cxn modelId="{97E91EFC-0F44-4D23-AC65-0AC9AC7C5B80}" type="presParOf" srcId="{100C709E-C6E7-49B1-A360-9618926D6AA1}" destId="{9CA02201-71A2-4593-A0E0-32D962EDE275}" srcOrd="2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1B86A1-2BF5-4262-A814-A086CA70A9F5}">
      <dsp:nvSpPr>
        <dsp:cNvPr id="0" name=""/>
        <dsp:cNvSpPr/>
      </dsp:nvSpPr>
      <dsp:spPr>
        <a:xfrm>
          <a:off x="0" y="0"/>
          <a:ext cx="3554501" cy="3552815"/>
        </a:xfrm>
        <a:prstGeom prst="ellipse">
          <a:avLst/>
        </a:prstGeom>
        <a:gradFill rotWithShape="1">
          <a:gsLst>
            <a:gs pos="0">
              <a:schemeClr val="accent4">
                <a:tint val="30000"/>
                <a:satMod val="250000"/>
              </a:schemeClr>
            </a:gs>
            <a:gs pos="72000">
              <a:schemeClr val="accent4">
                <a:tint val="75000"/>
                <a:satMod val="210000"/>
              </a:schemeClr>
            </a:gs>
            <a:gs pos="100000">
              <a:schemeClr val="accent4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accent4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Оқу</a:t>
          </a:r>
          <a:r>
            <a:rPr lang="ru-RU" sz="20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мақсаттары</a:t>
          </a:r>
          <a:endParaRPr lang="ru-RU" sz="2000" b="1" kern="1200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5Т/Ж3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Көркем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шығармадағы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кейіпкерлер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портреті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іс-әрекеті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арқылы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образын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ашу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800" b="0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kern="1200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20545" y="520298"/>
        <a:ext cx="2513411" cy="2512219"/>
      </dsp:txXfrm>
    </dsp:sp>
    <dsp:sp modelId="{F9CCC99C-1BEA-46FE-B016-56F5D75BA158}">
      <dsp:nvSpPr>
        <dsp:cNvPr id="0" name=""/>
        <dsp:cNvSpPr/>
      </dsp:nvSpPr>
      <dsp:spPr>
        <a:xfrm>
          <a:off x="2448280" y="2535315"/>
          <a:ext cx="3650563" cy="3801388"/>
        </a:xfrm>
        <a:prstGeom prst="ellipse">
          <a:avLst/>
        </a:prstGeom>
        <a:gradFill rotWithShape="1">
          <a:gsLst>
            <a:gs pos="0">
              <a:schemeClr val="accent4">
                <a:tint val="30000"/>
                <a:satMod val="250000"/>
              </a:schemeClr>
            </a:gs>
            <a:gs pos="72000">
              <a:schemeClr val="accent4">
                <a:tint val="75000"/>
                <a:satMod val="210000"/>
              </a:schemeClr>
            </a:gs>
            <a:gs pos="100000">
              <a:schemeClr val="accent4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accent4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Бағалау критерийі: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Шығармадағы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кейіпкер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портретін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анықтайды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Кейіпкерлердің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іс-әрекетіне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талдау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жасайды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;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982893" y="3092015"/>
        <a:ext cx="2581337" cy="2687988"/>
      </dsp:txXfrm>
    </dsp:sp>
    <dsp:sp modelId="{9CA02201-71A2-4593-A0E0-32D962EDE275}">
      <dsp:nvSpPr>
        <dsp:cNvPr id="0" name=""/>
        <dsp:cNvSpPr/>
      </dsp:nvSpPr>
      <dsp:spPr>
        <a:xfrm>
          <a:off x="5057059" y="0"/>
          <a:ext cx="3541386" cy="3523735"/>
        </a:xfrm>
        <a:prstGeom prst="ellipse">
          <a:avLst/>
        </a:prstGeom>
        <a:gradFill rotWithShape="1">
          <a:gsLst>
            <a:gs pos="0">
              <a:schemeClr val="accent4">
                <a:tint val="30000"/>
                <a:satMod val="250000"/>
              </a:schemeClr>
            </a:gs>
            <a:gs pos="72000">
              <a:schemeClr val="accent4">
                <a:tint val="75000"/>
                <a:satMod val="210000"/>
              </a:schemeClr>
            </a:gs>
            <a:gs pos="100000">
              <a:schemeClr val="accent4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accent4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Сабақ</a:t>
          </a:r>
          <a:r>
            <a:rPr lang="ru-RU" sz="20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мақсаттары</a:t>
          </a:r>
          <a:r>
            <a:rPr lang="ru-RU" sz="20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Көркем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шығармадағы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кейіпкерлер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портреті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іс-әрекеті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арқылы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образын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ашу</a:t>
          </a:r>
          <a:r>
            <a:rPr lang="ru-RU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000" b="0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575683" y="516039"/>
        <a:ext cx="2504138" cy="2491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Связанные кольца"/>
  <dgm:desc val="Служит для отображения перекрывающихся или взаимосвязанных идей и понятий. В круге помещается семь строк текста уровня 1. Остальной текст не отображается, но его можно использовать, если выбрать другой макет.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D476E-756F-499E-82F3-2A36BEFEFB84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7AEA7-78A5-42F7-9C7C-7F2642AE6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22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16.01.2021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6542" y="4011422"/>
            <a:ext cx="8458200" cy="914400"/>
          </a:xfrm>
        </p:spPr>
        <p:txBody>
          <a:bodyPr/>
          <a:lstStyle/>
          <a:p>
            <a:endParaRPr lang="kk-KZ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814392" y="9506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k-KZ" altLang="ru-RU" sz="14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Қазақ әдебиет </a:t>
            </a:r>
            <a:endParaRPr lang="ru-RU" altLang="ru-RU" sz="1400" b="1" dirty="0">
              <a:solidFill>
                <a:srgbClr val="7030A0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ru-RU" altLang="ru-RU" sz="1400" b="1" dirty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5-СЫНЫП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282417" y="43738"/>
            <a:ext cx="4572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kk-KZ" altLang="ru-RU" sz="2400" b="1" dirty="0" smtClean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alt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Бөлім </a:t>
            </a:r>
            <a:r>
              <a:rPr lang="kk-KZ" altLang="ru-RU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тақырыбы:</a:t>
            </a:r>
            <a:br>
              <a:rPr lang="kk-KZ" altLang="ru-RU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lang="ru-RU" altLang="ru-RU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57290" y="1571612"/>
            <a:ext cx="63367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altLang="ru-RU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alt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altLang="ru-RU" sz="2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Ахмет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Байтұрсынұлы «Егіннің бастары» мысалы . Әке өсиеті</a:t>
            </a:r>
            <a:endParaRPr lang="ru-RU" alt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5" y="428604"/>
            <a:ext cx="42826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Адамгершілік – асыл қасиет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580" y="2771941"/>
            <a:ext cx="6742828" cy="339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713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18427" y="195475"/>
            <a:ext cx="23393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k-KZ" altLang="ru-RU" sz="2800" b="1" dirty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</a:t>
            </a:r>
            <a:endParaRPr lang="ru-RU" altLang="ru-RU" sz="2800" b="1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utoShape 2" descr="Картинки с человечками для презентации (35 фото) | Картинки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Картинки с человечками для презентации (35 фото) | Картинки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857224" y="312738"/>
            <a:ext cx="7358114" cy="6545262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143240" y="1571612"/>
            <a:ext cx="41587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121163"/>
              </p:ext>
            </p:extLst>
          </p:nvPr>
        </p:nvGraphicFramePr>
        <p:xfrm>
          <a:off x="1944787" y="1700808"/>
          <a:ext cx="6011588" cy="3960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2897"/>
                <a:gridCol w="1502897"/>
                <a:gridCol w="1502897"/>
                <a:gridCol w="1502897"/>
              </a:tblGrid>
              <a:tr h="9901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Сөздер,сөз тіркестері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синоним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антоним</a:t>
                      </a: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Менің мысалым</a:t>
                      </a: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901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Жас бала</a:t>
                      </a: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бозбала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Қарт кісі</a:t>
                      </a: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 </a:t>
                      </a: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өз ойын жазады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901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Бидай </a:t>
                      </a: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егін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 өз ойын жазады</a:t>
                      </a: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901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Тәкаппарлық 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менмендік</a:t>
                      </a:r>
                      <a:endParaRPr lang="ru-RU" sz="1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қарапайымдылық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 өз ойын жазады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331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74361" y="437945"/>
            <a:ext cx="31835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Бекіту сұрақтары </a:t>
            </a:r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1196752"/>
            <a:ext cx="80648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1. Мысалда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қандай теріс мінез,қасиет сынға алынған? Оған қарама-қарсы қандай оң мінездер бар?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2. Мысал мазмұны бізді қандай болуға үйретеді ? Бидай сияқты адамдар өмірде кездесе ме ?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46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358627775"/>
              </p:ext>
            </p:extLst>
          </p:nvPr>
        </p:nvGraphicFramePr>
        <p:xfrm>
          <a:off x="431032" y="521296"/>
          <a:ext cx="8712968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Выгнутая вверх стрелка 8"/>
          <p:cNvSpPr/>
          <p:nvPr/>
        </p:nvSpPr>
        <p:spPr>
          <a:xfrm rot="8436015">
            <a:off x="6391945" y="4282467"/>
            <a:ext cx="1667922" cy="731520"/>
          </a:xfrm>
          <a:prstGeom prst="curvedDownArrow">
            <a:avLst/>
          </a:prstGeom>
        </p:spPr>
        <p:style>
          <a:lnRef idx="1">
            <a:schemeClr val="dk1"/>
          </a:lnRef>
          <a:fillRef idx="1003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низ стрелка 10"/>
          <p:cNvSpPr/>
          <p:nvPr/>
        </p:nvSpPr>
        <p:spPr>
          <a:xfrm rot="1350019">
            <a:off x="1053177" y="3956955"/>
            <a:ext cx="1654194" cy="66576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верх стрелка 12"/>
          <p:cNvSpPr/>
          <p:nvPr/>
        </p:nvSpPr>
        <p:spPr>
          <a:xfrm>
            <a:off x="3851920" y="980728"/>
            <a:ext cx="1656184" cy="731520"/>
          </a:xfrm>
          <a:prstGeom prst="curvedDownArrow">
            <a:avLst/>
          </a:prstGeom>
        </p:spPr>
        <p:style>
          <a:lnRef idx="2">
            <a:schemeClr val="accent5"/>
          </a:lnRef>
          <a:fillRef idx="1003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01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332656"/>
            <a:ext cx="753291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 шақыру </a:t>
            </a: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3753579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87624" y="1412776"/>
            <a:ext cx="688483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sz="2800" b="1" dirty="0">
                <a:solidFill>
                  <a:srgbClr val="000000"/>
                </a:solidFill>
                <a:latin typeface="Times New Roman"/>
                <a:ea typeface="Times New Roman"/>
              </a:rPr>
              <a:t>«Жедел жауап»</a:t>
            </a:r>
            <a:endParaRPr lang="ru-RU" sz="28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kk-KZ" sz="2800" dirty="0">
                <a:solidFill>
                  <a:srgbClr val="000000"/>
                </a:solidFill>
                <a:latin typeface="Times New Roman"/>
                <a:ea typeface="Times New Roman"/>
              </a:rPr>
              <a:t>1. Мысал кейіпкерлерін ата.</a:t>
            </a:r>
            <a:endParaRPr lang="ru-RU" sz="28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kk-KZ" sz="2800" dirty="0">
                <a:solidFill>
                  <a:srgbClr val="000000"/>
                </a:solidFill>
                <a:latin typeface="Times New Roman"/>
                <a:ea typeface="Times New Roman"/>
              </a:rPr>
              <a:t>2. Мысалда қандай мінезді адамдар сыналады?</a:t>
            </a:r>
            <a:endParaRPr lang="ru-RU" sz="28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kk-KZ" sz="2800" dirty="0">
                <a:solidFill>
                  <a:srgbClr val="000000"/>
                </a:solidFill>
                <a:latin typeface="Times New Roman"/>
                <a:ea typeface="Times New Roman"/>
              </a:rPr>
              <a:t>3. «Егіннің бастары» мысалында әкесі мен баласы қайда келеді? Олар нені көреді?</a:t>
            </a:r>
            <a:endParaRPr lang="ru-RU" sz="28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kk-KZ" sz="2800" dirty="0">
                <a:solidFill>
                  <a:srgbClr val="000000"/>
                </a:solidFill>
                <a:latin typeface="Times New Roman"/>
                <a:ea typeface="Times New Roman"/>
              </a:rPr>
              <a:t>4. Жалғыз Бидай өзін қалай ұстады?</a:t>
            </a:r>
            <a:endParaRPr lang="ru-RU" sz="28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kk-KZ" sz="2800" dirty="0">
                <a:solidFill>
                  <a:srgbClr val="000000"/>
                </a:solidFill>
                <a:latin typeface="Times New Roman"/>
                <a:ea typeface="Times New Roman"/>
              </a:rPr>
              <a:t>5. Баласы әкесіне қандай сұрақ қойды?</a:t>
            </a:r>
            <a:endParaRPr lang="ru-RU" sz="2800" dirty="0">
              <a:latin typeface="Times New Roman"/>
              <a:ea typeface="Times New Roman"/>
            </a:endParaRPr>
          </a:p>
          <a:p>
            <a:pPr>
              <a:spcAft>
                <a:spcPts val="750"/>
              </a:spcAft>
            </a:pPr>
            <a:r>
              <a:rPr lang="kk-KZ" sz="2800" dirty="0">
                <a:solidFill>
                  <a:srgbClr val="000000"/>
                </a:solidFill>
                <a:latin typeface="Times New Roman"/>
                <a:ea typeface="Times New Roman"/>
              </a:rPr>
              <a:t>6. Осы тақырыпқа сай мақал-мәтелдер айтып көріңдер</a:t>
            </a:r>
            <a:endParaRPr lang="ru-RU" sz="28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3457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332656"/>
            <a:ext cx="753291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3753579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332656"/>
            <a:ext cx="547558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Көп нүктенің орнына қажетті сөзді қой.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302153"/>
            <a:ext cx="7416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Шығармадағы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көркем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сөзбен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сомдалған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бейне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кейіпкер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............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12" y="1916832"/>
            <a:ext cx="11881320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709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214290"/>
            <a:ext cx="77460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1-тапсырма .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Өлең шумағын оқып,шумақта кездескен тәкаппарлық мінез туралы не білесің ? Өз ойыңды ассоциация арқылы білдір.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1071538" y="1214422"/>
            <a:ext cx="7000924" cy="5429288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kk-KZ" sz="2400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kk-KZ" sz="2400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kk-KZ" sz="2400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kk-KZ" sz="2400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kk-KZ" sz="2400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kk-KZ" sz="2400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kk-KZ" sz="2400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kk-KZ" sz="2400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2000241"/>
            <a:ext cx="5000659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«</a:t>
            </a:r>
            <a:r>
              <a:rPr lang="ru-RU" sz="2000" dirty="0" err="1">
                <a:latin typeface="Times New Roman" pitchFamily="18" charset="0"/>
                <a:ea typeface="Calibri"/>
                <a:cs typeface="Times New Roman" pitchFamily="18" charset="0"/>
              </a:rPr>
              <a:t>Елде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Calibri"/>
                <a:cs typeface="Times New Roman" pitchFamily="18" charset="0"/>
              </a:rPr>
              <a:t>көп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Calibri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Calibri"/>
                <a:cs typeface="Times New Roman" pitchFamily="18" charset="0"/>
              </a:rPr>
              <a:t>Бидайдай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Calibri"/>
                <a:cs typeface="Times New Roman" pitchFamily="18" charset="0"/>
              </a:rPr>
              <a:t>адам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,-</a:t>
            </a:r>
            <a:r>
              <a:rPr lang="ru-RU" sz="2000" dirty="0" err="1">
                <a:latin typeface="Times New Roman" pitchFamily="18" charset="0"/>
                <a:ea typeface="Calibri"/>
                <a:cs typeface="Times New Roman" pitchFamily="18" charset="0"/>
              </a:rPr>
              <a:t>дейді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,</a:t>
            </a:r>
          </a:p>
          <a:p>
            <a:pPr lvl="0"/>
            <a:r>
              <a:rPr lang="ru-RU" sz="2000" dirty="0" err="1">
                <a:latin typeface="Times New Roman" pitchFamily="18" charset="0"/>
                <a:ea typeface="Calibri"/>
                <a:cs typeface="Times New Roman" pitchFamily="18" charset="0"/>
              </a:rPr>
              <a:t>Тәкаппар,оны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Calibri"/>
                <a:cs typeface="Times New Roman" pitchFamily="18" charset="0"/>
              </a:rPr>
              <a:t>халық,жаман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,- </a:t>
            </a:r>
            <a:r>
              <a:rPr lang="ru-RU" sz="2000" dirty="0" err="1">
                <a:latin typeface="Times New Roman" pitchFamily="18" charset="0"/>
                <a:ea typeface="Calibri"/>
                <a:cs typeface="Times New Roman" pitchFamily="18" charset="0"/>
              </a:rPr>
              <a:t>дейді</a:t>
            </a: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/>
            <a:r>
              <a:rPr lang="ru-RU" sz="2000" dirty="0" err="1">
                <a:latin typeface="Times New Roman" pitchFamily="18" charset="0"/>
                <a:ea typeface="Calibri"/>
                <a:cs typeface="Times New Roman" pitchFamily="18" charset="0"/>
              </a:rPr>
              <a:t>Қалпы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Calibri"/>
                <a:cs typeface="Times New Roman" pitchFamily="18" charset="0"/>
              </a:rPr>
              <a:t>емес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Calibri"/>
                <a:cs typeface="Times New Roman" pitchFamily="18" charset="0"/>
              </a:rPr>
              <a:t>тәкаппарлық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Calibri"/>
                <a:cs typeface="Times New Roman" pitchFamily="18" charset="0"/>
              </a:rPr>
              <a:t>данышпанның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,</a:t>
            </a:r>
          </a:p>
          <a:p>
            <a:pPr lvl="0"/>
            <a:r>
              <a:rPr lang="ru-RU" sz="2000" dirty="0" err="1">
                <a:latin typeface="Times New Roman" pitchFamily="18" charset="0"/>
                <a:ea typeface="Calibri"/>
                <a:cs typeface="Times New Roman" pitchFamily="18" charset="0"/>
              </a:rPr>
              <a:t>Тұтынба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ea typeface="Calibri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 мінезді,балам»,-</a:t>
            </a:r>
            <a:r>
              <a:rPr lang="ru-RU" sz="2000" dirty="0" err="1">
                <a:latin typeface="Times New Roman" pitchFamily="18" charset="0"/>
                <a:ea typeface="Calibri"/>
                <a:cs typeface="Times New Roman" pitchFamily="18" charset="0"/>
              </a:rPr>
              <a:t>дейді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 lvl="0"/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                   </a:t>
            </a:r>
          </a:p>
          <a:p>
            <a:pPr lvl="0"/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Дескриптор</a:t>
            </a:r>
            <a:r>
              <a:rPr lang="kk-KZ" sz="2400" dirty="0" smtClean="0"/>
              <a:t> </a:t>
            </a:r>
            <a:endParaRPr lang="kk-KZ" sz="2400" dirty="0" smtClean="0"/>
          </a:p>
          <a:p>
            <a:pPr lvl="0"/>
            <a:endParaRPr lang="kk-KZ" sz="2400" dirty="0" smtClean="0"/>
          </a:p>
          <a:p>
            <a:pPr lvl="0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Өлең шумақтарындағы сөздерді түсініп оқиды 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Тәкаппарлық сөзінің мәнін ассоциация ашады 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spcAft>
                <a:spcPts val="0"/>
              </a:spcAft>
            </a:pPr>
            <a:endParaRPr lang="ru-RU" sz="2400" b="1" dirty="0" smtClean="0">
              <a:solidFill>
                <a:srgbClr val="FF000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spcAft>
                <a:spcPts val="0"/>
              </a:spcAft>
            </a:pPr>
            <a:endParaRPr lang="ru-RU" sz="2400" b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spcAft>
                <a:spcPts val="0"/>
              </a:spcAft>
            </a:pPr>
            <a:endParaRPr lang="ru-RU" sz="2400" b="1" dirty="0" smtClean="0">
              <a:solidFill>
                <a:srgbClr val="FF000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spcAft>
                <a:spcPts val="0"/>
              </a:spcAft>
            </a:pPr>
            <a:endParaRPr lang="ru-RU" sz="2400" b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spcAft>
                <a:spcPts val="0"/>
              </a:spcAft>
            </a:pPr>
            <a:endParaRPr lang="ru-RU" sz="2400" b="1" dirty="0" smtClean="0">
              <a:solidFill>
                <a:srgbClr val="FF000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spcAft>
                <a:spcPts val="0"/>
              </a:spcAft>
            </a:pPr>
            <a:endParaRPr lang="ru-RU" sz="2400" b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2400" b="1" dirty="0">
              <a:solidFill>
                <a:srgbClr val="FF000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632722"/>
            <a:ext cx="1584175" cy="2359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C:\Users\1\Desktop\адам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938" y="1787656"/>
            <a:ext cx="1552993" cy="2283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896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18427" y="195475"/>
            <a:ext cx="23393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k-KZ" altLang="ru-RU" sz="2800" b="1" dirty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</a:t>
            </a:r>
            <a:endParaRPr lang="ru-RU" altLang="ru-RU" sz="2800" b="1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utoShape 2" descr="Картинки с человечками для презентации (35 фото) | Картинки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Картинки с человечками для презентации (35 фото) | Картинки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9" y="1340768"/>
            <a:ext cx="1251707" cy="1603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437113"/>
            <a:ext cx="1287355" cy="1443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Горизонтальный свиток 8"/>
          <p:cNvSpPr/>
          <p:nvPr/>
        </p:nvSpPr>
        <p:spPr>
          <a:xfrm>
            <a:off x="1375056" y="373772"/>
            <a:ext cx="6429420" cy="6545262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Тәкаппарлық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менмендік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өзімшілдік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өзін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ойлау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менсінбеу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төмендету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143240" y="1571612"/>
            <a:ext cx="415879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31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14480" y="571480"/>
            <a:ext cx="7056784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</a:t>
            </a:r>
            <a:endPara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Дәнге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толы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бидайлардың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іс-әрекетіне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қатысты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ақиқат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берілмеген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ақпараттарды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анықта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Дәнге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толы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бидайлар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баланы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құрметтеп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тағзым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-------------------------</a:t>
            </a:r>
          </a:p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Дәні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толып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піспегендіктен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бастарын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көтере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-------------------------</a:t>
            </a:r>
          </a:p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Қожасына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сыйынып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дәнге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толы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бастарын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 smtClean="0"/>
          </a:p>
          <a:p>
            <a:r>
              <a:rPr lang="kk-KZ" sz="2400" b="1" dirty="0" smtClean="0"/>
              <a:t> </a:t>
            </a:r>
            <a:endParaRPr lang="kk-KZ" sz="2400" b="1" dirty="0" smtClean="0"/>
          </a:p>
          <a:p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endParaRPr lang="ru-RU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Бидайдың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іс-әрекетін таниды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Ақпаратты анықтайды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000" dirty="0" smtClean="0"/>
          </a:p>
          <a:p>
            <a:endParaRPr lang="ru-RU" sz="20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AutoShape 2" descr="Картинки с человечками для презентации (35 фото) | Презентация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30" y="1556792"/>
            <a:ext cx="1357135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5" descr="картинки для презентации человечки - Создать мем - Meme-arsenal.co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30" y="4293096"/>
            <a:ext cx="1393532" cy="1512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956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18427" y="195475"/>
            <a:ext cx="23393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k-KZ" altLang="ru-RU" sz="2800" b="1" dirty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</a:t>
            </a:r>
            <a:endParaRPr lang="ru-RU" altLang="ru-RU" sz="2800" b="1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utoShape 2" descr="Картинки с человечками для презентации (35 фото) | Картинки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Картинки с человечками для презентации (35 фото) | Картинки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857224" y="312738"/>
            <a:ext cx="7358114" cy="6545262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Дәнге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толы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бидайлар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баланы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құрметтеп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тағзым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БЕРІЛМЕГЕН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Дәні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толып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піспегендіктен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бастарын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көтере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ЖАЛҒАН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Қожасына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сыйынып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дәнге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толы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бастарын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иеді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АҚИҚАТ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143240" y="1571612"/>
            <a:ext cx="41587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31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95562" y="571480"/>
            <a:ext cx="7275702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</a:p>
          <a:p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Мысалда кездесетін сөздермен лексикалық жұмыс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орындаңдар</a:t>
            </a:r>
            <a:endParaRPr lang="kk-KZ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kk-KZ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</a:pPr>
            <a:r>
              <a:rPr lang="kk-KZ" sz="2400" dirty="0">
                <a:latin typeface="Times New Roman"/>
                <a:ea typeface="Calibri"/>
              </a:rPr>
              <a:t>Мысалдан сөздерді табады</a:t>
            </a:r>
            <a:endParaRPr lang="ru-RU" sz="2400" dirty="0">
              <a:latin typeface="Arial"/>
              <a:ea typeface="Calibri"/>
            </a:endParaRP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</a:pPr>
            <a:r>
              <a:rPr lang="kk-KZ" sz="2400" dirty="0">
                <a:latin typeface="Times New Roman"/>
                <a:ea typeface="Calibri"/>
              </a:rPr>
              <a:t>Сол сөздердің синоним,антонимін табады</a:t>
            </a:r>
            <a:endParaRPr lang="ru-RU" sz="2400" dirty="0">
              <a:latin typeface="Arial"/>
              <a:ea typeface="Calibri"/>
            </a:endParaRPr>
          </a:p>
          <a:p>
            <a:pPr marL="342900" lvl="0" indent="-342900">
              <a:spcAft>
                <a:spcPts val="0"/>
              </a:spcAft>
              <a:buFont typeface="Times New Roman"/>
              <a:buChar char="-"/>
            </a:pPr>
            <a:r>
              <a:rPr lang="kk-KZ" sz="2400" dirty="0">
                <a:latin typeface="Times New Roman"/>
                <a:ea typeface="Calibri"/>
              </a:rPr>
              <a:t>Сөздердің мағынасын ашатын мысалдар келтіреді.</a:t>
            </a:r>
            <a:endParaRPr lang="ru-RU" sz="2400" dirty="0">
              <a:latin typeface="Arial"/>
              <a:ea typeface="Calibri"/>
            </a:endParaRPr>
          </a:p>
          <a:p>
            <a:endPara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000" dirty="0" smtClean="0"/>
          </a:p>
          <a:p>
            <a:endParaRPr lang="ru-RU" sz="20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AutoShape 2" descr="Картинки с человечками для презентации (35 фото) | Презентация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30" y="1556792"/>
            <a:ext cx="1357135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5" descr="картинки для презентации человечки - Создать мем - Meme-arsenal.co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30" y="4293096"/>
            <a:ext cx="1393532" cy="1512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197398"/>
              </p:ext>
            </p:extLst>
          </p:nvPr>
        </p:nvGraphicFramePr>
        <p:xfrm>
          <a:off x="1979712" y="1639626"/>
          <a:ext cx="6120684" cy="20882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0171"/>
                <a:gridCol w="1566173"/>
                <a:gridCol w="1494169"/>
                <a:gridCol w="1530171"/>
              </a:tblGrid>
              <a:tr h="6960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Сөздер,сөз тіркестері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синоним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антоним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Менің мысалым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03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03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03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80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79712" y="2292320"/>
            <a:ext cx="95455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56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319</TotalTime>
  <Words>366</Words>
  <Application>Microsoft Office PowerPoint</Application>
  <PresentationFormat>Экран (4:3)</PresentationFormat>
  <Paragraphs>156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Жазира</dc:creator>
  <cp:lastModifiedBy>1</cp:lastModifiedBy>
  <cp:revision>36</cp:revision>
  <dcterms:created xsi:type="dcterms:W3CDTF">2020-08-14T17:18:35Z</dcterms:created>
  <dcterms:modified xsi:type="dcterms:W3CDTF">2021-01-16T06:54:22Z</dcterms:modified>
</cp:coreProperties>
</file>