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16"/>
  </p:notesMasterIdLst>
  <p:sldIdLst>
    <p:sldId id="282" r:id="rId2"/>
    <p:sldId id="283" r:id="rId3"/>
    <p:sldId id="284" r:id="rId4"/>
    <p:sldId id="316" r:id="rId5"/>
    <p:sldId id="317" r:id="rId6"/>
    <p:sldId id="318" r:id="rId7"/>
    <p:sldId id="319" r:id="rId8"/>
    <p:sldId id="305" r:id="rId9"/>
    <p:sldId id="320" r:id="rId10"/>
    <p:sldId id="260" r:id="rId11"/>
    <p:sldId id="323" r:id="rId12"/>
    <p:sldId id="321" r:id="rId13"/>
    <p:sldId id="312" r:id="rId14"/>
    <p:sldId id="293" r:id="rId15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ECF0B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9779" autoAdjust="0"/>
    <p:restoredTop sz="94660"/>
  </p:normalViewPr>
  <p:slideViewPr>
    <p:cSldViewPr snapToGrid="0">
      <p:cViewPr>
        <p:scale>
          <a:sx n="59" d="100"/>
          <a:sy n="59" d="100"/>
        </p:scale>
        <p:origin x="-936" y="-3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560E4-9DC9-45A4-93B0-7D2E4C080D5F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98A6D7-A9D5-4764-AD70-45862E492A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77957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98A6D7-A9D5-4764-AD70-45862E492A35}" type="slidenum">
              <a:rPr lang="ru-RU" smtClean="0">
                <a:solidFill>
                  <a:prstClr val="black"/>
                </a:solidFill>
              </a:rPr>
              <a:pPr/>
              <a:t>13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5400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98A6D7-A9D5-4764-AD70-45862E492A35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928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73695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9455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3875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58150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19515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84180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52273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15271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13127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183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18768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D642B-F8EB-46FA-80A2-30FE354A38ED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3E788-AD25-48E6-B075-7802BEBE17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76781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2599508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31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 тақырыбы:</a:t>
            </a:r>
            <a:r>
              <a:rPr lang="ru-RU" sz="3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Адамгершілік – асыл қасиет.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612571"/>
            <a:ext cx="12192000" cy="424542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3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тақырыбы: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Марат Қабанбаев «Бауыр» әңгімесі. Композициялық құрылымы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r">
              <a:buNone/>
            </a:pP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0" lvl="8" indent="0" algn="ctr">
              <a:buNone/>
            </a:pP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ҚАЗАҚ ӘДЕБИЕТІ (Т1)</a:t>
            </a:r>
            <a:b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5-СЫНЫП</a:t>
            </a:r>
          </a:p>
          <a:p>
            <a:pPr marL="0" indent="0"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36566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"/>
            <a:ext cx="12167511" cy="1331495"/>
          </a:xfrm>
          <a:solidFill>
            <a:schemeClr val="bg2"/>
          </a:solidFill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2- ТАПСЫРМА. СӘЙКЕСТЕНДІР. </a:t>
            </a:r>
            <a:r>
              <a:rPr lang="kk-KZ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Шығарманың жанрына анықтама </a:t>
            </a:r>
            <a:r>
              <a:rPr lang="kk-KZ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беріңдер. </a:t>
            </a:r>
            <a:r>
              <a:rPr lang="kk-KZ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Шығармадағы көркемдегіш құралдар мен тұрақты тіркестерді, мақал-мәтелдерді </a:t>
            </a:r>
            <a:r>
              <a:rPr lang="kk-KZ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табыңдар.</a:t>
            </a:r>
            <a:endParaRPr lang="ru-RU" sz="1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40897"/>
            <a:ext cx="12192000" cy="602706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77515" y="1239396"/>
            <a:ext cx="6095357" cy="54127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rgbClr val="002060"/>
                </a:solidFill>
              </a:rPr>
              <a:t>Балалар үйінің тарихы көл көсір.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45432" y="1925053"/>
            <a:ext cx="6352673" cy="113899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rgbClr val="002060"/>
                </a:solidFill>
              </a:rPr>
              <a:t>Табаны  күректей, шер тарқатып, қой аузынан шөп алмайтын, ешкімнен қарызға жауырын сұрай қоймайтын, өлара сәт, шәй қайнатымдай, сүт пісірім бұрын.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423270" y="1432880"/>
            <a:ext cx="3838288" cy="7648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rgbClr val="FF0000"/>
                </a:solidFill>
              </a:rPr>
              <a:t>Әңгіме  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435188" y="2614863"/>
            <a:ext cx="3938664" cy="6256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rgbClr val="FF0000"/>
                </a:solidFill>
              </a:rPr>
              <a:t>Гипербола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45432" y="3135424"/>
            <a:ext cx="6144126" cy="81093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rgbClr val="002060"/>
                </a:solidFill>
              </a:rPr>
              <a:t>«Жетім – қозы тас бауыр».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411028" y="3625518"/>
            <a:ext cx="4010952" cy="65772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rgbClr val="FF0000"/>
                </a:solidFill>
              </a:rPr>
              <a:t>Теңеу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2269457" y="1466774"/>
            <a:ext cx="0" cy="49677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6916760" y="1641000"/>
            <a:ext cx="29951" cy="4675966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5" name="Скругленный прямоугольник 24"/>
          <p:cNvSpPr/>
          <p:nvPr/>
        </p:nvSpPr>
        <p:spPr>
          <a:xfrm>
            <a:off x="697832" y="4073887"/>
            <a:ext cx="5999747" cy="81093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rgbClr val="002060"/>
                </a:solidFill>
              </a:rPr>
              <a:t>Табаны  күректей, сойталдай, Икар құсап, арғымақ аттай.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7515302" y="4612107"/>
            <a:ext cx="4010952" cy="65772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rgbClr val="FF0000"/>
                </a:solidFill>
              </a:rPr>
              <a:t>Тұрақты тіркестер 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7627596" y="5462339"/>
            <a:ext cx="4010952" cy="65772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rgbClr val="FF0000"/>
                </a:solidFill>
              </a:rPr>
              <a:t>Мақал-мәтел 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786064" y="5005137"/>
            <a:ext cx="5967662" cy="762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000" b="1" dirty="0" smtClean="0">
                <a:solidFill>
                  <a:srgbClr val="002060"/>
                </a:solidFill>
              </a:rPr>
              <a:t>Тәй -тәй басып кірген жас қыз.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61474" y="5775158"/>
            <a:ext cx="6208294" cy="762000"/>
          </a:xfrm>
          <a:prstGeom prst="roundRect">
            <a:avLst>
              <a:gd name="adj" fmla="val 50000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000" b="1" dirty="0" smtClean="0">
                <a:solidFill>
                  <a:srgbClr val="002060"/>
                </a:solidFill>
              </a:rPr>
              <a:t>Көлемі   шағын, әдемі дүние, оқушысын тез </a:t>
            </a:r>
            <a:r>
              <a:rPr lang="kk-KZ" sz="2000" dirty="0" smtClean="0"/>
              <a:t>тапқыш, өткір, икемді, шұғыл үн қосқыш жанр.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7667701" y="6200275"/>
            <a:ext cx="4010952" cy="65772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rgbClr val="FF0000"/>
                </a:solidFill>
              </a:rPr>
              <a:t>Мақал-мәтел 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480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27295"/>
            <a:ext cx="12192000" cy="824464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27107"/>
            <a:ext cx="12192000" cy="613089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kk-KZ" sz="36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Вертикальный свиток 7"/>
          <p:cNvSpPr/>
          <p:nvPr/>
        </p:nvSpPr>
        <p:spPr>
          <a:xfrm>
            <a:off x="898357" y="1296324"/>
            <a:ext cx="5871411" cy="2810455"/>
          </a:xfrm>
          <a:prstGeom prst="verticalScroll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Бағалау критерийлері:</a:t>
            </a:r>
            <a:endPara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Шығарма жанрына анықтама береді;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Теңеу, гипербола, метонимияны таба алады;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Тұрақты тіркестер мен мақал-мәтелдерді тауып, мағынасын ашад</a:t>
            </a:r>
            <a:r>
              <a:rPr lang="kk-KZ" sz="2400" dirty="0" smtClean="0">
                <a:solidFill>
                  <a:srgbClr val="002060"/>
                </a:solidFill>
              </a:rPr>
              <a:t>ы.</a:t>
            </a:r>
            <a:endParaRPr lang="ru-RU" sz="2400" dirty="0" smtClean="0">
              <a:solidFill>
                <a:srgbClr val="002060"/>
              </a:solidFill>
            </a:endParaRPr>
          </a:p>
          <a:p>
            <a:r>
              <a:rPr lang="kk-KZ" sz="2400" dirty="0" smtClean="0"/>
              <a:t> </a:t>
            </a:r>
            <a:endParaRPr lang="ru-RU" sz="2400" dirty="0"/>
          </a:p>
        </p:txBody>
      </p:sp>
      <p:sp>
        <p:nvSpPr>
          <p:cNvPr id="10" name="Вертикальный свиток 9"/>
          <p:cNvSpPr/>
          <p:nvPr/>
        </p:nvSpPr>
        <p:spPr>
          <a:xfrm>
            <a:off x="6448927" y="2294021"/>
            <a:ext cx="5293894" cy="3080084"/>
          </a:xfrm>
          <a:prstGeom prst="verticalScroll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Дескриптор</a:t>
            </a: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-Теңеу</a:t>
            </a: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гипербола, метонимияны таба алады;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-Тұрақты </a:t>
            </a: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тіркестер мен мақал-мәтелдерді тауып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мағынасын ашады.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0503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67511" cy="1219200"/>
          </a:xfrm>
          <a:solidFill>
            <a:schemeClr val="bg2"/>
          </a:solidFill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7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kk-KZ" sz="27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Жауабыңды тексер!</a:t>
            </a:r>
            <a:endParaRPr lang="ru-RU" sz="27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40897"/>
            <a:ext cx="12192000" cy="602706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65220" y="1223353"/>
            <a:ext cx="6095357" cy="54127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rgbClr val="002060"/>
                </a:solidFill>
              </a:rPr>
              <a:t>Балалар үйінің тарихы көл көсір.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45432" y="1925053"/>
            <a:ext cx="6352673" cy="113899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rgbClr val="002060"/>
                </a:solidFill>
              </a:rPr>
              <a:t>табаны күректей, шер тарқатып, қой аузынан шөп алмайтын, ешкімнен қарызға жауырын сұрай қоймайтын, өлара сәт, шәй қайнатымдай, сүт пісірім бұрын.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631817" y="1320586"/>
            <a:ext cx="3838288" cy="7648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rgbClr val="002060"/>
                </a:solidFill>
              </a:rPr>
              <a:t>Әңгіме  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707903" y="2245893"/>
            <a:ext cx="3938664" cy="6256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rgbClr val="002060"/>
                </a:solidFill>
              </a:rPr>
              <a:t>Гипербола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45432" y="3135424"/>
            <a:ext cx="6144126" cy="81093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rgbClr val="002060"/>
                </a:solidFill>
              </a:rPr>
              <a:t>«Жетім – қозы тас бауыр».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683744" y="3080086"/>
            <a:ext cx="4010952" cy="65772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rgbClr val="002060"/>
                </a:solidFill>
              </a:rPr>
              <a:t>Теңеу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2269457" y="1466774"/>
            <a:ext cx="0" cy="49677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6916760" y="1641000"/>
            <a:ext cx="29951" cy="4675966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5" name="Скругленный прямоугольник 24"/>
          <p:cNvSpPr/>
          <p:nvPr/>
        </p:nvSpPr>
        <p:spPr>
          <a:xfrm>
            <a:off x="697832" y="4073887"/>
            <a:ext cx="5999747" cy="81093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rgbClr val="002060"/>
                </a:solidFill>
              </a:rPr>
              <a:t>табаны күректей, сойталдай, Икар құсап, арғымақ аттай.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7627597" y="4114801"/>
            <a:ext cx="4010952" cy="65772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rgbClr val="002060"/>
                </a:solidFill>
              </a:rPr>
              <a:t>Тұрақты тіркестер 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7611554" y="5013159"/>
            <a:ext cx="4010952" cy="65772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rgbClr val="002060"/>
                </a:solidFill>
              </a:rPr>
              <a:t>Мақал-мәтел 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786064" y="5005137"/>
            <a:ext cx="5967662" cy="762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000" dirty="0" smtClean="0">
                <a:solidFill>
                  <a:srgbClr val="002060"/>
                </a:solidFill>
              </a:rPr>
              <a:t>тәй-тәй басып кірген жас қыз.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737938" y="5823284"/>
            <a:ext cx="5967662" cy="762000"/>
          </a:xfrm>
          <a:prstGeom prst="roundRect">
            <a:avLst>
              <a:gd name="adj" fmla="val 50000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000" dirty="0" smtClean="0">
                <a:solidFill>
                  <a:srgbClr val="002060"/>
                </a:solidFill>
              </a:rPr>
              <a:t>көлемі шағын, әдемі дүние, оқушысын тез тапқыш, өткір, икемді, шұғыл үн қосқыш жанр.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7603533" y="5863391"/>
            <a:ext cx="4010952" cy="65772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rgbClr val="002060"/>
                </a:solidFill>
              </a:rPr>
              <a:t>Метонимия 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6" name="Прямая со стрелкой 25"/>
          <p:cNvCxnSpPr/>
          <p:nvPr/>
        </p:nvCxnSpPr>
        <p:spPr>
          <a:xfrm rot="16200000" flipH="1">
            <a:off x="6649454" y="1596190"/>
            <a:ext cx="1090863" cy="8181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rot="16200000" flipH="1">
            <a:off x="6376737" y="3056021"/>
            <a:ext cx="1780674" cy="6416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endCxn id="28" idx="1"/>
          </p:cNvCxnSpPr>
          <p:nvPr/>
        </p:nvCxnSpPr>
        <p:spPr>
          <a:xfrm rot="16200000" flipH="1">
            <a:off x="6412619" y="4143086"/>
            <a:ext cx="1764633" cy="6332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rot="5400000" flipH="1" flipV="1">
            <a:off x="6641432" y="3384884"/>
            <a:ext cx="1235242" cy="12352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endCxn id="32" idx="1"/>
          </p:cNvCxnSpPr>
          <p:nvPr/>
        </p:nvCxnSpPr>
        <p:spPr>
          <a:xfrm rot="16200000" flipH="1">
            <a:off x="6801639" y="5390360"/>
            <a:ext cx="1042738" cy="5610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stCxn id="31" idx="3"/>
          </p:cNvCxnSpPr>
          <p:nvPr/>
        </p:nvCxnSpPr>
        <p:spPr>
          <a:xfrm flipV="1">
            <a:off x="6705600" y="1925052"/>
            <a:ext cx="1475875" cy="42792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54480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11470105" cy="1155032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3- тапсырма. «Шын жүректен шыққан сөз» айдарымен әңгімедегі түйінді ойды жинақтап, «Төрт сөйлем» тәсілі арқылы  пікір білдіру</a:t>
            </a:r>
            <a:r>
              <a:rPr lang="kk-KZ" sz="2000" b="1" dirty="0" smtClean="0"/>
              <a:t>.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kk-KZ" sz="2000" b="1" dirty="0" smtClean="0"/>
              <a:t>3.Мысал.  </a:t>
            </a:r>
            <a:r>
              <a:rPr lang="kk-KZ" sz="2000" dirty="0" smtClean="0"/>
              <a:t>Пікірін өмірмен байланыстырып, мысал келтіреді.</a:t>
            </a:r>
            <a:r>
              <a:rPr lang="kk-KZ" sz="2000" b="1" dirty="0" smtClean="0"/>
              <a:t>                             4.Қорытынды. </a:t>
            </a:r>
            <a:r>
              <a:rPr lang="kk-KZ" sz="2000" dirty="0" smtClean="0"/>
              <a:t>Тақырып бойынша қорытынды шығарады.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3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94611"/>
            <a:ext cx="12192000" cy="5863389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endParaRPr lang="kk-KZ" sz="20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endParaRPr lang="kk-KZ" sz="20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endParaRPr lang="kk-KZ" sz="2400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r>
              <a:rPr lang="kk-KZ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62528" y="1267326"/>
            <a:ext cx="7732293" cy="104273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1.Пікір.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Оқыған   мәтін бойынша өзіндік пікірін бір сөйлеммен жазады</a:t>
            </a:r>
            <a:r>
              <a:rPr lang="kk-KZ" sz="2400" dirty="0" smtClean="0"/>
              <a:t>\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942166" y="2512441"/>
            <a:ext cx="7897034" cy="96869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2060"/>
                </a:solidFill>
              </a:rPr>
              <a:t>2.Дәлел.</a:t>
            </a:r>
            <a:r>
              <a:rPr lang="kk-KZ" sz="2400" dirty="0" smtClean="0">
                <a:solidFill>
                  <a:srgbClr val="FF0000"/>
                </a:solidFill>
              </a:rPr>
              <a:t>  Өз  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пікірін бір сөйлеммен дәлелдейді</a:t>
            </a:r>
            <a:r>
              <a:rPr lang="kk-KZ" sz="2400" dirty="0" smtClean="0"/>
              <a:t>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50186" y="3627367"/>
            <a:ext cx="7792761" cy="96869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3.Мысал.  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Пікірін өмірмен байланыстырып, мысал келтіреді 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22376" y="4998967"/>
            <a:ext cx="7656403" cy="96869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4.Қорытынды. 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Тақырып бойынша қорытынды шығарады. 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0855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35242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51284"/>
            <a:ext cx="12192000" cy="5606715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Бүгінгі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сабақта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kk-KZ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>
              <a:buFont typeface="Wingdings" pitchFamily="2" charset="2"/>
              <a:buChar char="§"/>
            </a:pP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Әдеби  шығарманың композициялық құрылымына қарай және көркемдік ерекшелігіне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жасадыңдар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35311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51128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51130"/>
            <a:ext cx="12192000" cy="550687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kk-KZ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Сабақтың мақсаты:</a:t>
            </a:r>
          </a:p>
          <a:p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Шығарманың композициялық құрылымына талдау жасайды;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Шығарманың көркемдік  тілін талдайды.</a:t>
            </a:r>
            <a:endParaRPr lang="ru-RU" sz="4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255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51128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kk-KZ" sz="3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 критерийі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51130"/>
            <a:ext cx="12192000" cy="550687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Шығарманың композициясын талдау арқылы</a:t>
            </a:r>
          </a:p>
          <a:p>
            <a:pPr marL="0" indent="0" algn="ctr">
              <a:buNone/>
            </a:pP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құрылымын анықтайды.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0109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51128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Бүгінгі сабақта: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8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51130"/>
            <a:ext cx="12192000" cy="550687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Әңгіменің  композициялық құрылымына талдау жасайсыңдар  және тілдік ерекшелігін анықтайсыңдар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0109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51128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kk-KZ" b="1" dirty="0" smtClean="0">
                <a:solidFill>
                  <a:srgbClr val="FF0000"/>
                </a:solidFill>
              </a:rPr>
              <a:t>Ой қозғау. </a:t>
            </a: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4188" y="1351130"/>
            <a:ext cx="11357811" cy="550687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Бауыр деген кім?</a:t>
            </a:r>
          </a:p>
          <a:p>
            <a:pPr>
              <a:buNone/>
            </a:pPr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Бауыр мен достың айырмашылығы қандай?</a:t>
            </a:r>
          </a:p>
          <a:p>
            <a:pPr>
              <a:buNone/>
            </a:pPr>
            <a:r>
              <a:rPr lang="kk-KZ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«Ағасы бардың жағасы бар, Інісі бардың тынысы бар» деген мақалды қалай түсінесіңдер?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i="1" dirty="0" smtClean="0"/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0109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8968" y="0"/>
            <a:ext cx="11823032" cy="1351128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қтимал  жауап: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4188" y="1351130"/>
            <a:ext cx="11357811" cy="550687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 әкеден туған және жақын туысқан адамдар </a:t>
            </a:r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бауыр</a:t>
            </a: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деп аталады. Бір әкеден туған ағайын адамдарды </a:t>
            </a:r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туған бауыр</a:t>
            </a: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ал әкелері ағалы-інілі болса  </a:t>
            </a:r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төте бауыр</a:t>
            </a: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дейді.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Ағайын-бауырларда бірге тумақ — бар да, бірге жүрмек жоқ.Достарда бірге тумақ жоқ та, бірге жүрмек — бар. Сондықтан, кейде жақын достарың бауырдың орнын басады.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32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i="1" dirty="0" smtClean="0"/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0109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6674" y="0"/>
            <a:ext cx="11935326" cy="1351129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1-тапсырма. «Оқиға тауы» әдісі арқылы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әңгімеге  сюжеттік-композициялық  талдау жасаңдар.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8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 descr="C:\Users\FORA1\Desktop\2b9e60106299b221bcf4e4459e216317-800x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46483" y="1187117"/>
            <a:ext cx="10475495" cy="5069304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914400" y="5534526"/>
            <a:ext cx="2871537" cy="6577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rgbClr val="002060"/>
                </a:solidFill>
              </a:rPr>
              <a:t>Басталуы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51747" y="2502567"/>
            <a:ext cx="2342148" cy="7700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rgbClr val="002060"/>
                </a:solidFill>
              </a:rPr>
              <a:t>Шиеленіс 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0109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-1"/>
            <a:ext cx="12192000" cy="7014949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ДЕСКРИПТОР:</a:t>
            </a:r>
            <a:endParaRPr lang="ru-RU" sz="4000" b="1" dirty="0" smtClean="0">
              <a:solidFill>
                <a:srgbClr val="00206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000" b="1" dirty="0" smtClean="0">
              <a:solidFill>
                <a:srgbClr val="00206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                                       </a:t>
            </a:r>
            <a:endParaRPr lang="ru-RU" sz="4000" b="1" dirty="0">
              <a:solidFill>
                <a:srgbClr val="FF00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000" b="1" dirty="0" smtClean="0">
              <a:solidFill>
                <a:srgbClr val="00206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000" b="1" dirty="0" smtClean="0">
              <a:solidFill>
                <a:srgbClr val="00206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4000" b="1" dirty="0">
              <a:solidFill>
                <a:srgbClr val="00206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2711116" y="1331495"/>
            <a:ext cx="6609347" cy="3978442"/>
          </a:xfrm>
          <a:prstGeom prst="horizont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b="1" dirty="0" smtClean="0">
                <a:solidFill>
                  <a:srgbClr val="002060"/>
                </a:solidFill>
              </a:rPr>
              <a:t> </a:t>
            </a:r>
            <a:endParaRPr lang="ru-RU" dirty="0" smtClean="0">
              <a:solidFill>
                <a:srgbClr val="002060"/>
              </a:solidFill>
            </a:endParaRPr>
          </a:p>
          <a:p>
            <a:pPr lvl="0"/>
            <a:r>
              <a:rPr lang="kk-KZ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Композициялық құрылысын талдайды;</a:t>
            </a:r>
            <a:endParaRPr lang="ru-RU" sz="28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Оқиғаларды ретімен </a:t>
            </a:r>
            <a:r>
              <a:rPr lang="kk-KZ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орналастырады.</a:t>
            </a:r>
            <a:endParaRPr lang="ru-RU" sz="28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7076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6674" y="1"/>
            <a:ext cx="11935326" cy="930442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Жауабыңды тексер!</a:t>
            </a:r>
            <a:r>
              <a:rPr lang="ru-RU" sz="9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9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 descr="C:\Users\FORA1\Desktop\2b9e60106299b221bcf4e4459e216317-800x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5219" y="866273"/>
            <a:ext cx="10475495" cy="5005137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657726" y="4668253"/>
            <a:ext cx="4475748" cy="113899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Басталуы: 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Манаптың балалар үйіне келуі.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10653" y="2181726"/>
            <a:ext cx="5165558" cy="89835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Шиеленіс: 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бауырлар арасындағы салқындық. Манаптың ішкі жан күйзелісі.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dirty="0" smtClean="0">
                <a:solidFill>
                  <a:srgbClr val="FF0000"/>
                </a:solidFill>
              </a:rPr>
              <a:t>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36885" y="3288631"/>
            <a:ext cx="4122821" cy="88231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Дамуы: </a:t>
            </a: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Манап пен Қалидың кездесуі.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299284" y="1363579"/>
            <a:ext cx="4010526" cy="78606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Шарықтау шегі 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Қалидың  әңгімесі, жаттығуға асығуы.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898105" y="4475747"/>
            <a:ext cx="4315327" cy="10908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Шешімі</a:t>
            </a:r>
            <a:r>
              <a:rPr lang="kk-K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көңілі алабұртқан Манаптың кейін қайтуы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0109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3166</TotalTime>
  <Words>472</Words>
  <Application>Microsoft Office PowerPoint</Application>
  <PresentationFormat>Произвольный</PresentationFormat>
  <Paragraphs>108</Paragraphs>
  <Slides>14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              Бөлім тақырыбы:                                  Адамгершілік – асыл қасиет.                                                                    </vt:lpstr>
      <vt:lpstr>                                                                                    </vt:lpstr>
      <vt:lpstr>           Бағалау критерийі   </vt:lpstr>
      <vt:lpstr>            Бүгінгі сабақта:    </vt:lpstr>
      <vt:lpstr>          Ой қозғау.     </vt:lpstr>
      <vt:lpstr>    Ықтимал  жауап:   </vt:lpstr>
      <vt:lpstr>    1-тапсырма. «Оқиға тауы» әдісі арқылы әңгімеге  сюжеттік-композициялық  талдау жасаңдар.   </vt:lpstr>
      <vt:lpstr>Слайд 8</vt:lpstr>
      <vt:lpstr>    Жауабыңды тексер!    </vt:lpstr>
      <vt:lpstr>    2- ТАПСЫРМА. СӘЙКЕСТЕНДІР. Шығарманың жанрына анықтама беріңдер. Шығармадағы көркемдегіш құралдар мен тұрақты тіркестерді, мақал-мәтелдерді табыңдар.</vt:lpstr>
      <vt:lpstr>       </vt:lpstr>
      <vt:lpstr>    Жауабыңды тексер!</vt:lpstr>
      <vt:lpstr>      3- тапсырма. «Шын жүректен шыққан сөз» айдарымен әңгімедегі түйінді ойды жинақтап, «Төрт сөйлем» тәсілі арқылы  пікір білдіру.   3.Мысал.  Пікірін өмірмен байланыстырып, мысал келтіреді.                             4.Қорытынды. Тақырып бойынша қорытынды шығарады.   </vt:lpstr>
      <vt:lpstr>                                                                                                                                  Қорытынды 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Сабақты бекіту:</dc:title>
  <dc:creator>User</dc:creator>
  <cp:lastModifiedBy>FORA1</cp:lastModifiedBy>
  <cp:revision>208</cp:revision>
  <cp:lastPrinted>2020-03-22T06:39:47Z</cp:lastPrinted>
  <dcterms:created xsi:type="dcterms:W3CDTF">2020-03-21T16:12:39Z</dcterms:created>
  <dcterms:modified xsi:type="dcterms:W3CDTF">2021-02-18T13:04:43Z</dcterms:modified>
</cp:coreProperties>
</file>