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76" r:id="rId3"/>
    <p:sldId id="277" r:id="rId4"/>
    <p:sldId id="257" r:id="rId5"/>
    <p:sldId id="279" r:id="rId6"/>
    <p:sldId id="275" r:id="rId7"/>
    <p:sldId id="288" r:id="rId8"/>
    <p:sldId id="258" r:id="rId9"/>
    <p:sldId id="282" r:id="rId10"/>
    <p:sldId id="278" r:id="rId11"/>
    <p:sldId id="281" r:id="rId12"/>
    <p:sldId id="283" r:id="rId13"/>
    <p:sldId id="284" r:id="rId14"/>
    <p:sldId id="260" r:id="rId15"/>
    <p:sldId id="287" r:id="rId16"/>
    <p:sldId id="285" r:id="rId17"/>
    <p:sldId id="286" r:id="rId18"/>
  </p:sldIdLst>
  <p:sldSz cx="12192000" cy="6858000"/>
  <p:notesSz cx="6858000" cy="9144000"/>
  <p:embeddedFontLst>
    <p:embeddedFont>
      <p:font typeface="Calibri" pitchFamily="34" charset="0"/>
      <p:regular r:id="rId20"/>
      <p:bold r:id="rId21"/>
      <p:italic r:id="rId22"/>
      <p:boldItalic r:id="rId23"/>
    </p:embeddedFont>
    <p:embeddedFont>
      <p:font typeface="Tahoma" pitchFamily="34" charset="0"/>
      <p:regular r:id="rId24"/>
      <p:bold r:id="rId25"/>
    </p:embeddedFont>
    <p:embeddedFont>
      <p:font typeface="Corbel" pitchFamily="34" charset="0"/>
      <p:regular r:id="rId26"/>
      <p:bold r:id="rId27"/>
      <p:italic r:id="rId28"/>
      <p:boldItalic r:id="rId29"/>
    </p:embeddedFont>
    <p:embeddedFont>
      <p:font typeface="Wingdings 2" pitchFamily="18" charset="2"/>
      <p:regular r:id="rId30"/>
    </p:embeddedFont>
    <p:embeddedFont>
      <p:font typeface="Verdana"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37">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eqKCEyggxcvb+vA9+se5+pqtG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8C0E6"/>
    <a:srgbClr val="BA91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7DDECA8-0AF9-44C8-9CB4-DF8924E18A82}">
  <a:tblStyle styleId="{57DDECA8-0AF9-44C8-9CB4-DF8924E18A82}"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9B850A1D-45F1-45CC-A233-BE575E1DAC0A}"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 styleId="{D604D920-ADF3-4858-96CB-08A5C0C3E589}" styleName="Table_2">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 styleId="{0B86111A-1272-4183-B105-2D51F20665A1}" styleName="Table_3">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68" d="100"/>
          <a:sy n="68" d="100"/>
        </p:scale>
        <p:origin x="-258" y="-96"/>
      </p:cViewPr>
      <p:guideLst>
        <p:guide orient="horz" pos="2137"/>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9B9867-A8D7-43CA-B62E-65ACB63F0B12}" type="slidenum">
              <a:rPr lang="en-US" smtClean="0"/>
              <a:pPr/>
              <a:t>2</a:t>
            </a:fld>
            <a:endParaRPr lang="en-US"/>
          </a:p>
        </p:txBody>
      </p:sp>
    </p:spTree>
    <p:extLst>
      <p:ext uri="{BB962C8B-B14F-4D97-AF65-F5344CB8AC3E}">
        <p14:creationId xmlns:p14="http://schemas.microsoft.com/office/powerpoint/2010/main" xmlns="" val="313609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xmlns="" val="153117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xmlns="" val="170479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ru-RU"/>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lvl="0" indent="0" algn="r" rtl="0">
              <a:spcBef>
                <a:spcPts val="0"/>
              </a:spcBef>
              <a:spcAft>
                <a:spcPts val="0"/>
              </a:spcAft>
              <a:buNone/>
            </a:pPr>
            <a:fld id="{00000000-1234-1234-1234-123412341234}" type="slidenum">
              <a:rPr lang="ru-RU" smtClean="0"/>
              <a:pPr marL="0" lvl="0" indent="0" algn="r" rtl="0">
                <a:spcBef>
                  <a:spcPts val="0"/>
                </a:spcBef>
                <a:spcAft>
                  <a:spcPts val="0"/>
                </a:spcAft>
                <a:buNone/>
              </a:pPr>
              <a:t>‹#›</a:t>
            </a:fld>
            <a:endParaRPr lang="ru-RU"/>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 name="Прямоугольник 7"/>
          <p:cNvSpPr/>
          <p:nvPr/>
        </p:nvSpPr>
        <p:spPr>
          <a:xfrm>
            <a:off x="1669366" y="913811"/>
            <a:ext cx="9866142" cy="3308598"/>
          </a:xfrm>
          <a:prstGeom prst="rect">
            <a:avLst/>
          </a:prstGeom>
        </p:spPr>
        <p:txBody>
          <a:bodyPr wrap="square">
            <a:spAutoFit/>
          </a:bodyPr>
          <a:lstStyle/>
          <a:p>
            <a:pPr>
              <a:lnSpc>
                <a:spcPct val="115000"/>
              </a:lnSpc>
              <a:spcAft>
                <a:spcPts val="1000"/>
              </a:spcAft>
            </a:pPr>
            <a:r>
              <a:rPr lang="kk-KZ" sz="3200" b="1" dirty="0" smtClean="0">
                <a:solidFill>
                  <a:schemeClr val="accent1">
                    <a:lumMod val="75000"/>
                  </a:schemeClr>
                </a:solidFill>
                <a:latin typeface="Times New Roman" pitchFamily="18" charset="0"/>
                <a:ea typeface="Times New Roman" panose="02020603050405020304" pitchFamily="18" charset="0"/>
                <a:cs typeface="Times New Roman" pitchFamily="18" charset="0"/>
              </a:rPr>
              <a:t>Сынып:</a:t>
            </a:r>
            <a:r>
              <a:rPr lang="kk-KZ" sz="3200" b="1" dirty="0" smtClean="0">
                <a:latin typeface="Times New Roman" pitchFamily="18" charset="0"/>
                <a:ea typeface="Times New Roman" panose="02020603050405020304" pitchFamily="18" charset="0"/>
                <a:cs typeface="Times New Roman" pitchFamily="18" charset="0"/>
              </a:rPr>
              <a:t> </a:t>
            </a:r>
            <a:r>
              <a:rPr lang="kk-KZ" sz="3200" dirty="0" smtClean="0">
                <a:latin typeface="Times New Roman" pitchFamily="18" charset="0"/>
                <a:ea typeface="Times New Roman" panose="02020603050405020304" pitchFamily="18" charset="0"/>
                <a:cs typeface="Times New Roman" pitchFamily="18" charset="0"/>
              </a:rPr>
              <a:t>5</a:t>
            </a:r>
            <a:endParaRPr lang="kk-KZ" sz="3200" b="1" dirty="0" smtClean="0">
              <a:latin typeface="Times New Roman" pitchFamily="18" charset="0"/>
              <a:ea typeface="Calibri" panose="020F0502020204030204" pitchFamily="34" charset="0"/>
              <a:cs typeface="Times New Roman" pitchFamily="18" charset="0"/>
            </a:endParaRPr>
          </a:p>
          <a:p>
            <a:pPr>
              <a:lnSpc>
                <a:spcPct val="115000"/>
              </a:lnSpc>
              <a:spcAft>
                <a:spcPts val="1000"/>
              </a:spcAft>
            </a:pPr>
            <a:r>
              <a:rPr lang="kk-KZ" sz="3200" b="1" dirty="0" smtClean="0">
                <a:solidFill>
                  <a:schemeClr val="accent1">
                    <a:lumMod val="75000"/>
                  </a:schemeClr>
                </a:solidFill>
                <a:latin typeface="Times New Roman" pitchFamily="18" charset="0"/>
                <a:ea typeface="Calibri" panose="020F0502020204030204" pitchFamily="34" charset="0"/>
                <a:cs typeface="Times New Roman" pitchFamily="18" charset="0"/>
              </a:rPr>
              <a:t>Пәні:</a:t>
            </a:r>
            <a:r>
              <a:rPr lang="kk-KZ" sz="3200" dirty="0" smtClean="0">
                <a:solidFill>
                  <a:schemeClr val="accent1">
                    <a:lumMod val="75000"/>
                  </a:schemeClr>
                </a:solidFill>
                <a:latin typeface="Times New Roman" pitchFamily="18" charset="0"/>
                <a:ea typeface="Calibri" panose="020F0502020204030204" pitchFamily="34" charset="0"/>
                <a:cs typeface="Times New Roman" pitchFamily="18" charset="0"/>
              </a:rPr>
              <a:t> </a:t>
            </a:r>
            <a:r>
              <a:rPr lang="kk-KZ" sz="3200" dirty="0" smtClean="0">
                <a:latin typeface="Times New Roman" pitchFamily="18" charset="0"/>
                <a:ea typeface="Calibri" panose="020F0502020204030204" pitchFamily="34" charset="0"/>
                <a:cs typeface="Times New Roman" pitchFamily="18" charset="0"/>
              </a:rPr>
              <a:t>қазақ әдебиеті</a:t>
            </a:r>
          </a:p>
          <a:p>
            <a:pPr>
              <a:lnSpc>
                <a:spcPct val="115000"/>
              </a:lnSpc>
              <a:spcAft>
                <a:spcPts val="1000"/>
              </a:spcAft>
            </a:pPr>
            <a:r>
              <a:rPr lang="kk-KZ" sz="3200" b="1" dirty="0" smtClean="0">
                <a:solidFill>
                  <a:schemeClr val="accent1">
                    <a:lumMod val="75000"/>
                  </a:schemeClr>
                </a:solidFill>
                <a:latin typeface="Times New Roman" pitchFamily="18" charset="0"/>
                <a:ea typeface="Calibri" panose="020F0502020204030204" pitchFamily="34" charset="0"/>
                <a:cs typeface="Times New Roman" pitchFamily="18" charset="0"/>
              </a:rPr>
              <a:t>3-бөлім. </a:t>
            </a:r>
            <a:r>
              <a:rPr lang="kk-KZ" sz="3200" dirty="0" smtClean="0">
                <a:latin typeface="Times New Roman" pitchFamily="18" charset="0"/>
                <a:ea typeface="Calibri" panose="020F0502020204030204" pitchFamily="34" charset="0"/>
                <a:cs typeface="Times New Roman" pitchFamily="18" charset="0"/>
              </a:rPr>
              <a:t>Адамгершілік – асыл қасиет</a:t>
            </a:r>
          </a:p>
          <a:p>
            <a:pPr>
              <a:lnSpc>
                <a:spcPct val="115000"/>
              </a:lnSpc>
              <a:spcAft>
                <a:spcPts val="1000"/>
              </a:spcAft>
            </a:pPr>
            <a:r>
              <a:rPr lang="kk-KZ" sz="3200" b="1" dirty="0" smtClean="0">
                <a:solidFill>
                  <a:schemeClr val="accent1">
                    <a:lumMod val="75000"/>
                  </a:schemeClr>
                </a:solidFill>
                <a:latin typeface="Times New Roman" pitchFamily="18" charset="0"/>
                <a:ea typeface="Times New Roman" panose="02020603050405020304" pitchFamily="18" charset="0"/>
                <a:cs typeface="Times New Roman" pitchFamily="18" charset="0"/>
              </a:rPr>
              <a:t>№ 16 сабақтың тақырыбы: </a:t>
            </a:r>
            <a:r>
              <a:rPr lang="kk-KZ" sz="3200" dirty="0" smtClean="0">
                <a:latin typeface="Times New Roman" pitchFamily="18" charset="0"/>
                <a:ea typeface="Times New Roman" panose="02020603050405020304" pitchFamily="18" charset="0"/>
                <a:cs typeface="Times New Roman" pitchFamily="18" charset="0"/>
              </a:rPr>
              <a:t>Марат Қабанбайдың “Бауыр” әңгімесі. Арман</a:t>
            </a:r>
            <a:endParaRPr lang="kk-KZ" sz="3200" dirty="0" smtClean="0">
              <a:latin typeface="Times New Roman" pitchFamily="18" charset="0"/>
              <a:ea typeface="Calibri" panose="020F0502020204030204" pitchFamily="34"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1873" y="3698393"/>
            <a:ext cx="2351315" cy="78765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kk-KZ" sz="1800" b="0" i="0" u="none" strike="noStrike" kern="1200" cap="none" spc="0" normalizeH="0" baseline="0" noProof="0" dirty="0">
                <a:ln>
                  <a:noFill/>
                </a:ln>
                <a:solidFill>
                  <a:srgbClr val="3F3F3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kk-KZ" sz="1800" b="0" i="0" u="none" strike="noStrike" kern="1200" cap="none" spc="0" normalizeH="0" baseline="0" noProof="0" dirty="0">
                <a:ln>
                  <a:noFill/>
                </a:ln>
                <a:solidFill>
                  <a:srgbClr val="3F3F3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srgbClr val="3F3F3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6935372" y="1631852"/>
            <a:ext cx="4839286" cy="3826413"/>
          </a:xfrm>
          <a:prstGeom prst="roundRect">
            <a:avLst>
              <a:gd name="adj" fmla="val 9265"/>
            </a:avLst>
          </a:prstGeom>
          <a:solidFill>
            <a:srgbClr val="F4F0F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600" b="0" i="0" u="none" strike="noStrike" kern="1200" cap="none" spc="0" normalizeH="0" baseline="0" noProof="0" dirty="0">
              <a:ln>
                <a:noFill/>
              </a:ln>
              <a:solidFill>
                <a:schemeClr val="tx2">
                  <a:lumMod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0" name="Скругленный прямоугольник 229"/>
          <p:cNvSpPr/>
          <p:nvPr/>
        </p:nvSpPr>
        <p:spPr>
          <a:xfrm>
            <a:off x="1617785" y="1636904"/>
            <a:ext cx="4768948" cy="3835428"/>
          </a:xfrm>
          <a:prstGeom prst="roundRect">
            <a:avLst>
              <a:gd name="adj" fmla="val 8960"/>
            </a:avLst>
          </a:prstGeom>
          <a:solidFill>
            <a:srgbClr val="F4F0F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2600" b="0" i="0" u="none" strike="noStrike" kern="1200" cap="none" spc="0" normalizeH="0" baseline="0" noProof="0" dirty="0" smtClean="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kk-KZ" sz="2600" b="1" i="0" u="none" strike="noStrike" kern="1200" cap="none" spc="0" normalizeH="0" baseline="0" noProof="0" dirty="0">
                <a:ln>
                  <a:noFill/>
                </a:ln>
                <a:solidFill>
                  <a:schemeClr val="accent1"/>
                </a:solidFill>
                <a:effectLst/>
                <a:uLnTx/>
                <a:uFillTx/>
                <a:latin typeface="Times New Roman" pitchFamily="18" charset="0"/>
                <a:ea typeface="Tahoma" panose="020B0604030504040204" pitchFamily="34" charset="0"/>
                <a:cs typeface="Times New Roman" pitchFamily="18" charset="0"/>
              </a:rPr>
              <a:t>Қарама-қарсы </a:t>
            </a:r>
            <a:endParaRPr kumimoji="0" lang="kk-KZ" sz="2600" b="1" i="0" u="none" strike="noStrike" kern="1200" cap="none" spc="0" normalizeH="0" baseline="0" noProof="0" dirty="0" smtClean="0">
              <a:ln>
                <a:noFill/>
              </a:ln>
              <a:solidFill>
                <a:schemeClr val="accent1"/>
              </a:solidFill>
              <a:effectLst/>
              <a:uLnTx/>
              <a:uFillTx/>
              <a:latin typeface="Times New Roman" pitchFamily="18" charset="0"/>
              <a:ea typeface="Tahoma" panose="020B0604030504040204" pitchFamily="34" charset="0"/>
              <a:cs typeface="Times New Roman"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2600" b="1" i="0" u="none" strike="noStrike" kern="1200" cap="none" spc="0" normalizeH="0" baseline="0" noProof="0" dirty="0" smtClean="0">
                <a:ln>
                  <a:noFill/>
                </a:ln>
                <a:solidFill>
                  <a:schemeClr val="accent1"/>
                </a:solidFill>
                <a:effectLst/>
                <a:uLnTx/>
                <a:uFillTx/>
                <a:latin typeface="Times New Roman" pitchFamily="18" charset="0"/>
                <a:ea typeface="Tahoma" panose="020B0604030504040204" pitchFamily="34" charset="0"/>
                <a:cs typeface="Times New Roman" pitchFamily="18" charset="0"/>
              </a:rPr>
              <a:t>суреттеу </a:t>
            </a:r>
            <a:r>
              <a:rPr kumimoji="0" lang="kk-KZ" sz="2600" b="0" i="0" u="none" strike="noStrike" kern="1200" cap="none" spc="0" normalizeH="0" baseline="0" noProof="0" dirty="0">
                <a:ln>
                  <a:noFill/>
                </a:ln>
                <a:solidFill>
                  <a:schemeClr val="tx2">
                    <a:lumMod val="50000"/>
                  </a:schemeClr>
                </a:solidFill>
                <a:effectLst/>
                <a:uLnTx/>
                <a:uFillTx/>
                <a:latin typeface="Times New Roman" pitchFamily="18" charset="0"/>
                <a:ea typeface="Tahoma" panose="020B0604030504040204" pitchFamily="34" charset="0"/>
                <a:cs typeface="Times New Roman" pitchFamily="18" charset="0"/>
              </a:rPr>
              <a:t>– </a:t>
            </a:r>
            <a:r>
              <a:rPr lang="kk-KZ" sz="2600" dirty="0" smtClean="0">
                <a:solidFill>
                  <a:schemeClr val="tx2">
                    <a:lumMod val="50000"/>
                  </a:schemeClr>
                </a:solidFill>
                <a:latin typeface="Times New Roman" pitchFamily="18" charset="0"/>
                <a:ea typeface="Tahoma" panose="020B0604030504040204" pitchFamily="34" charset="0"/>
                <a:cs typeface="Times New Roman" pitchFamily="18" charset="0"/>
              </a:rPr>
              <a:t>шығармадағы екі нәрсенің қарама-қарсы суреттелуі.</a:t>
            </a:r>
            <a:endParaRPr kumimoji="0" lang="en-US" sz="2600" b="0" i="0" u="none" strike="noStrike" kern="1200" cap="none" spc="0" normalizeH="0" baseline="0" noProof="0" dirty="0">
              <a:ln>
                <a:noFill/>
              </a:ln>
              <a:solidFill>
                <a:schemeClr val="tx2">
                  <a:lumMod val="50000"/>
                </a:schemeClr>
              </a:solidFill>
              <a:effectLst/>
              <a:uLnTx/>
              <a:uFillTx/>
              <a:latin typeface="Times New Roman" pitchFamily="18" charset="0"/>
              <a:ea typeface="Tahoma" panose="020B0604030504040204" pitchFamily="34" charset="0"/>
              <a:cs typeface="Times New Roman" pitchFamily="18" charset="0"/>
            </a:endParaRPr>
          </a:p>
        </p:txBody>
      </p:sp>
      <p:sp>
        <p:nvSpPr>
          <p:cNvPr id="2" name="Прямоугольник 1"/>
          <p:cNvSpPr/>
          <p:nvPr/>
        </p:nvSpPr>
        <p:spPr>
          <a:xfrm>
            <a:off x="1413025" y="226182"/>
            <a:ext cx="4768162" cy="738664"/>
          </a:xfrm>
          <a:prstGeom prst="rect">
            <a:avLst/>
          </a:prstGeom>
        </p:spPr>
        <p:txBody>
          <a:bodyPr wrap="square">
            <a:spAutoFit/>
          </a:bodyPr>
          <a:lstStyle/>
          <a:p>
            <a:pPr lvl="0" algn="ctr">
              <a:defRPr/>
            </a:pPr>
            <a:endParaRPr lang="kk-KZ"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lvl="0">
              <a:defRPr/>
            </a:pPr>
            <a:r>
              <a:rPr lang="kk-KZ" sz="2800" b="1" dirty="0" smtClean="0">
                <a:solidFill>
                  <a:schemeClr val="accent1"/>
                </a:solidFill>
                <a:latin typeface="Times New Roman" pitchFamily="18" charset="0"/>
                <a:ea typeface="Tahoma" panose="020B0604030504040204" pitchFamily="34" charset="0"/>
                <a:cs typeface="Times New Roman" pitchFamily="18" charset="0"/>
              </a:rPr>
              <a:t>Есте сақтаңыз! </a:t>
            </a:r>
            <a:endParaRPr lang="en-US" sz="2800" dirty="0">
              <a:solidFill>
                <a:schemeClr val="accent1"/>
              </a:solidFill>
              <a:latin typeface="Times New Roman" pitchFamily="18" charset="0"/>
              <a:cs typeface="Times New Roman" pitchFamily="18" charset="0"/>
            </a:endParaRPr>
          </a:p>
        </p:txBody>
      </p:sp>
      <p:sp>
        <p:nvSpPr>
          <p:cNvPr id="7" name="Прямоугольник 6"/>
          <p:cNvSpPr/>
          <p:nvPr/>
        </p:nvSpPr>
        <p:spPr>
          <a:xfrm>
            <a:off x="7061982" y="2136733"/>
            <a:ext cx="4656406" cy="2661113"/>
          </a:xfrm>
          <a:prstGeom prst="rect">
            <a:avLst/>
          </a:prstGeom>
        </p:spPr>
        <p:txBody>
          <a:bodyPr wrap="square">
            <a:spAutoFit/>
          </a:bodyPr>
          <a:lstStyle/>
          <a:p>
            <a:pPr lvl="0" algn="ctr">
              <a:lnSpc>
                <a:spcPct val="107000"/>
              </a:lnSpc>
              <a:spcAft>
                <a:spcPts val="800"/>
              </a:spcAft>
              <a:buClrTx/>
              <a:defRPr/>
            </a:pPr>
            <a:r>
              <a:rPr lang="kk-KZ" sz="2600" b="1" kern="1200" dirty="0" smtClean="0">
                <a:solidFill>
                  <a:schemeClr val="accent1"/>
                </a:solidFill>
                <a:latin typeface="Times New Roman" pitchFamily="18" charset="0"/>
                <a:ea typeface="Tahoma" panose="020B0604030504040204" pitchFamily="34" charset="0"/>
                <a:cs typeface="Times New Roman" pitchFamily="18" charset="0"/>
              </a:rPr>
              <a:t>Салыстыра суреттеу – </a:t>
            </a:r>
            <a:r>
              <a:rPr lang="kk-KZ" sz="2600" kern="1200" dirty="0" smtClean="0">
                <a:solidFill>
                  <a:schemeClr val="tx2">
                    <a:lumMod val="50000"/>
                  </a:schemeClr>
                </a:solidFill>
                <a:latin typeface="Times New Roman" pitchFamily="18" charset="0"/>
                <a:ea typeface="Tahoma" panose="020B0604030504040204" pitchFamily="34" charset="0"/>
                <a:cs typeface="Times New Roman" pitchFamily="18" charset="0"/>
              </a:rPr>
              <a:t>ұқсату арқылы адамның ішкі және сыртқы әрекеттерін байланыстыруға мүмкіндік беретіндіктен, заттар мен құбылыстарды суреттеу. </a:t>
            </a:r>
            <a:endParaRPr lang="en-US" sz="2600" kern="1200" dirty="0">
              <a:solidFill>
                <a:schemeClr val="tx2">
                  <a:lumMod val="50000"/>
                </a:schemeClr>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xmlns="" val="2188540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4586067" y="3938953"/>
            <a:ext cx="2686930" cy="2053883"/>
          </a:xfrm>
          <a:prstGeom prst="roundRect">
            <a:avLst>
              <a:gd name="adj" fmla="val 8594"/>
            </a:avLst>
          </a:prstGeom>
          <a:solidFill>
            <a:srgbClr val="ECECEC"/>
          </a:solidFill>
          <a:ln>
            <a:noFill/>
          </a:ln>
        </p:spPr>
      </p:pic>
      <p:sp>
        <p:nvSpPr>
          <p:cNvPr id="3" name="Прямоугольник 2"/>
          <p:cNvSpPr/>
          <p:nvPr/>
        </p:nvSpPr>
        <p:spPr>
          <a:xfrm>
            <a:off x="1472417" y="452718"/>
            <a:ext cx="10091225" cy="3108543"/>
          </a:xfrm>
          <a:prstGeom prst="rect">
            <a:avLst/>
          </a:prstGeom>
        </p:spPr>
        <p:txBody>
          <a:bodyPr wrap="square">
            <a:spAutoFit/>
          </a:bodyPr>
          <a:lstStyle/>
          <a:p>
            <a:r>
              <a:rPr lang="kk-KZ" sz="2800" b="1" dirty="0" smtClean="0">
                <a:solidFill>
                  <a:schemeClr val="accent1">
                    <a:lumMod val="75000"/>
                  </a:schemeClr>
                </a:solidFill>
                <a:latin typeface="Times New Roman" pitchFamily="18" charset="0"/>
                <a:cs typeface="Times New Roman" pitchFamily="18" charset="0"/>
              </a:rPr>
              <a:t>4-тапсырма</a:t>
            </a:r>
            <a:endParaRPr lang="ru-RU" sz="2800" dirty="0" smtClean="0">
              <a:solidFill>
                <a:schemeClr val="tx1">
                  <a:lumMod val="95000"/>
                  <a:lumOff val="5000"/>
                </a:schemeClr>
              </a:solidFill>
              <a:latin typeface="Times New Roman" pitchFamily="18" charset="0"/>
              <a:cs typeface="Times New Roman" pitchFamily="18" charset="0"/>
            </a:endParaRPr>
          </a:p>
          <a:p>
            <a:r>
              <a:rPr lang="kk-KZ" sz="2800" b="1" dirty="0" smtClean="0">
                <a:latin typeface="Times New Roman" pitchFamily="18" charset="0"/>
                <a:cs typeface="Times New Roman" pitchFamily="18" charset="0"/>
              </a:rPr>
              <a:t>Үзінділерден қарама-қарсы суреттеуді анықтаңыз.</a:t>
            </a:r>
            <a:endParaRPr lang="ru-RU" sz="2800" dirty="0" smtClean="0">
              <a:latin typeface="Times New Roman" pitchFamily="18" charset="0"/>
              <a:cs typeface="Times New Roman" pitchFamily="18" charset="0"/>
            </a:endParaRPr>
          </a:p>
          <a:p>
            <a:endParaRPr lang="kk-KZ" sz="2800" b="1" dirty="0" smtClean="0">
              <a:solidFill>
                <a:schemeClr val="accent1">
                  <a:lumMod val="75000"/>
                </a:schemeClr>
              </a:solidFill>
              <a:latin typeface="Times New Roman" pitchFamily="18" charset="0"/>
              <a:cs typeface="Times New Roman" pitchFamily="18" charset="0"/>
            </a:endParaRPr>
          </a:p>
          <a:p>
            <a:endParaRPr lang="kk-KZ" sz="2800" b="1" dirty="0" smtClean="0">
              <a:solidFill>
                <a:schemeClr val="accent1">
                  <a:lumMod val="75000"/>
                </a:schemeClr>
              </a:solidFill>
              <a:latin typeface="Times New Roman" pitchFamily="18" charset="0"/>
              <a:cs typeface="Times New Roman" pitchFamily="18" charset="0"/>
            </a:endParaRPr>
          </a:p>
          <a:p>
            <a:r>
              <a:rPr lang="kk-KZ" sz="2800" b="1" dirty="0" smtClean="0">
                <a:solidFill>
                  <a:schemeClr val="accent1">
                    <a:lumMod val="75000"/>
                  </a:schemeClr>
                </a:solidFill>
                <a:latin typeface="Times New Roman" pitchFamily="18" charset="0"/>
                <a:cs typeface="Times New Roman" pitchFamily="18" charset="0"/>
              </a:rPr>
              <a:t>Дескриптор:</a:t>
            </a:r>
          </a:p>
          <a:p>
            <a:pPr>
              <a:buFont typeface="Arial" pitchFamily="34" charset="0"/>
              <a:buChar char="•"/>
            </a:pPr>
            <a:r>
              <a:rPr lang="kk-KZ" sz="2800" dirty="0" smtClean="0">
                <a:latin typeface="Times New Roman" pitchFamily="18" charset="0"/>
                <a:cs typeface="Times New Roman" pitchFamily="18" charset="0"/>
              </a:rPr>
              <a:t> үзінділерден қарама-қарсы суреттеулерді</a:t>
            </a:r>
            <a:r>
              <a:rPr lang="kk-KZ" sz="2800" b="1"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анықтайды;</a:t>
            </a:r>
            <a:endParaRPr lang="ru-RU" sz="2800" dirty="0" smtClean="0">
              <a:latin typeface="Times New Roman" pitchFamily="18" charset="0"/>
              <a:cs typeface="Times New Roman" pitchFamily="18" charset="0"/>
            </a:endParaRPr>
          </a:p>
          <a:p>
            <a:pPr>
              <a:buFont typeface="Arial" pitchFamily="34" charset="0"/>
              <a:buChar char="•"/>
            </a:pPr>
            <a:r>
              <a:rPr lang="kk-KZ" sz="2800" dirty="0" smtClean="0">
                <a:latin typeface="Times New Roman" pitchFamily="18" charset="0"/>
                <a:cs typeface="Times New Roman" pitchFamily="18" charset="0"/>
              </a:rPr>
              <a:t> өз ойын тұжырымдайды.</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4" name="Таблица 3"/>
          <p:cNvGraphicFramePr>
            <a:graphicFrameLocks noGrp="1"/>
          </p:cNvGraphicFramePr>
          <p:nvPr/>
        </p:nvGraphicFramePr>
        <p:xfrm>
          <a:off x="1497427" y="564922"/>
          <a:ext cx="10080282" cy="5524754"/>
        </p:xfrm>
        <a:graphic>
          <a:graphicData uri="http://schemas.openxmlformats.org/drawingml/2006/table">
            <a:tbl>
              <a:tblPr firstRow="1" bandRow="1">
                <a:tableStyleId>{57DDECA8-0AF9-44C8-9CB4-DF8924E18A82}</a:tableStyleId>
              </a:tblPr>
              <a:tblGrid>
                <a:gridCol w="5212862"/>
                <a:gridCol w="1702190"/>
                <a:gridCol w="3165230"/>
              </a:tblGrid>
              <a:tr h="370840">
                <a:tc>
                  <a:txBody>
                    <a:bodyPr/>
                    <a:lstStyle/>
                    <a:p>
                      <a:pPr>
                        <a:lnSpc>
                          <a:spcPct val="115000"/>
                        </a:lnSpc>
                        <a:spcAft>
                          <a:spcPts val="0"/>
                        </a:spcAft>
                      </a:pPr>
                      <a:r>
                        <a:rPr lang="kk-KZ" sz="1800" b="1" dirty="0">
                          <a:latin typeface="Times New Roman" pitchFamily="18" charset="0"/>
                          <a:ea typeface="Times New Roman"/>
                          <a:cs typeface="Times New Roman" pitchFamily="18" charset="0"/>
                        </a:rPr>
                        <a:t>Үзінді</a:t>
                      </a:r>
                      <a:endParaRPr lang="ru-RU" sz="1800" dirty="0">
                        <a:latin typeface="Times New Roman" pitchFamily="18" charset="0"/>
                        <a:ea typeface="Calibri"/>
                        <a:cs typeface="Times New Roman" pitchFamily="18" charset="0"/>
                      </a:endParaRPr>
                    </a:p>
                  </a:txBody>
                  <a:tcPr marL="68580" marR="68580" marT="9525" marB="0"/>
                </a:tc>
                <a:tc>
                  <a:txBody>
                    <a:bodyPr/>
                    <a:lstStyle/>
                    <a:p>
                      <a:pPr algn="ctr">
                        <a:lnSpc>
                          <a:spcPct val="107000"/>
                        </a:lnSpc>
                        <a:spcAft>
                          <a:spcPts val="0"/>
                        </a:spcAft>
                      </a:pPr>
                      <a:r>
                        <a:rPr lang="kk-KZ" sz="1800" b="1">
                          <a:latin typeface="Times New Roman" pitchFamily="18" charset="0"/>
                          <a:ea typeface="Times New Roman"/>
                          <a:cs typeface="Times New Roman" pitchFamily="18" charset="0"/>
                        </a:rPr>
                        <a:t>Қарама-қарсы суреттеу</a:t>
                      </a:r>
                      <a:endParaRPr lang="ru-RU" sz="1800">
                        <a:latin typeface="Times New Roman" pitchFamily="18" charset="0"/>
                        <a:ea typeface="Times New Roman"/>
                        <a:cs typeface="Times New Roman" pitchFamily="18" charset="0"/>
                      </a:endParaRPr>
                    </a:p>
                  </a:txBody>
                  <a:tcPr marL="0" marR="0" marT="0" marB="0"/>
                </a:tc>
                <a:tc>
                  <a:txBody>
                    <a:bodyPr/>
                    <a:lstStyle/>
                    <a:p>
                      <a:pPr algn="ctr">
                        <a:lnSpc>
                          <a:spcPct val="107000"/>
                        </a:lnSpc>
                        <a:spcAft>
                          <a:spcPts val="0"/>
                        </a:spcAft>
                      </a:pPr>
                      <a:r>
                        <a:rPr lang="kk-KZ" sz="1800" b="1" dirty="0">
                          <a:latin typeface="Times New Roman" pitchFamily="18" charset="0"/>
                          <a:ea typeface="Times New Roman"/>
                          <a:cs typeface="Times New Roman" pitchFamily="18" charset="0"/>
                        </a:rPr>
                        <a:t>Тұжырым</a:t>
                      </a:r>
                      <a:endParaRPr lang="ru-RU" sz="1800" dirty="0">
                        <a:latin typeface="Times New Roman" pitchFamily="18" charset="0"/>
                        <a:ea typeface="Times New Roman"/>
                        <a:cs typeface="Times New Roman" pitchFamily="18" charset="0"/>
                      </a:endParaRPr>
                    </a:p>
                  </a:txBody>
                  <a:tcPr marL="0" marR="0" marT="0" marB="0"/>
                </a:tc>
              </a:tr>
              <a:tr h="370840">
                <a:tc>
                  <a:txBody>
                    <a:bodyPr/>
                    <a:lstStyle/>
                    <a:p>
                      <a:r>
                        <a:rPr kumimoji="0" lang="kk-KZ" sz="1800" b="0" i="0" kern="1200" dirty="0" smtClean="0">
                          <a:solidFill>
                            <a:schemeClr val="dk1"/>
                          </a:solidFill>
                          <a:latin typeface="Times New Roman" pitchFamily="18" charset="0"/>
                          <a:ea typeface="Calibri"/>
                          <a:cs typeface="Times New Roman" pitchFamily="18" charset="0"/>
                        </a:rPr>
                        <a:t>Қалидың амандасу үшін солаңдатып ұсынған қолын ұстай алды да, сілкіп өзіне тартып, төсіне төс тигізді, маңдайынан иіскеді. Тіп-тік бозбала иілмеді, ағаштан шабылған жансыз мүсінді құшақтағандай болды. Эльжбета  Сергеевнадан қысылды ма, Қали бетін алып қашып, құшағынан сытылып шыға берді.</a:t>
                      </a:r>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r>
              <a:tr h="370840">
                <a:tc>
                  <a:txBody>
                    <a:bodyPr/>
                    <a:lstStyle/>
                    <a:p>
                      <a:r>
                        <a:rPr kumimoji="0" lang="kk-KZ" sz="1800" b="0" i="0" kern="1200" dirty="0" smtClean="0">
                          <a:solidFill>
                            <a:schemeClr val="dk1"/>
                          </a:solidFill>
                          <a:latin typeface="Times New Roman" pitchFamily="18" charset="0"/>
                          <a:ea typeface="Calibri"/>
                          <a:cs typeface="Times New Roman" pitchFamily="18" charset="0"/>
                        </a:rPr>
                        <a:t>- Кешіріңіз ... маған сыймайды. Артық та емес. Қатар жатқан Эльдар Ғизатулинге құйып қойғандай екен. Бірге оқимыз. Бойы тәштік. Соған сіздің атыңыздан сыйлайын. Ренжімейсіз бе? </a:t>
                      </a:r>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c>
                  <a:txBody>
                    <a:bodyPr/>
                    <a:lstStyle/>
                    <a:p>
                      <a:endParaRPr lang="ru-RU" sz="1800">
                        <a:latin typeface="Times New Roman" pitchFamily="18" charset="0"/>
                        <a:cs typeface="Times New Roman" pitchFamily="18" charset="0"/>
                      </a:endParaRPr>
                    </a:p>
                  </a:txBody>
                  <a:tcPr/>
                </a:tc>
              </a:tr>
              <a:tr h="370840">
                <a:tc>
                  <a:txBody>
                    <a:bodyPr/>
                    <a:lstStyle/>
                    <a:p>
                      <a:r>
                        <a:rPr kumimoji="0" lang="kk-KZ" sz="1800" b="0" i="0" kern="1200" dirty="0" smtClean="0">
                          <a:solidFill>
                            <a:schemeClr val="dk1"/>
                          </a:solidFill>
                          <a:latin typeface="Times New Roman" pitchFamily="18" charset="0"/>
                          <a:ea typeface="Calibri"/>
                          <a:cs typeface="Times New Roman" pitchFamily="18" charset="0"/>
                        </a:rPr>
                        <a:t>Қалиды қайдам, ініге аға болып, еміренуден Манап қалыпты. Ойлап отырса, он бір жыл бұрын Қалиды балалар үйіне тапсырып тұрып, сорасы ағып, үнсіз жылағанда ғана аға болыпты. Сүтпісірім бұрын Қалиды көргенде ғана кеудесіне нұр құйылды. Осы минутта оның орнына у құйылғандай.</a:t>
                      </a:r>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4" name="Таблица 3"/>
          <p:cNvGraphicFramePr>
            <a:graphicFrameLocks noGrp="1"/>
          </p:cNvGraphicFramePr>
          <p:nvPr/>
        </p:nvGraphicFramePr>
        <p:xfrm>
          <a:off x="1547447" y="761870"/>
          <a:ext cx="10016196" cy="5799074"/>
        </p:xfrm>
        <a:graphic>
          <a:graphicData uri="http://schemas.openxmlformats.org/drawingml/2006/table">
            <a:tbl>
              <a:tblPr firstRow="1" bandRow="1">
                <a:tableStyleId>{57DDECA8-0AF9-44C8-9CB4-DF8924E18A82}</a:tableStyleId>
              </a:tblPr>
              <a:tblGrid>
                <a:gridCol w="5148775"/>
                <a:gridCol w="1561514"/>
                <a:gridCol w="3305907"/>
              </a:tblGrid>
              <a:tr h="370840">
                <a:tc>
                  <a:txBody>
                    <a:bodyPr/>
                    <a:lstStyle/>
                    <a:p>
                      <a:pPr>
                        <a:lnSpc>
                          <a:spcPct val="115000"/>
                        </a:lnSpc>
                        <a:spcAft>
                          <a:spcPts val="0"/>
                        </a:spcAft>
                      </a:pPr>
                      <a:r>
                        <a:rPr lang="kk-KZ" sz="1800" b="1" dirty="0">
                          <a:latin typeface="Times New Roman" pitchFamily="18" charset="0"/>
                          <a:ea typeface="Times New Roman"/>
                          <a:cs typeface="Times New Roman" pitchFamily="18" charset="0"/>
                        </a:rPr>
                        <a:t>Үзінді</a:t>
                      </a:r>
                      <a:endParaRPr lang="ru-RU" sz="1800" dirty="0">
                        <a:latin typeface="Times New Roman" pitchFamily="18" charset="0"/>
                        <a:ea typeface="Calibri"/>
                        <a:cs typeface="Times New Roman" pitchFamily="18" charset="0"/>
                      </a:endParaRPr>
                    </a:p>
                  </a:txBody>
                  <a:tcPr marL="68580" marR="68580" marT="9525" marB="0"/>
                </a:tc>
                <a:tc>
                  <a:txBody>
                    <a:bodyPr/>
                    <a:lstStyle/>
                    <a:p>
                      <a:pPr algn="ctr">
                        <a:lnSpc>
                          <a:spcPct val="107000"/>
                        </a:lnSpc>
                        <a:spcAft>
                          <a:spcPts val="0"/>
                        </a:spcAft>
                      </a:pPr>
                      <a:r>
                        <a:rPr lang="kk-KZ" sz="1800" b="1">
                          <a:latin typeface="Times New Roman" pitchFamily="18" charset="0"/>
                          <a:ea typeface="Times New Roman"/>
                          <a:cs typeface="Times New Roman" pitchFamily="18" charset="0"/>
                        </a:rPr>
                        <a:t>Қарама-қарсы суреттеу</a:t>
                      </a:r>
                      <a:endParaRPr lang="ru-RU" sz="1800">
                        <a:latin typeface="Times New Roman" pitchFamily="18" charset="0"/>
                        <a:ea typeface="Times New Roman"/>
                        <a:cs typeface="Times New Roman" pitchFamily="18" charset="0"/>
                      </a:endParaRPr>
                    </a:p>
                  </a:txBody>
                  <a:tcPr marL="0" marR="0" marT="0" marB="0"/>
                </a:tc>
                <a:tc>
                  <a:txBody>
                    <a:bodyPr/>
                    <a:lstStyle/>
                    <a:p>
                      <a:pPr algn="ctr">
                        <a:lnSpc>
                          <a:spcPct val="107000"/>
                        </a:lnSpc>
                        <a:spcAft>
                          <a:spcPts val="0"/>
                        </a:spcAft>
                      </a:pPr>
                      <a:r>
                        <a:rPr lang="kk-KZ" sz="1800" b="1" dirty="0">
                          <a:latin typeface="Times New Roman" pitchFamily="18" charset="0"/>
                          <a:ea typeface="Times New Roman"/>
                          <a:cs typeface="Times New Roman" pitchFamily="18" charset="0"/>
                        </a:rPr>
                        <a:t>Тұжырым</a:t>
                      </a:r>
                      <a:endParaRPr lang="ru-RU" sz="1800" dirty="0">
                        <a:latin typeface="Times New Roman" pitchFamily="18" charset="0"/>
                        <a:ea typeface="Times New Roman"/>
                        <a:cs typeface="Times New Roman" pitchFamily="18" charset="0"/>
                      </a:endParaRPr>
                    </a:p>
                  </a:txBody>
                  <a:tcPr marL="0" marR="0" marT="0" marB="0"/>
                </a:tc>
              </a:tr>
              <a:tr h="370840">
                <a:tc>
                  <a:txBody>
                    <a:bodyPr/>
                    <a:lstStyle/>
                    <a:p>
                      <a:r>
                        <a:rPr kumimoji="0" lang="kk-KZ" sz="1800" b="0" i="0" kern="1200" dirty="0" smtClean="0">
                          <a:solidFill>
                            <a:schemeClr val="dk1"/>
                          </a:solidFill>
                          <a:latin typeface="Times New Roman" pitchFamily="18" charset="0"/>
                          <a:ea typeface="Calibri"/>
                          <a:cs typeface="Times New Roman" pitchFamily="18" charset="0"/>
                        </a:rPr>
                        <a:t>Қалидың амандасу үшін солаңдатып ұсынған қолын ұстай алды да, сілкіп өзіне тартып, төсіне төс тигізді, маңдайынан иіскеді. Тіп-тік бозбала иілмеді, ағаштан шабылған жансыз мүсінді құшақтағандай болды. Эльжбета  Сергеевнадан қысылды ма, Қали бетін алып қашып, құшағынан сытылып шыға берді.</a:t>
                      </a:r>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c>
                  <a:txBody>
                    <a:bodyPr/>
                    <a:lstStyle/>
                    <a:p>
                      <a:r>
                        <a:rPr kumimoji="0" lang="kk-KZ" sz="1800" b="0" i="0" kern="1200" dirty="0" smtClean="0">
                          <a:solidFill>
                            <a:schemeClr val="dk1"/>
                          </a:solidFill>
                          <a:latin typeface="Times New Roman" pitchFamily="18" charset="0"/>
                          <a:ea typeface="Calibri"/>
                          <a:cs typeface="Times New Roman" pitchFamily="18" charset="0"/>
                        </a:rPr>
                        <a:t>Үзіндіде автор екі кейіпкердің бір-біріне деген сезімін қарама-қарсы суреттеген. Манаптың бауырына деген сағынышы мен қамқорлығын суреттей келе, Қалидың ағасына деген салқынқандылығын көрсеткен.</a:t>
                      </a:r>
                      <a:endParaRPr lang="ru-RU" sz="1800" dirty="0">
                        <a:latin typeface="Times New Roman" pitchFamily="18" charset="0"/>
                        <a:cs typeface="Times New Roman" pitchFamily="18" charset="0"/>
                      </a:endParaRPr>
                    </a:p>
                  </a:txBody>
                  <a:tcPr/>
                </a:tc>
              </a:tr>
              <a:tr h="370840">
                <a:tc>
                  <a:txBody>
                    <a:bodyPr/>
                    <a:lstStyle/>
                    <a:p>
                      <a:r>
                        <a:rPr kumimoji="0" lang="kk-KZ" sz="1800" b="0" i="0" kern="1200" dirty="0" smtClean="0">
                          <a:solidFill>
                            <a:schemeClr val="dk1"/>
                          </a:solidFill>
                          <a:latin typeface="Times New Roman" pitchFamily="18" charset="0"/>
                          <a:ea typeface="Calibri"/>
                          <a:cs typeface="Times New Roman" pitchFamily="18" charset="0"/>
                        </a:rPr>
                        <a:t>- Кешіріңіз ... маған сыймайды. Артық та емес. Қатар жатқан Эльдар Ғизатулинге құйып қойғандай екен. Бірге оқимыз. Бойы тәштік. Соған сіздің атыңыздан сыйлайын. Ренжімейсіз бе? </a:t>
                      </a:r>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r>
              <a:tr h="370840">
                <a:tc>
                  <a:txBody>
                    <a:bodyPr/>
                    <a:lstStyle/>
                    <a:p>
                      <a:r>
                        <a:rPr kumimoji="0" lang="kk-KZ" sz="1800" b="0" i="0" kern="1200" dirty="0" smtClean="0">
                          <a:solidFill>
                            <a:schemeClr val="dk1"/>
                          </a:solidFill>
                          <a:latin typeface="Times New Roman" pitchFamily="18" charset="0"/>
                          <a:ea typeface="Calibri"/>
                          <a:cs typeface="Times New Roman" pitchFamily="18" charset="0"/>
                        </a:rPr>
                        <a:t>Қалиды қайдам, ініге аға болып, еміренуден Манап қалыпты. Ойлап отырса, он бір жыл бұрын Қалиды балалар үйіне тапсырып тұрып, сорасы ағып, үнсіз жылағанда ғана аға болыпты. Сүтпісірім бұрын Қалиды көргенде ғана кеудесіне нұр құйылды. Осы минутта оның орнына у құйылғандай.</a:t>
                      </a:r>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c>
                  <a:txBody>
                    <a:bodyPr/>
                    <a:lstStyle/>
                    <a:p>
                      <a:r>
                        <a:rPr kumimoji="0" lang="kk-KZ" sz="1800" b="0" i="0" kern="1200" dirty="0" smtClean="0">
                          <a:solidFill>
                            <a:schemeClr val="dk1"/>
                          </a:solidFill>
                          <a:latin typeface="Times New Roman" pitchFamily="18" charset="0"/>
                          <a:ea typeface="Calibri"/>
                          <a:cs typeface="Times New Roman" pitchFamily="18" charset="0"/>
                        </a:rPr>
                        <a:t>Он бір жылда бауырлардың арасы суып кеткен. </a:t>
                      </a:r>
                      <a:endParaRPr lang="ru-RU" sz="1800" dirty="0">
                        <a:latin typeface="Times New Roman" pitchFamily="18" charset="0"/>
                        <a:cs typeface="Times New Roman" pitchFamily="18" charset="0"/>
                      </a:endParaRPr>
                    </a:p>
                  </a:txBody>
                  <a:tcPr/>
                </a:tc>
              </a:tr>
            </a:tbl>
          </a:graphicData>
        </a:graphic>
      </p:graphicFrame>
      <p:pic>
        <p:nvPicPr>
          <p:cNvPr id="3" name="Рисунок 2" descr="Изображение выглядит как цветок, растение, зеленый&#10;&#10;Автоматически созданное описание">
            <a:extLst>
              <a:ext uri="{FF2B5EF4-FFF2-40B4-BE49-F238E27FC236}">
                <a16:creationId xmlns:a16="http://schemas.microsoft.com/office/drawing/2014/main" xmlns="" id="{503FDAAD-4EFF-4C51-B36D-D2E04ED7DD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63568" y="1891578"/>
            <a:ext cx="1020651" cy="964164"/>
          </a:xfrm>
          <a:prstGeom prst="rect">
            <a:avLst/>
          </a:prstGeom>
        </p:spPr>
      </p:pic>
      <p:pic>
        <p:nvPicPr>
          <p:cNvPr id="5" name="Рисунок 4" descr="Изображение выглядит как цветок, растение, зеленый&#10;&#10;Автоматически созданное описание">
            <a:extLst>
              <a:ext uri="{FF2B5EF4-FFF2-40B4-BE49-F238E27FC236}">
                <a16:creationId xmlns:a16="http://schemas.microsoft.com/office/drawing/2014/main" xmlns="" id="{503FDAAD-4EFF-4C51-B36D-D2E04ED7DD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61223" y="5251411"/>
            <a:ext cx="1020651" cy="964164"/>
          </a:xfrm>
          <a:prstGeom prst="rect">
            <a:avLst/>
          </a:prstGeom>
        </p:spPr>
      </p:pic>
      <p:sp>
        <p:nvSpPr>
          <p:cNvPr id="6" name="Прямоугольник 5"/>
          <p:cNvSpPr/>
          <p:nvPr/>
        </p:nvSpPr>
        <p:spPr>
          <a:xfrm>
            <a:off x="1581213" y="250559"/>
            <a:ext cx="2081019" cy="461665"/>
          </a:xfrm>
          <a:prstGeom prst="rect">
            <a:avLst/>
          </a:prstGeom>
        </p:spPr>
        <p:txBody>
          <a:bodyPr wrap="none">
            <a:spAutoFit/>
          </a:bodyPr>
          <a:lstStyle/>
          <a:p>
            <a:r>
              <a:rPr lang="kk-KZ" sz="2400" b="1" dirty="0" smtClean="0">
                <a:solidFill>
                  <a:schemeClr val="accent1">
                    <a:lumMod val="75000"/>
                  </a:schemeClr>
                </a:solidFill>
                <a:latin typeface="Times New Roman" pitchFamily="18" charset="0"/>
                <a:cs typeface="Times New Roman" pitchFamily="18" charset="0"/>
              </a:rPr>
              <a:t>Жауап үлгісі:</a:t>
            </a:r>
            <a:endParaRPr lang="ru-RU" sz="2400" dirty="0" smtClean="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5" name="Прямоугольник 4"/>
          <p:cNvSpPr/>
          <p:nvPr/>
        </p:nvSpPr>
        <p:spPr>
          <a:xfrm>
            <a:off x="1641230" y="265409"/>
            <a:ext cx="7671582" cy="1938992"/>
          </a:xfrm>
          <a:prstGeom prst="rect">
            <a:avLst/>
          </a:prstGeom>
        </p:spPr>
        <p:txBody>
          <a:bodyPr wrap="square">
            <a:spAutoFit/>
          </a:bodyPr>
          <a:lstStyle/>
          <a:p>
            <a:r>
              <a:rPr lang="kk-KZ" sz="2400" b="1" dirty="0" smtClean="0">
                <a:solidFill>
                  <a:schemeClr val="accent1">
                    <a:lumMod val="75000"/>
                  </a:schemeClr>
                </a:solidFill>
                <a:latin typeface="Times New Roman" pitchFamily="18" charset="0"/>
                <a:cs typeface="Times New Roman" pitchFamily="18" charset="0"/>
              </a:rPr>
              <a:t>5-тапсырма</a:t>
            </a:r>
            <a:endParaRPr lang="ru-RU" sz="2400" dirty="0" smtClean="0">
              <a:solidFill>
                <a:schemeClr val="tx1">
                  <a:lumMod val="95000"/>
                  <a:lumOff val="5000"/>
                </a:schemeClr>
              </a:solidFill>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Кейіпкердің өмірге деген көзқарасына баға беріңіз.</a:t>
            </a:r>
            <a:endParaRPr lang="ru-RU" sz="2400" dirty="0" smtClean="0">
              <a:latin typeface="Times New Roman" pitchFamily="18" charset="0"/>
              <a:cs typeface="Times New Roman" pitchFamily="18" charset="0"/>
            </a:endParaRPr>
          </a:p>
          <a:p>
            <a:r>
              <a:rPr lang="kk-KZ" sz="2400" b="1" dirty="0" smtClean="0">
                <a:solidFill>
                  <a:schemeClr val="accent1">
                    <a:lumMod val="75000"/>
                  </a:schemeClr>
                </a:solidFill>
                <a:latin typeface="Times New Roman" pitchFamily="18" charset="0"/>
                <a:cs typeface="Times New Roman" pitchFamily="18" charset="0"/>
              </a:rPr>
              <a:t>Дескриптор:</a:t>
            </a:r>
          </a:p>
          <a:p>
            <a:pPr>
              <a:buFont typeface="Arial" pitchFamily="34" charset="0"/>
              <a:buChar char="•"/>
            </a:pPr>
            <a:r>
              <a:rPr lang="kk-KZ" sz="2400" b="1" dirty="0" smtClean="0">
                <a:latin typeface="Times New Roman" pitchFamily="18" charset="0"/>
                <a:cs typeface="Times New Roman" pitchFamily="18" charset="0"/>
              </a:rPr>
              <a:t> кейіпкердің арманын анықтайды;</a:t>
            </a:r>
            <a:endParaRPr lang="ru-RU" sz="2400" dirty="0" smtClean="0">
              <a:latin typeface="Times New Roman" pitchFamily="18" charset="0"/>
              <a:cs typeface="Times New Roman" pitchFamily="18" charset="0"/>
            </a:endParaRPr>
          </a:p>
          <a:p>
            <a:pPr>
              <a:buFont typeface="Arial" pitchFamily="34" charset="0"/>
              <a:buChar char="•"/>
            </a:pPr>
            <a:r>
              <a:rPr lang="kk-KZ" sz="2400" b="1" dirty="0" smtClean="0">
                <a:latin typeface="Times New Roman" pitchFamily="18" charset="0"/>
                <a:cs typeface="Times New Roman" pitchFamily="18" charset="0"/>
              </a:rPr>
              <a:t> кейіпкердің іс-әрекетіне өз көзқарасын білдіреді.</a:t>
            </a:r>
            <a:endParaRPr lang="ru-RU" sz="2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652172" y="2534398"/>
          <a:ext cx="9728592" cy="3248323"/>
        </p:xfrm>
        <a:graphic>
          <a:graphicData uri="http://schemas.openxmlformats.org/drawingml/2006/table">
            <a:tbl>
              <a:tblPr firstRow="1" bandRow="1">
                <a:tableStyleId>{57DDECA8-0AF9-44C8-9CB4-DF8924E18A82}</a:tableStyleId>
              </a:tblPr>
              <a:tblGrid>
                <a:gridCol w="3242864"/>
                <a:gridCol w="3242864"/>
                <a:gridCol w="3242864"/>
              </a:tblGrid>
              <a:tr h="799645">
                <a:tc>
                  <a:txBody>
                    <a:bodyPr/>
                    <a:lstStyle/>
                    <a:p>
                      <a:pPr algn="ctr">
                        <a:lnSpc>
                          <a:spcPct val="115000"/>
                        </a:lnSpc>
                        <a:spcAft>
                          <a:spcPts val="0"/>
                        </a:spcAft>
                      </a:pPr>
                      <a:r>
                        <a:rPr lang="kk-KZ" sz="2400" b="1" dirty="0">
                          <a:latin typeface="Times New Roman"/>
                          <a:ea typeface="Times New Roman"/>
                          <a:cs typeface="Times New Roman"/>
                        </a:rPr>
                        <a:t>Кейіпкер </a:t>
                      </a:r>
                      <a:endParaRPr lang="ru-RU" sz="1800" dirty="0">
                        <a:latin typeface="Calibri"/>
                        <a:ea typeface="Calibri"/>
                        <a:cs typeface="Times New Roman"/>
                      </a:endParaRPr>
                    </a:p>
                  </a:txBody>
                  <a:tcPr anchor="ctr"/>
                </a:tc>
                <a:tc>
                  <a:txBody>
                    <a:bodyPr/>
                    <a:lstStyle/>
                    <a:p>
                      <a:pPr algn="ctr">
                        <a:lnSpc>
                          <a:spcPct val="115000"/>
                        </a:lnSpc>
                        <a:spcAft>
                          <a:spcPts val="0"/>
                        </a:spcAft>
                      </a:pPr>
                      <a:r>
                        <a:rPr lang="kk-KZ" sz="2400" b="1">
                          <a:latin typeface="Times New Roman"/>
                          <a:ea typeface="Times New Roman"/>
                          <a:cs typeface="Times New Roman"/>
                        </a:rPr>
                        <a:t>Кейіпкердің арманы</a:t>
                      </a:r>
                      <a:endParaRPr lang="ru-RU" sz="1800">
                        <a:latin typeface="Calibri"/>
                        <a:ea typeface="Calibri"/>
                        <a:cs typeface="Times New Roman"/>
                      </a:endParaRPr>
                    </a:p>
                  </a:txBody>
                  <a:tcPr marL="0" marR="0" marT="0" marB="0" anchor="ctr"/>
                </a:tc>
                <a:tc>
                  <a:txBody>
                    <a:bodyPr/>
                    <a:lstStyle/>
                    <a:p>
                      <a:pPr algn="ctr">
                        <a:lnSpc>
                          <a:spcPct val="115000"/>
                        </a:lnSpc>
                        <a:spcAft>
                          <a:spcPts val="0"/>
                        </a:spcAft>
                      </a:pPr>
                      <a:r>
                        <a:rPr lang="kk-KZ" sz="2400" b="1" dirty="0">
                          <a:latin typeface="Times New Roman"/>
                          <a:ea typeface="Times New Roman"/>
                          <a:cs typeface="Times New Roman"/>
                        </a:rPr>
                        <a:t>Менің көзқарасым</a:t>
                      </a:r>
                      <a:endParaRPr lang="ru-RU" sz="1800" dirty="0">
                        <a:latin typeface="Calibri"/>
                        <a:ea typeface="Calibri"/>
                        <a:cs typeface="Times New Roman"/>
                      </a:endParaRPr>
                    </a:p>
                  </a:txBody>
                  <a:tcPr marL="0" marR="0" marT="0" marB="0" anchor="ctr"/>
                </a:tc>
              </a:tr>
              <a:tr h="2448678">
                <a:tc>
                  <a:txBody>
                    <a:bodyPr/>
                    <a:lstStyle/>
                    <a:p>
                      <a:pPr algn="ctr"/>
                      <a:endParaRPr lang="kk-KZ" sz="2400" b="1" dirty="0" smtClean="0">
                        <a:latin typeface="Times New Roman" pitchFamily="18" charset="0"/>
                        <a:cs typeface="Times New Roman" pitchFamily="18" charset="0"/>
                      </a:endParaRPr>
                    </a:p>
                    <a:p>
                      <a:pPr algn="ct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Қали</a:t>
                      </a:r>
                      <a:endParaRPr lang="ru-RU" sz="2400" b="1"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5" name="Прямоугольник 4"/>
          <p:cNvSpPr/>
          <p:nvPr/>
        </p:nvSpPr>
        <p:spPr>
          <a:xfrm>
            <a:off x="1528688" y="279476"/>
            <a:ext cx="7671582" cy="461665"/>
          </a:xfrm>
          <a:prstGeom prst="rect">
            <a:avLst/>
          </a:prstGeom>
        </p:spPr>
        <p:txBody>
          <a:bodyPr wrap="square">
            <a:spAutoFit/>
          </a:bodyPr>
          <a:lstStyle/>
          <a:p>
            <a:r>
              <a:rPr lang="kk-KZ" sz="2400" b="1" dirty="0" smtClean="0">
                <a:solidFill>
                  <a:schemeClr val="accent1">
                    <a:lumMod val="75000"/>
                  </a:schemeClr>
                </a:solidFill>
                <a:latin typeface="Times New Roman" pitchFamily="18" charset="0"/>
                <a:cs typeface="Times New Roman" pitchFamily="18" charset="0"/>
              </a:rPr>
              <a:t>Жауап үлгісі:</a:t>
            </a:r>
            <a:endParaRPr lang="ru-RU" sz="2400" dirty="0" smtClean="0">
              <a:solidFill>
                <a:schemeClr val="tx1">
                  <a:lumMod val="95000"/>
                  <a:lumOff val="5000"/>
                </a:schemeClr>
              </a:solidFill>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624036" y="944749"/>
          <a:ext cx="9728592" cy="5280205"/>
        </p:xfrm>
        <a:graphic>
          <a:graphicData uri="http://schemas.openxmlformats.org/drawingml/2006/table">
            <a:tbl>
              <a:tblPr firstRow="1" bandRow="1">
                <a:tableStyleId>{57DDECA8-0AF9-44C8-9CB4-DF8924E18A82}</a:tableStyleId>
              </a:tblPr>
              <a:tblGrid>
                <a:gridCol w="2511866"/>
                <a:gridCol w="3334043"/>
                <a:gridCol w="3882683"/>
              </a:tblGrid>
              <a:tr h="799645">
                <a:tc>
                  <a:txBody>
                    <a:bodyPr/>
                    <a:lstStyle/>
                    <a:p>
                      <a:pPr algn="ctr">
                        <a:lnSpc>
                          <a:spcPct val="115000"/>
                        </a:lnSpc>
                        <a:spcAft>
                          <a:spcPts val="0"/>
                        </a:spcAft>
                      </a:pPr>
                      <a:r>
                        <a:rPr lang="kk-KZ" sz="2400" b="1" dirty="0">
                          <a:latin typeface="Times New Roman"/>
                          <a:ea typeface="Times New Roman"/>
                          <a:cs typeface="Times New Roman"/>
                        </a:rPr>
                        <a:t>Кейіпкер </a:t>
                      </a:r>
                      <a:endParaRPr lang="ru-RU" sz="1800" dirty="0">
                        <a:latin typeface="Calibri"/>
                        <a:ea typeface="Calibri"/>
                        <a:cs typeface="Times New Roman"/>
                      </a:endParaRPr>
                    </a:p>
                  </a:txBody>
                  <a:tcPr anchor="ctr"/>
                </a:tc>
                <a:tc>
                  <a:txBody>
                    <a:bodyPr/>
                    <a:lstStyle/>
                    <a:p>
                      <a:pPr algn="ctr">
                        <a:lnSpc>
                          <a:spcPct val="115000"/>
                        </a:lnSpc>
                        <a:spcAft>
                          <a:spcPts val="0"/>
                        </a:spcAft>
                      </a:pPr>
                      <a:r>
                        <a:rPr lang="kk-KZ" sz="2400" b="1">
                          <a:latin typeface="Times New Roman"/>
                          <a:ea typeface="Times New Roman"/>
                          <a:cs typeface="Times New Roman"/>
                        </a:rPr>
                        <a:t>Кейіпкердің арманы</a:t>
                      </a:r>
                      <a:endParaRPr lang="ru-RU" sz="1800">
                        <a:latin typeface="Calibri"/>
                        <a:ea typeface="Calibri"/>
                        <a:cs typeface="Times New Roman"/>
                      </a:endParaRPr>
                    </a:p>
                  </a:txBody>
                  <a:tcPr marL="0" marR="0" marT="0" marB="0" anchor="ctr"/>
                </a:tc>
                <a:tc>
                  <a:txBody>
                    <a:bodyPr/>
                    <a:lstStyle/>
                    <a:p>
                      <a:pPr algn="ctr">
                        <a:lnSpc>
                          <a:spcPct val="115000"/>
                        </a:lnSpc>
                        <a:spcAft>
                          <a:spcPts val="0"/>
                        </a:spcAft>
                      </a:pPr>
                      <a:r>
                        <a:rPr lang="kk-KZ" sz="2400" b="1" dirty="0">
                          <a:latin typeface="Times New Roman"/>
                          <a:ea typeface="Times New Roman"/>
                          <a:cs typeface="Times New Roman"/>
                        </a:rPr>
                        <a:t>Менің көзқарасым</a:t>
                      </a:r>
                      <a:endParaRPr lang="ru-RU" sz="1800" dirty="0">
                        <a:latin typeface="Calibri"/>
                        <a:ea typeface="Calibri"/>
                        <a:cs typeface="Times New Roman"/>
                      </a:endParaRPr>
                    </a:p>
                  </a:txBody>
                  <a:tcPr marL="0" marR="0" marT="0" marB="0" anchor="ctr"/>
                </a:tc>
              </a:tr>
              <a:tr h="2448678">
                <a:tc>
                  <a:txBody>
                    <a:bodyPr/>
                    <a:lstStyle/>
                    <a:p>
                      <a:pPr algn="ctr"/>
                      <a:endParaRPr lang="kk-KZ" sz="2400" b="1" dirty="0" smtClean="0">
                        <a:latin typeface="Times New Roman" pitchFamily="18" charset="0"/>
                        <a:cs typeface="Times New Roman" pitchFamily="18" charset="0"/>
                      </a:endParaRPr>
                    </a:p>
                    <a:p>
                      <a:pPr algn="ct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Қали</a:t>
                      </a:r>
                      <a:endParaRPr lang="ru-RU" sz="2400" b="1" dirty="0">
                        <a:latin typeface="Times New Roman" pitchFamily="18" charset="0"/>
                        <a:cs typeface="Times New Roman" pitchFamily="18" charset="0"/>
                      </a:endParaRPr>
                    </a:p>
                  </a:txBody>
                  <a:tcPr/>
                </a:tc>
                <a:tc>
                  <a:txBody>
                    <a:bodyPr/>
                    <a:lstStyle/>
                    <a:p>
                      <a:r>
                        <a:rPr kumimoji="0" lang="kk-KZ" sz="2400" b="0" i="0" kern="1200" dirty="0" smtClean="0">
                          <a:solidFill>
                            <a:schemeClr val="dk1"/>
                          </a:solidFill>
                          <a:latin typeface="Times New Roman" pitchFamily="18" charset="0"/>
                          <a:ea typeface="Calibri"/>
                          <a:cs typeface="Times New Roman" pitchFamily="18" charset="0"/>
                        </a:rPr>
                        <a:t>Қали әскери ұшқыш болуды армандады, себебі балалар үйінен түлеген ұшқыш ағаларға қызығады және мақтан тұтады.</a:t>
                      </a:r>
                      <a:endParaRPr lang="ru-RU" sz="2400" dirty="0">
                        <a:latin typeface="Times New Roman" pitchFamily="18" charset="0"/>
                        <a:cs typeface="Times New Roman" pitchFamily="18" charset="0"/>
                      </a:endParaRPr>
                    </a:p>
                  </a:txBody>
                  <a:tcPr/>
                </a:tc>
                <a:tc>
                  <a:txBody>
                    <a:bodyPr/>
                    <a:lstStyle/>
                    <a:p>
                      <a:r>
                        <a:rPr kumimoji="0" lang="kk-KZ" sz="2400" b="0" i="0" kern="1200" dirty="0" smtClean="0">
                          <a:solidFill>
                            <a:schemeClr val="dk1"/>
                          </a:solidFill>
                          <a:latin typeface="Times New Roman" pitchFamily="18" charset="0"/>
                          <a:ea typeface="Calibri"/>
                          <a:cs typeface="Times New Roman" pitchFamily="18" charset="0"/>
                        </a:rPr>
                        <a:t>Бұл әрекетінен Қалидың болашаққа мақсат қойып,  арманына жету жолында неден болса да аянбайтындығын көруге болады. Ол ұшқыш болу үшін спортпен айналысып,  үнемі жаттығып, денесін шынықтырады. Ерінбей еңбектенген адам міндетті түрде арманына жетеді  деп ойлаймын.</a:t>
                      </a:r>
                      <a:endParaRPr lang="ru-RU"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6145" name="Rectangle 1"/>
          <p:cNvSpPr>
            <a:spLocks noChangeArrowheads="1"/>
          </p:cNvSpPr>
          <p:nvPr/>
        </p:nvSpPr>
        <p:spPr bwMode="auto">
          <a:xfrm>
            <a:off x="1688123" y="1097861"/>
            <a:ext cx="801389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tab pos="457200"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шығарманың мазмұнын еске түсірдіңіз;</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кейіпкерлердің іс-әрекетін сәйкестендірдіңіз</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кейіпкерлерді салыстыра талдадыңыз;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үзінділерден қарама-қарсы суреттеулерді анықтап, өз ойыңызды тұжырымдадыңыз;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кейіпкердің өмірге деген көзқарасына баға бердіңіз.</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1744776" y="602250"/>
            <a:ext cx="3296095" cy="523220"/>
          </a:xfrm>
          <a:prstGeom prst="rect">
            <a:avLst/>
          </a:prstGeom>
        </p:spPr>
        <p:txBody>
          <a:bodyPr wrap="none">
            <a:spAutoFit/>
          </a:bodyPr>
          <a:lstStyle/>
          <a:p>
            <a:r>
              <a:rPr lang="kk-KZ" sz="2800" b="1" dirty="0" smtClean="0">
                <a:solidFill>
                  <a:schemeClr val="accent1">
                    <a:lumMod val="75000"/>
                  </a:schemeClr>
                </a:solidFill>
                <a:latin typeface="Times New Roman" pitchFamily="18" charset="0"/>
                <a:cs typeface="Times New Roman" pitchFamily="18" charset="0"/>
              </a:rPr>
              <a:t>Бүгінгі сабақта сіз:</a:t>
            </a:r>
            <a:endParaRPr lang="ru-RU" sz="2800" dirty="0"/>
          </a:p>
        </p:txBody>
      </p:sp>
      <p:pic>
        <p:nvPicPr>
          <p:cNvPr id="4" name="Google Shape;142;p8"/>
          <p:cNvPicPr preferRelativeResize="0"/>
          <p:nvPr/>
        </p:nvPicPr>
        <p:blipFill rotWithShape="1">
          <a:blip r:embed="rId3">
            <a:alphaModFix/>
          </a:blip>
          <a:srcRect/>
          <a:stretch/>
        </p:blipFill>
        <p:spPr>
          <a:xfrm>
            <a:off x="5225973" y="4515730"/>
            <a:ext cx="2440919" cy="183986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Прямоугольник 1"/>
          <p:cNvSpPr/>
          <p:nvPr/>
        </p:nvSpPr>
        <p:spPr>
          <a:xfrm>
            <a:off x="1825446" y="2121562"/>
            <a:ext cx="9241632" cy="1384995"/>
          </a:xfrm>
          <a:prstGeom prst="rect">
            <a:avLst/>
          </a:prstGeom>
        </p:spPr>
        <p:txBody>
          <a:bodyPr wrap="none">
            <a:spAutoFit/>
          </a:bodyPr>
          <a:lstStyle/>
          <a:p>
            <a:pPr algn="ctr"/>
            <a:r>
              <a:rPr lang="kk-KZ" sz="2800" b="1" dirty="0" smtClean="0">
                <a:solidFill>
                  <a:schemeClr val="accent1">
                    <a:lumMod val="75000"/>
                  </a:schemeClr>
                </a:solidFill>
                <a:latin typeface="Times New Roman" pitchFamily="18" charset="0"/>
                <a:cs typeface="Times New Roman" pitchFamily="18" charset="0"/>
              </a:rPr>
              <a:t>Қосымша тапсырма.</a:t>
            </a:r>
          </a:p>
          <a:p>
            <a:pPr algn="ctr"/>
            <a:endParaRPr lang="kk-KZ" sz="2800" b="1" dirty="0" smtClean="0">
              <a:solidFill>
                <a:schemeClr val="accent1">
                  <a:lumMod val="75000"/>
                </a:schemeClr>
              </a:solidFill>
              <a:latin typeface="Times New Roman" pitchFamily="18" charset="0"/>
              <a:cs typeface="Times New Roman" pitchFamily="18" charset="0"/>
            </a:endParaRPr>
          </a:p>
          <a:p>
            <a:pPr algn="ctr"/>
            <a:r>
              <a:rPr lang="kk-KZ" sz="2800" b="1" dirty="0" smtClean="0">
                <a:solidFill>
                  <a:schemeClr val="accent1">
                    <a:lumMod val="75000"/>
                  </a:schemeClr>
                </a:solidFill>
                <a:latin typeface="Times New Roman" pitchFamily="18" charset="0"/>
                <a:cs typeface="Times New Roman" pitchFamily="18" charset="0"/>
              </a:rPr>
              <a:t>“Менің арманым” тақырыбында шағын эссе жазыңыз.</a:t>
            </a:r>
            <a:endParaRPr lang="ru-RU" sz="2800" dirty="0"/>
          </a:p>
        </p:txBody>
      </p:sp>
      <p:pic>
        <p:nvPicPr>
          <p:cNvPr id="4" name="Google Shape;192;p15"/>
          <p:cNvPicPr preferRelativeResize="0"/>
          <p:nvPr/>
        </p:nvPicPr>
        <p:blipFill rotWithShape="1">
          <a:blip r:embed="rId3">
            <a:alphaModFix/>
          </a:blip>
          <a:srcRect/>
          <a:stretch/>
        </p:blipFill>
        <p:spPr>
          <a:xfrm>
            <a:off x="5113854" y="3390314"/>
            <a:ext cx="3045407" cy="267286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0">
            <a:extLst>
              <a:ext uri="{FF2B5EF4-FFF2-40B4-BE49-F238E27FC236}">
                <a16:creationId xmlns:a16="http://schemas.microsoft.com/office/drawing/2014/main" xmlns="" id="{6A9B59C6-4699-494B-A8C4-3758AC13F334}"/>
              </a:ext>
            </a:extLst>
          </p:cNvPr>
          <p:cNvSpPr txBox="1">
            <a:spLocks/>
          </p:cNvSpPr>
          <p:nvPr/>
        </p:nvSpPr>
        <p:spPr>
          <a:xfrm>
            <a:off x="1490090" y="3160700"/>
            <a:ext cx="4661537" cy="572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sz="36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Бүгінгі </a:t>
            </a:r>
            <a:r>
              <a:rPr lang="kk-KZ" sz="36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сабақта сіз:</a:t>
            </a:r>
            <a:endParaRPr lang="ru-RU" sz="36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9" name="TextBox 148">
            <a:extLst>
              <a:ext uri="{FF2B5EF4-FFF2-40B4-BE49-F238E27FC236}">
                <a16:creationId xmlns:a16="http://schemas.microsoft.com/office/drawing/2014/main" xmlns="" id="{3799B661-E3FB-43F1-91DF-52D04ADF6D43}"/>
              </a:ext>
            </a:extLst>
          </p:cNvPr>
          <p:cNvSpPr txBox="1"/>
          <p:nvPr/>
        </p:nvSpPr>
        <p:spPr>
          <a:xfrm>
            <a:off x="1517086" y="3761118"/>
            <a:ext cx="8737257" cy="892552"/>
          </a:xfrm>
          <a:prstGeom prst="rect">
            <a:avLst/>
          </a:prstGeom>
          <a:noFill/>
        </p:spPr>
        <p:txBody>
          <a:bodyPr wrap="square" rtlCol="0">
            <a:spAutoFit/>
          </a:bodyPr>
          <a:lstStyle/>
          <a:p>
            <a:pPr marL="457200" indent="-457200"/>
            <a:r>
              <a:rPr lang="kk-KZ" sz="2400" dirty="0" smtClean="0">
                <a:latin typeface="Times New Roman" pitchFamily="18" charset="0"/>
                <a:cs typeface="Times New Roman" pitchFamily="18" charset="0"/>
              </a:rPr>
              <a:t>әдеби шығармадағы қарама-қарсы суреттеулерді анықтайсыз.</a:t>
            </a:r>
            <a:endParaRPr lang="ru-RU" sz="2400" dirty="0">
              <a:latin typeface="Times New Roman" pitchFamily="18" charset="0"/>
              <a:ea typeface="Tahoma" panose="020B0604030504040204" pitchFamily="34" charset="0"/>
              <a:cs typeface="Times New Roman" pitchFamily="18" charset="0"/>
            </a:endParaRPr>
          </a:p>
          <a:p>
            <a:endParaRPr lang="ru-RU" sz="2800" b="1" i="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6" name="Прямоугольник 15"/>
          <p:cNvSpPr/>
          <p:nvPr/>
        </p:nvSpPr>
        <p:spPr>
          <a:xfrm>
            <a:off x="1519310" y="1686170"/>
            <a:ext cx="9210319" cy="830997"/>
          </a:xfrm>
          <a:prstGeom prst="rect">
            <a:avLst/>
          </a:prstGeom>
        </p:spPr>
        <p:txBody>
          <a:bodyPr wrap="square">
            <a:spAutoFit/>
          </a:bodyPr>
          <a:lstStyle/>
          <a:p>
            <a:pPr marL="457200" indent="-457200"/>
            <a:r>
              <a:rPr lang="kk-KZ" sz="2400" dirty="0" smtClean="0">
                <a:latin typeface="Times New Roman" pitchFamily="18" charset="0"/>
                <a:cs typeface="Times New Roman" pitchFamily="18" charset="0"/>
              </a:rPr>
              <a:t>5А/И1 әдеби шығармадағы екі нәрсені салыстыра суреттеулер мен</a:t>
            </a:r>
          </a:p>
          <a:p>
            <a:pPr marL="457200" indent="-457200"/>
            <a:r>
              <a:rPr lang="kk-KZ" sz="2400" dirty="0" smtClean="0">
                <a:latin typeface="Times New Roman" pitchFamily="18" charset="0"/>
                <a:cs typeface="Times New Roman" pitchFamily="18" charset="0"/>
              </a:rPr>
              <a:t>қарама-қарсы суреттеулерді табу</a:t>
            </a:r>
            <a:endParaRPr lang="kk-KZ" sz="2400" dirty="0" smtClean="0">
              <a:latin typeface="Times New Roman" pitchFamily="18" charset="0"/>
              <a:ea typeface="Tahoma" panose="020B0604030504040204" pitchFamily="34" charset="0"/>
              <a:cs typeface="Times New Roman" pitchFamily="18" charset="0"/>
            </a:endParaRPr>
          </a:p>
        </p:txBody>
      </p:sp>
      <p:sp>
        <p:nvSpPr>
          <p:cNvPr id="17" name="Прямоугольник 16"/>
          <p:cNvSpPr/>
          <p:nvPr/>
        </p:nvSpPr>
        <p:spPr>
          <a:xfrm>
            <a:off x="1479692" y="992498"/>
            <a:ext cx="3134384" cy="646331"/>
          </a:xfrm>
          <a:prstGeom prst="rect">
            <a:avLst/>
          </a:prstGeom>
        </p:spPr>
        <p:txBody>
          <a:bodyPr wrap="none">
            <a:spAutoFit/>
          </a:bodyPr>
          <a:lstStyle/>
          <a:p>
            <a:r>
              <a:rPr lang="kk-KZ" sz="3600" b="1"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Оқу мақсаты:</a:t>
            </a:r>
            <a:endParaRPr lang="ru-RU" sz="3600" dirty="0"/>
          </a:p>
        </p:txBody>
      </p:sp>
    </p:spTree>
    <p:extLst>
      <p:ext uri="{BB962C8B-B14F-4D97-AF65-F5344CB8AC3E}">
        <p14:creationId xmlns:p14="http://schemas.microsoft.com/office/powerpoint/2010/main" xmlns="" val="1019077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412946" y="496403"/>
            <a:ext cx="9967197" cy="1692771"/>
          </a:xfrm>
          <a:prstGeom prst="rect">
            <a:avLst/>
          </a:prstGeom>
        </p:spPr>
        <p:txBody>
          <a:bodyPr wrap="square">
            <a:spAutoFit/>
          </a:bodyPr>
          <a:lstStyle/>
          <a:p>
            <a:r>
              <a:rPr lang="kk-KZ" sz="3200" b="1" dirty="0" smtClean="0">
                <a:solidFill>
                  <a:schemeClr val="accent1">
                    <a:lumMod val="75000"/>
                  </a:schemeClr>
                </a:solidFill>
                <a:latin typeface="Times New Roman" panose="02020603050405020304" pitchFamily="18" charset="0"/>
                <a:cs typeface="Times New Roman" panose="02020603050405020304" pitchFamily="18" charset="0"/>
              </a:rPr>
              <a:t>Бағалау критерийлері:</a:t>
            </a:r>
          </a:p>
          <a:p>
            <a:pPr>
              <a:spcAft>
                <a:spcPts val="0"/>
              </a:spcAft>
            </a:pPr>
            <a:endParaRPr lang="kk-KZ" sz="2800" b="1" dirty="0" smtClean="0">
              <a:solidFill>
                <a:schemeClr val="accent1"/>
              </a:solidFill>
              <a:latin typeface="Times New Roman" pitchFamily="18" charset="0"/>
              <a:ea typeface="Tahoma" panose="020B0604030504040204" pitchFamily="34" charset="0"/>
              <a:cs typeface="Times New Roman" pitchFamily="18" charset="0"/>
            </a:endParaRPr>
          </a:p>
          <a:p>
            <a:pPr>
              <a:spcAft>
                <a:spcPts val="0"/>
              </a:spcAft>
            </a:pPr>
            <a:endParaRPr lang="kk-KZ" sz="2200"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kk-KZ" sz="2200"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1434233" y="1249904"/>
            <a:ext cx="9845041" cy="3631763"/>
          </a:xfrm>
          <a:prstGeom prst="rect">
            <a:avLst/>
          </a:prstGeom>
        </p:spPr>
        <p:txBody>
          <a:bodyPr wrap="square">
            <a:spAutoFit/>
          </a:bodyPr>
          <a:lstStyle/>
          <a:p>
            <a:pPr lvl="0">
              <a:lnSpc>
                <a:spcPct val="150000"/>
              </a:lnSpc>
              <a:buFont typeface="Arial" pitchFamily="34" charset="0"/>
              <a:buChar char="•"/>
            </a:pPr>
            <a:r>
              <a:rPr lang="kk-KZ" sz="2400" b="1" dirty="0" smtClean="0">
                <a:latin typeface="Times New Roman" pitchFamily="18" charset="0"/>
                <a:ea typeface="Tahoma" panose="020B0604030504040204" pitchFamily="34" charset="0"/>
                <a:cs typeface="Times New Roman" pitchFamily="18" charset="0"/>
              </a:rPr>
              <a:t> </a:t>
            </a:r>
            <a:r>
              <a:rPr lang="ru-RU" sz="2400" dirty="0" smtClean="0"/>
              <a:t> </a:t>
            </a:r>
            <a:r>
              <a:rPr lang="kk-KZ" sz="2400" b="1" dirty="0" smtClean="0">
                <a:latin typeface="Times New Roman" pitchFamily="18" charset="0"/>
                <a:cs typeface="Times New Roman" pitchFamily="18" charset="0"/>
              </a:rPr>
              <a:t>шығарманың мазмұнын есіне түсіреді; </a:t>
            </a:r>
            <a:endParaRPr lang="ru-RU" sz="2400" b="1" dirty="0" smtClean="0">
              <a:latin typeface="Times New Roman" pitchFamily="18" charset="0"/>
              <a:cs typeface="Times New Roman" pitchFamily="18" charset="0"/>
            </a:endParaRPr>
          </a:p>
          <a:p>
            <a:pPr lvl="0">
              <a:lnSpc>
                <a:spcPct val="150000"/>
              </a:lnSpc>
              <a:buFont typeface="Arial" pitchFamily="34" charset="0"/>
              <a:buChar char="•"/>
            </a:pPr>
            <a:r>
              <a:rPr lang="kk-KZ" sz="2400" b="1" dirty="0" smtClean="0">
                <a:latin typeface="Times New Roman" pitchFamily="18" charset="0"/>
                <a:cs typeface="Times New Roman" pitchFamily="18" charset="0"/>
              </a:rPr>
              <a:t> кейіпкерлердің </a:t>
            </a:r>
            <a:r>
              <a:rPr lang="kk-KZ" sz="2400" b="1" dirty="0" smtClean="0">
                <a:latin typeface="Times New Roman" pitchFamily="18" charset="0"/>
                <a:cs typeface="Times New Roman" pitchFamily="18" charset="0"/>
              </a:rPr>
              <a:t>іс-әрекетін сәйкестендіреді;</a:t>
            </a:r>
            <a:endParaRPr lang="ru-RU" sz="2400" b="1" dirty="0" smtClean="0">
              <a:latin typeface="Times New Roman" pitchFamily="18" charset="0"/>
              <a:cs typeface="Times New Roman" pitchFamily="18" charset="0"/>
            </a:endParaRPr>
          </a:p>
          <a:p>
            <a:pPr lvl="0">
              <a:lnSpc>
                <a:spcPct val="150000"/>
              </a:lnSpc>
              <a:buFont typeface="Arial" pitchFamily="34" charset="0"/>
              <a:buChar char="•"/>
            </a:pPr>
            <a:r>
              <a:rPr lang="kk-KZ" sz="2400" b="1" dirty="0" smtClean="0">
                <a:latin typeface="Times New Roman" pitchFamily="18" charset="0"/>
                <a:cs typeface="Times New Roman" pitchFamily="18" charset="0"/>
              </a:rPr>
              <a:t> кейіпкерлерді </a:t>
            </a:r>
            <a:r>
              <a:rPr lang="kk-KZ" sz="2400" b="1" dirty="0" smtClean="0">
                <a:latin typeface="Times New Roman" pitchFamily="18" charset="0"/>
                <a:cs typeface="Times New Roman" pitchFamily="18" charset="0"/>
              </a:rPr>
              <a:t>салыстыра талдайды; </a:t>
            </a:r>
            <a:endParaRPr lang="ru-RU" sz="2400" b="1" dirty="0" smtClean="0">
              <a:latin typeface="Times New Roman" pitchFamily="18" charset="0"/>
              <a:cs typeface="Times New Roman" pitchFamily="18" charset="0"/>
            </a:endParaRPr>
          </a:p>
          <a:p>
            <a:pPr lvl="0">
              <a:lnSpc>
                <a:spcPct val="150000"/>
              </a:lnSpc>
              <a:buFont typeface="Arial" pitchFamily="34" charset="0"/>
              <a:buChar char="•"/>
            </a:pPr>
            <a:r>
              <a:rPr lang="kk-KZ" sz="2400" b="1" dirty="0" smtClean="0">
                <a:latin typeface="Times New Roman" pitchFamily="18" charset="0"/>
                <a:cs typeface="Times New Roman" pitchFamily="18" charset="0"/>
              </a:rPr>
              <a:t> үзінділерден қарама-қарсы </a:t>
            </a:r>
            <a:r>
              <a:rPr lang="kk-KZ" sz="2400" b="1" dirty="0" smtClean="0">
                <a:latin typeface="Times New Roman" pitchFamily="18" charset="0"/>
                <a:cs typeface="Times New Roman" pitchFamily="18" charset="0"/>
              </a:rPr>
              <a:t>суреттеулерді </a:t>
            </a:r>
            <a:r>
              <a:rPr lang="kk-KZ" sz="2400" b="1" dirty="0" smtClean="0">
                <a:latin typeface="Times New Roman" pitchFamily="18" charset="0"/>
                <a:cs typeface="Times New Roman" pitchFamily="18" charset="0"/>
              </a:rPr>
              <a:t>анықтап</a:t>
            </a:r>
            <a:r>
              <a:rPr lang="kk-KZ" sz="2400" b="1" dirty="0" smtClean="0">
                <a:latin typeface="Times New Roman" pitchFamily="18" charset="0"/>
                <a:cs typeface="Times New Roman" pitchFamily="18" charset="0"/>
              </a:rPr>
              <a:t>, өз </a:t>
            </a:r>
            <a:r>
              <a:rPr lang="kk-KZ" sz="2400" b="1" dirty="0" smtClean="0">
                <a:latin typeface="Times New Roman" pitchFamily="18" charset="0"/>
                <a:cs typeface="Times New Roman" pitchFamily="18" charset="0"/>
              </a:rPr>
              <a:t>ойын тұжырымдайды; </a:t>
            </a:r>
            <a:endParaRPr lang="ru-RU" sz="2400" b="1" dirty="0" smtClean="0">
              <a:latin typeface="Times New Roman" pitchFamily="18" charset="0"/>
              <a:cs typeface="Times New Roman" pitchFamily="18" charset="0"/>
            </a:endParaRPr>
          </a:p>
          <a:p>
            <a:pPr>
              <a:lnSpc>
                <a:spcPct val="150000"/>
              </a:lnSpc>
              <a:buFont typeface="Arial" pitchFamily="34" charset="0"/>
              <a:buChar char="•"/>
            </a:pPr>
            <a:r>
              <a:rPr lang="kk-KZ" sz="2400" b="1" dirty="0" smtClean="0">
                <a:latin typeface="Times New Roman" pitchFamily="18" charset="0"/>
                <a:cs typeface="Times New Roman" pitchFamily="18" charset="0"/>
              </a:rPr>
              <a:t> кейіпкердің </a:t>
            </a:r>
            <a:r>
              <a:rPr lang="kk-KZ" sz="2400" b="1" dirty="0" smtClean="0">
                <a:latin typeface="Times New Roman" pitchFamily="18" charset="0"/>
                <a:cs typeface="Times New Roman" pitchFamily="18" charset="0"/>
              </a:rPr>
              <a:t>өмірге деген көзқарасына баға береді.</a:t>
            </a:r>
            <a:endParaRPr lang="ru-RU" b="1" dirty="0" smtClean="0">
              <a:solidFill>
                <a:schemeClr val="tx1">
                  <a:lumMod val="95000"/>
                  <a:lumOff val="5000"/>
                </a:schemeClr>
              </a:solidFill>
              <a:latin typeface="Times New Roman" pitchFamily="18" charset="0"/>
              <a:ea typeface="Tahoma" panose="020B0604030504040204" pitchFamily="34" charset="0"/>
              <a:cs typeface="Times New Roman" pitchFamily="18" charset="0"/>
            </a:endParaRPr>
          </a:p>
          <a:p>
            <a:r>
              <a:rPr lang="kk-KZ" b="1" dirty="0" smtClean="0">
                <a:latin typeface="Times New Roman" pitchFamily="18" charset="0"/>
                <a:ea typeface="Tahoma" panose="020B0604030504040204" pitchFamily="34" charset="0"/>
                <a:cs typeface="Times New Roman" pitchFamily="18" charset="0"/>
              </a:rPr>
              <a:t> </a:t>
            </a:r>
            <a:endParaRPr lang="ru-RU" dirty="0"/>
          </a:p>
        </p:txBody>
      </p:sp>
    </p:spTree>
    <p:extLst>
      <p:ext uri="{BB962C8B-B14F-4D97-AF65-F5344CB8AC3E}">
        <p14:creationId xmlns:p14="http://schemas.microsoft.com/office/powerpoint/2010/main" xmlns="" val="10211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1357089" y="201702"/>
            <a:ext cx="8136107" cy="2185173"/>
          </a:xfrm>
          <a:prstGeom prst="rect">
            <a:avLst/>
          </a:prstGeom>
          <a:noFill/>
          <a:ln>
            <a:noFill/>
          </a:ln>
        </p:spPr>
        <p:txBody>
          <a:bodyPr spcFirstLastPara="1" wrap="square" lIns="91425" tIns="45700" rIns="91425" bIns="45700" anchor="t" anchorCtr="0">
            <a:spAutoFit/>
          </a:bodyPr>
          <a:lstStyle/>
          <a:p>
            <a:r>
              <a:rPr lang="kk-KZ" sz="2400" b="1" dirty="0" smtClean="0">
                <a:solidFill>
                  <a:schemeClr val="accent1">
                    <a:lumMod val="75000"/>
                  </a:schemeClr>
                </a:solidFill>
                <a:latin typeface="Times New Roman" pitchFamily="18" charset="0"/>
                <a:cs typeface="Times New Roman" pitchFamily="18" charset="0"/>
              </a:rPr>
              <a:t>1-тапсырма</a:t>
            </a:r>
            <a:endParaRPr lang="ru-RU" sz="2400" dirty="0" smtClean="0">
              <a:solidFill>
                <a:schemeClr val="tx1">
                  <a:lumMod val="95000"/>
                  <a:lumOff val="5000"/>
                </a:schemeClr>
              </a:solidFill>
              <a:latin typeface="Times New Roman" pitchFamily="18" charset="0"/>
              <a:cs typeface="Times New Roman" pitchFamily="18" charset="0"/>
            </a:endParaRPr>
          </a:p>
          <a:p>
            <a:r>
              <a:rPr lang="kk-KZ" sz="2400" b="1" dirty="0" smtClean="0">
                <a:solidFill>
                  <a:schemeClr val="tx1">
                    <a:lumMod val="95000"/>
                    <a:lumOff val="5000"/>
                  </a:schemeClr>
                </a:solidFill>
                <a:latin typeface="Times New Roman" pitchFamily="18" charset="0"/>
                <a:cs typeface="Times New Roman" pitchFamily="18" charset="0"/>
              </a:rPr>
              <a:t>Оқиғаның дұрыс не бұрыстығын анықтаңыз.</a:t>
            </a:r>
            <a:endParaRPr lang="ru-RU" sz="2400" dirty="0" smtClean="0">
              <a:solidFill>
                <a:schemeClr val="tx1">
                  <a:lumMod val="95000"/>
                  <a:lumOff val="5000"/>
                </a:schemeClr>
              </a:solidFill>
              <a:latin typeface="Times New Roman" pitchFamily="18" charset="0"/>
              <a:cs typeface="Times New Roman" pitchFamily="18" charset="0"/>
            </a:endParaRPr>
          </a:p>
          <a:p>
            <a:r>
              <a:rPr lang="kk-KZ" sz="2400" b="1" dirty="0" smtClean="0">
                <a:solidFill>
                  <a:schemeClr val="accent1">
                    <a:lumMod val="75000"/>
                  </a:schemeClr>
                </a:solidFill>
                <a:latin typeface="Times New Roman" pitchFamily="18" charset="0"/>
                <a:cs typeface="Times New Roman" pitchFamily="18" charset="0"/>
              </a:rPr>
              <a:t>Дескриптор:</a:t>
            </a:r>
          </a:p>
          <a:p>
            <a:r>
              <a:rPr lang="kk-KZ" sz="2400" b="1" dirty="0" smtClean="0">
                <a:solidFill>
                  <a:schemeClr val="tx1">
                    <a:lumMod val="95000"/>
                    <a:lumOff val="5000"/>
                  </a:schemeClr>
                </a:solidFill>
                <a:latin typeface="Times New Roman" pitchFamily="18" charset="0"/>
                <a:cs typeface="Times New Roman" pitchFamily="18" charset="0"/>
              </a:rPr>
              <a:t>шығарма мазмұнын еске түсіреді.</a:t>
            </a:r>
            <a:endParaRPr lang="ru-RU" sz="2400" dirty="0" smtClean="0">
              <a:solidFill>
                <a:schemeClr val="tx1">
                  <a:lumMod val="95000"/>
                  <a:lumOff val="5000"/>
                </a:schemeClr>
              </a:solidFill>
              <a:latin typeface="Times New Roman" pitchFamily="18" charset="0"/>
              <a:cs typeface="Times New Roman" pitchFamily="18" charset="0"/>
            </a:endParaRPr>
          </a:p>
          <a:p>
            <a:pPr marL="0" marR="0" lvl="0" indent="0" algn="l" rtl="0">
              <a:spcBef>
                <a:spcPts val="0"/>
              </a:spcBef>
              <a:spcAft>
                <a:spcPts val="0"/>
              </a:spcAft>
              <a:buNone/>
            </a:pPr>
            <a:endParaRPr sz="4000" b="1" dirty="0">
              <a:solidFill>
                <a:schemeClr val="tx1">
                  <a:lumMod val="95000"/>
                  <a:lumOff val="5000"/>
                </a:schemeClr>
              </a:solidFill>
              <a:latin typeface="Times New Roman" pitchFamily="18" charset="0"/>
              <a:ea typeface="Tahoma"/>
              <a:cs typeface="Times New Roman" pitchFamily="18" charset="0"/>
              <a:sym typeface="Tahoma"/>
            </a:endParaRPr>
          </a:p>
        </p:txBody>
      </p:sp>
      <p:graphicFrame>
        <p:nvGraphicFramePr>
          <p:cNvPr id="3" name="Таблица 2"/>
          <p:cNvGraphicFramePr>
            <a:graphicFrameLocks noGrp="1"/>
          </p:cNvGraphicFramePr>
          <p:nvPr/>
        </p:nvGraphicFramePr>
        <p:xfrm>
          <a:off x="1539630" y="2013892"/>
          <a:ext cx="10206891" cy="4006579"/>
        </p:xfrm>
        <a:graphic>
          <a:graphicData uri="http://schemas.openxmlformats.org/drawingml/2006/table">
            <a:tbl>
              <a:tblPr firstRow="1" bandRow="1">
                <a:tableStyleId>{57DDECA8-0AF9-44C8-9CB4-DF8924E18A82}</a:tableStyleId>
              </a:tblPr>
              <a:tblGrid>
                <a:gridCol w="7519963"/>
                <a:gridCol w="1322363"/>
                <a:gridCol w="1364565"/>
              </a:tblGrid>
              <a:tr h="714739">
                <a:tc>
                  <a:txBody>
                    <a:bodyPr/>
                    <a:lstStyle/>
                    <a:p>
                      <a:pPr algn="ctr"/>
                      <a:r>
                        <a:rPr lang="kk-KZ" sz="2400" dirty="0" smtClean="0">
                          <a:latin typeface="Times New Roman" pitchFamily="18" charset="0"/>
                          <a:cs typeface="Times New Roman" pitchFamily="18" charset="0"/>
                        </a:rPr>
                        <a:t>Оқиға</a:t>
                      </a:r>
                      <a:r>
                        <a:rPr lang="kk-KZ" sz="2400" baseline="0" dirty="0" smtClean="0">
                          <a:latin typeface="Times New Roman" pitchFamily="18" charset="0"/>
                          <a:cs typeface="Times New Roman" pitchFamily="18" charset="0"/>
                        </a:rPr>
                        <a:t> желісі</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Дұрыс </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Бұрыс </a:t>
                      </a:r>
                      <a:endParaRPr lang="ru-RU" sz="2400" dirty="0">
                        <a:latin typeface="Times New Roman" pitchFamily="18" charset="0"/>
                        <a:cs typeface="Times New Roman" pitchFamily="18" charset="0"/>
                      </a:endParaRPr>
                    </a:p>
                  </a:txBody>
                  <a:tcPr/>
                </a:tc>
              </a:tr>
              <a:tr h="352194">
                <a:tc>
                  <a:txBody>
                    <a:bodyPr/>
                    <a:lstStyle/>
                    <a:p>
                      <a:r>
                        <a:rPr kumimoji="0" lang="kk-KZ" sz="2000" b="1" i="0" kern="1200" dirty="0" smtClean="0">
                          <a:solidFill>
                            <a:schemeClr val="dk1"/>
                          </a:solidFill>
                          <a:latin typeface="Times New Roman" pitchFamily="18" charset="0"/>
                          <a:ea typeface="Calibri"/>
                          <a:cs typeface="Times New Roman" pitchFamily="18" charset="0"/>
                        </a:rPr>
                        <a:t>Манап бауырын іздеп балалар үйіне келеді.</a:t>
                      </a:r>
                      <a:endParaRPr kumimoji="0" lang="ru-RU" sz="2000" b="0" i="0" kern="1200" dirty="0" smtClean="0">
                        <a:solidFill>
                          <a:schemeClr val="dk1"/>
                        </a:solidFill>
                        <a:latin typeface="Times New Roman" pitchFamily="18" charset="0"/>
                        <a:ea typeface="Calibri"/>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352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kk-KZ" sz="2000" b="1" i="0" kern="1200" dirty="0" smtClean="0">
                          <a:solidFill>
                            <a:schemeClr val="dk1"/>
                          </a:solidFill>
                          <a:latin typeface="Times New Roman" pitchFamily="18" charset="0"/>
                          <a:ea typeface="Calibri"/>
                          <a:cs typeface="Times New Roman" pitchFamily="18" charset="0"/>
                        </a:rPr>
                        <a:t>Қали ағасын қуана қарсы алады.</a:t>
                      </a:r>
                      <a:r>
                        <a:rPr kumimoji="0" lang="kk-KZ" sz="2000" b="0" i="0" kern="1200" dirty="0" smtClean="0">
                          <a:solidFill>
                            <a:schemeClr val="dk1"/>
                          </a:solidFill>
                          <a:latin typeface="Times New Roman" pitchFamily="18" charset="0"/>
                          <a:ea typeface="Calibri"/>
                          <a:cs typeface="Times New Roman" pitchFamily="18" charset="0"/>
                        </a:rPr>
                        <a:t> </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654649">
                <a:tc>
                  <a:txBody>
                    <a:bodyPr/>
                    <a:lstStyle/>
                    <a:p>
                      <a:r>
                        <a:rPr kumimoji="0" lang="kk-KZ" sz="2000" b="1" i="0" kern="1200" dirty="0" smtClean="0">
                          <a:solidFill>
                            <a:schemeClr val="dk1"/>
                          </a:solidFill>
                          <a:latin typeface="Times New Roman" pitchFamily="18" charset="0"/>
                          <a:ea typeface="Calibri"/>
                          <a:cs typeface="Times New Roman" pitchFamily="18" charset="0"/>
                        </a:rPr>
                        <a:t>Манап бір сәт те бауырын естен шығармады, Қалиға сыйлық алу үшін құрылыста жұмыс жасады.</a:t>
                      </a:r>
                      <a:endParaRPr kumimoji="0" lang="ru-RU" sz="2000" b="0" i="0" kern="1200" dirty="0" smtClean="0">
                        <a:solidFill>
                          <a:schemeClr val="dk1"/>
                        </a:solidFill>
                        <a:latin typeface="Times New Roman" pitchFamily="18" charset="0"/>
                        <a:ea typeface="Calibri"/>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351692">
                <a:tc>
                  <a:txBody>
                    <a:bodyPr/>
                    <a:lstStyle/>
                    <a:p>
                      <a:r>
                        <a:rPr kumimoji="0" lang="kk-KZ" sz="2000" b="1" i="0" kern="1200" dirty="0" smtClean="0">
                          <a:solidFill>
                            <a:schemeClr val="dk1"/>
                          </a:solidFill>
                          <a:latin typeface="Times New Roman" pitchFamily="18" charset="0"/>
                          <a:ea typeface="Calibri"/>
                          <a:cs typeface="Times New Roman" pitchFamily="18" charset="0"/>
                        </a:rPr>
                        <a:t>Бауырын сағынған Қали ағасымен ұзақ әңгімелесті.</a:t>
                      </a:r>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357370">
                <a:tc>
                  <a:txBody>
                    <a:bodyPr/>
                    <a:lstStyle/>
                    <a:p>
                      <a:r>
                        <a:rPr kumimoji="0" lang="kk-KZ" sz="2000" b="1" i="0" kern="1200" dirty="0" smtClean="0">
                          <a:solidFill>
                            <a:schemeClr val="dk1"/>
                          </a:solidFill>
                          <a:latin typeface="Times New Roman" pitchFamily="18" charset="0"/>
                          <a:ea typeface="Calibri"/>
                          <a:cs typeface="Times New Roman" pitchFamily="18" charset="0"/>
                        </a:rPr>
                        <a:t>Манап інісін 11 жыл көрмегендіктен суық амандасты.</a:t>
                      </a:r>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r>
              <a:tr h="357370">
                <a:tc>
                  <a:txBody>
                    <a:bodyPr/>
                    <a:lstStyle/>
                    <a:p>
                      <a:r>
                        <a:rPr kumimoji="0" lang="kk-KZ" sz="2000" b="1" i="0" kern="1200" dirty="0" smtClean="0">
                          <a:solidFill>
                            <a:schemeClr val="dk1"/>
                          </a:solidFill>
                          <a:latin typeface="Times New Roman" pitchFamily="18" charset="0"/>
                          <a:ea typeface="Calibri"/>
                          <a:cs typeface="Times New Roman" pitchFamily="18" charset="0"/>
                        </a:rPr>
                        <a:t>Қали ағасымен қоштасып: «Сапарыңыз сәтті болсын!» - деді де спорт залына қарай жөнеле берді.</a:t>
                      </a:r>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1455562" y="201702"/>
            <a:ext cx="8136107" cy="461624"/>
          </a:xfrm>
          <a:prstGeom prst="rect">
            <a:avLst/>
          </a:prstGeom>
          <a:noFill/>
          <a:ln>
            <a:noFill/>
          </a:ln>
        </p:spPr>
        <p:txBody>
          <a:bodyPr spcFirstLastPara="1" wrap="square" lIns="91425" tIns="45700" rIns="91425" bIns="45700" anchor="t" anchorCtr="0">
            <a:spAutoFit/>
          </a:bodyPr>
          <a:lstStyle/>
          <a:p>
            <a:r>
              <a:rPr lang="kk-KZ" sz="2400" b="1" dirty="0" smtClean="0">
                <a:solidFill>
                  <a:schemeClr val="accent1">
                    <a:lumMod val="75000"/>
                  </a:schemeClr>
                </a:solidFill>
                <a:latin typeface="Times New Roman" pitchFamily="18" charset="0"/>
                <a:cs typeface="Times New Roman" pitchFamily="18" charset="0"/>
              </a:rPr>
              <a:t>Жауабы:</a:t>
            </a:r>
            <a:endParaRPr lang="ru-RU" sz="2400" dirty="0" smtClean="0">
              <a:solidFill>
                <a:schemeClr val="tx1">
                  <a:lumMod val="95000"/>
                  <a:lumOff val="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1441155" y="1001018"/>
          <a:ext cx="10206891" cy="4891502"/>
        </p:xfrm>
        <a:graphic>
          <a:graphicData uri="http://schemas.openxmlformats.org/drawingml/2006/table">
            <a:tbl>
              <a:tblPr firstRow="1" bandRow="1">
                <a:tableStyleId>{57DDECA8-0AF9-44C8-9CB4-DF8924E18A82}</a:tableStyleId>
              </a:tblPr>
              <a:tblGrid>
                <a:gridCol w="7519963"/>
                <a:gridCol w="1322363"/>
                <a:gridCol w="1364565"/>
              </a:tblGrid>
              <a:tr h="588631">
                <a:tc>
                  <a:txBody>
                    <a:bodyPr/>
                    <a:lstStyle/>
                    <a:p>
                      <a:pPr algn="ctr"/>
                      <a:r>
                        <a:rPr lang="kk-KZ" sz="2400" dirty="0" smtClean="0">
                          <a:latin typeface="Times New Roman" pitchFamily="18" charset="0"/>
                          <a:cs typeface="Times New Roman" pitchFamily="18" charset="0"/>
                        </a:rPr>
                        <a:t>Оқиға</a:t>
                      </a:r>
                      <a:r>
                        <a:rPr lang="kk-KZ" sz="2400" baseline="0" dirty="0" smtClean="0">
                          <a:latin typeface="Times New Roman" pitchFamily="18" charset="0"/>
                          <a:cs typeface="Times New Roman" pitchFamily="18" charset="0"/>
                        </a:rPr>
                        <a:t> желісі</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Дұрыс </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Бұрыс </a:t>
                      </a:r>
                      <a:endParaRPr lang="ru-RU" sz="2400" dirty="0">
                        <a:latin typeface="Times New Roman" pitchFamily="18" charset="0"/>
                        <a:cs typeface="Times New Roman" pitchFamily="18" charset="0"/>
                      </a:endParaRPr>
                    </a:p>
                  </a:txBody>
                  <a:tcPr/>
                </a:tc>
              </a:tr>
              <a:tr h="675751">
                <a:tc>
                  <a:txBody>
                    <a:bodyPr/>
                    <a:lstStyle/>
                    <a:p>
                      <a:r>
                        <a:rPr kumimoji="0" lang="kk-KZ" sz="2000" b="1" i="0" kern="1200" dirty="0" smtClean="0">
                          <a:solidFill>
                            <a:schemeClr val="dk1"/>
                          </a:solidFill>
                          <a:latin typeface="Times New Roman" pitchFamily="18" charset="0"/>
                          <a:ea typeface="Calibri"/>
                          <a:cs typeface="Times New Roman" pitchFamily="18" charset="0"/>
                        </a:rPr>
                        <a:t>Манап бауырын іздеп балалар үйіне келеді.</a:t>
                      </a:r>
                      <a:endParaRPr kumimoji="0" lang="ru-RU" sz="2000" b="0" i="0" kern="1200" dirty="0" smtClean="0">
                        <a:solidFill>
                          <a:schemeClr val="dk1"/>
                        </a:solidFill>
                        <a:latin typeface="Times New Roman" pitchFamily="18" charset="0"/>
                        <a:ea typeface="Calibri"/>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352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kk-KZ" sz="2000" b="1" i="0" kern="1200" dirty="0" smtClean="0">
                          <a:solidFill>
                            <a:schemeClr val="dk1"/>
                          </a:solidFill>
                          <a:latin typeface="Times New Roman" pitchFamily="18" charset="0"/>
                          <a:ea typeface="Calibri"/>
                          <a:cs typeface="Times New Roman" pitchFamily="18" charset="0"/>
                        </a:rPr>
                        <a:t>Қали ағасын қуана қарсы алады.</a:t>
                      </a:r>
                      <a:r>
                        <a:rPr kumimoji="0" lang="kk-KZ" sz="2000" b="0" i="0" kern="1200" dirty="0" smtClean="0">
                          <a:solidFill>
                            <a:schemeClr val="dk1"/>
                          </a:solidFill>
                          <a:latin typeface="Times New Roman" pitchFamily="18" charset="0"/>
                          <a:ea typeface="Calibri"/>
                          <a:cs typeface="Times New Roman" pitchFamily="18" charset="0"/>
                        </a:rPr>
                        <a:t> </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654649">
                <a:tc>
                  <a:txBody>
                    <a:bodyPr/>
                    <a:lstStyle/>
                    <a:p>
                      <a:r>
                        <a:rPr kumimoji="0" lang="kk-KZ" sz="2000" b="1" i="0" kern="1200" dirty="0" smtClean="0">
                          <a:solidFill>
                            <a:schemeClr val="dk1"/>
                          </a:solidFill>
                          <a:latin typeface="Times New Roman" pitchFamily="18" charset="0"/>
                          <a:ea typeface="Calibri"/>
                          <a:cs typeface="Times New Roman" pitchFamily="18" charset="0"/>
                        </a:rPr>
                        <a:t>Манап бір сәт те бауырын естен шығармады, Қалиға сыйлық алу үшін құрылыста жұмыс жасады.</a:t>
                      </a:r>
                      <a:endParaRPr kumimoji="0" lang="ru-RU" sz="2000" b="0" i="0" kern="1200" dirty="0" smtClean="0">
                        <a:solidFill>
                          <a:schemeClr val="dk1"/>
                        </a:solidFill>
                        <a:latin typeface="Times New Roman" pitchFamily="18" charset="0"/>
                        <a:ea typeface="Calibri"/>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748434">
                <a:tc>
                  <a:txBody>
                    <a:bodyPr/>
                    <a:lstStyle/>
                    <a:p>
                      <a:r>
                        <a:rPr kumimoji="0" lang="kk-KZ" sz="2000" b="1" i="0" kern="1200" dirty="0" smtClean="0">
                          <a:solidFill>
                            <a:schemeClr val="dk1"/>
                          </a:solidFill>
                          <a:latin typeface="Times New Roman" pitchFamily="18" charset="0"/>
                          <a:ea typeface="Calibri"/>
                          <a:cs typeface="Times New Roman" pitchFamily="18" charset="0"/>
                        </a:rPr>
                        <a:t>Бауырын сағынған Қали ағасымен ұзақ әңгімелесті.</a:t>
                      </a:r>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endParaRPr lang="ru-RU" sz="2000">
                        <a:latin typeface="Times New Roman" pitchFamily="18" charset="0"/>
                        <a:cs typeface="Times New Roman" pitchFamily="18" charset="0"/>
                      </a:endParaRPr>
                    </a:p>
                  </a:txBody>
                  <a:tcPr/>
                </a:tc>
              </a:tr>
              <a:tr h="775566">
                <a:tc>
                  <a:txBody>
                    <a:bodyPr/>
                    <a:lstStyle/>
                    <a:p>
                      <a:r>
                        <a:rPr kumimoji="0" lang="kk-KZ" sz="2000" b="1" i="0" kern="1200" dirty="0" smtClean="0">
                          <a:solidFill>
                            <a:schemeClr val="dk1"/>
                          </a:solidFill>
                          <a:latin typeface="Times New Roman" pitchFamily="18" charset="0"/>
                          <a:ea typeface="Calibri"/>
                          <a:cs typeface="Times New Roman" pitchFamily="18" charset="0"/>
                        </a:rPr>
                        <a:t>Манап інісін 11 жыл көрмегендіктен суық амандасты.</a:t>
                      </a:r>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r>
              <a:tr h="357370">
                <a:tc>
                  <a:txBody>
                    <a:bodyPr/>
                    <a:lstStyle/>
                    <a:p>
                      <a:r>
                        <a:rPr kumimoji="0" lang="kk-KZ" sz="2000" b="1" i="0" kern="1200" dirty="0" smtClean="0">
                          <a:solidFill>
                            <a:schemeClr val="dk1"/>
                          </a:solidFill>
                          <a:latin typeface="Times New Roman" pitchFamily="18" charset="0"/>
                          <a:ea typeface="Calibri"/>
                          <a:cs typeface="Times New Roman" pitchFamily="18" charset="0"/>
                        </a:rPr>
                        <a:t>Қали ағасымен қоштасып: «Сапарыңыз сәтті болсын!» - деді де спорт залына қарай жөнеле берді.</a:t>
                      </a:r>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c>
                  <a:txBody>
                    <a:bodyPr/>
                    <a:lstStyle/>
                    <a:p>
                      <a:endParaRPr lang="ru-RU" sz="2000" dirty="0">
                        <a:latin typeface="Times New Roman" pitchFamily="18" charset="0"/>
                        <a:cs typeface="Times New Roman" pitchFamily="18" charset="0"/>
                      </a:endParaRPr>
                    </a:p>
                  </a:txBody>
                  <a:tcPr/>
                </a:tc>
              </a:tr>
            </a:tbl>
          </a:graphicData>
        </a:graphic>
      </p:graphicFrame>
      <p:pic>
        <p:nvPicPr>
          <p:cNvPr id="4" name="Рисунок 3" descr="Изображение выглядит как цветок, растение, зеленый&#10;&#10;Автоматически созданное описание">
            <a:extLst>
              <a:ext uri="{FF2B5EF4-FFF2-40B4-BE49-F238E27FC236}">
                <a16:creationId xmlns:a16="http://schemas.microsoft.com/office/drawing/2014/main" xmlns="" id="{503FDAAD-4EFF-4C51-B36D-D2E04ED7DD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5416" y="1702190"/>
            <a:ext cx="562646" cy="449715"/>
          </a:xfrm>
          <a:prstGeom prst="rect">
            <a:avLst/>
          </a:prstGeom>
        </p:spPr>
      </p:pic>
      <p:pic>
        <p:nvPicPr>
          <p:cNvPr id="7" name="Рисунок 6" descr="Изображение выглядит как красный, устройство, темный&#10;&#10;Автоматически созданное описание">
            <a:extLst>
              <a:ext uri="{FF2B5EF4-FFF2-40B4-BE49-F238E27FC236}">
                <a16:creationId xmlns:a16="http://schemas.microsoft.com/office/drawing/2014/main" xmlns="" id="{42B28F50-EC40-4C96-A2F4-268CAEF71AD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62341" y="2254139"/>
            <a:ext cx="802456" cy="802456"/>
          </a:xfrm>
          <a:prstGeom prst="rect">
            <a:avLst/>
          </a:prstGeom>
        </p:spPr>
      </p:pic>
      <p:pic>
        <p:nvPicPr>
          <p:cNvPr id="10" name="Рисунок 9" descr="Изображение выглядит как цветок, растение, зеленый&#10;&#10;Автоматически созданное описание">
            <a:extLst>
              <a:ext uri="{FF2B5EF4-FFF2-40B4-BE49-F238E27FC236}">
                <a16:creationId xmlns:a16="http://schemas.microsoft.com/office/drawing/2014/main" xmlns="" id="{503FDAAD-4EFF-4C51-B36D-D2E04ED7DD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09003" y="3050344"/>
            <a:ext cx="562646" cy="449715"/>
          </a:xfrm>
          <a:prstGeom prst="rect">
            <a:avLst/>
          </a:prstGeom>
        </p:spPr>
      </p:pic>
      <p:pic>
        <p:nvPicPr>
          <p:cNvPr id="11" name="Рисунок 10" descr="Изображение выглядит как красный, устройство, темный&#10;&#10;Автоматически созданное описание">
            <a:extLst>
              <a:ext uri="{FF2B5EF4-FFF2-40B4-BE49-F238E27FC236}">
                <a16:creationId xmlns:a16="http://schemas.microsoft.com/office/drawing/2014/main" xmlns="" id="{42B28F50-EC40-4C96-A2F4-268CAEF71AD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62342" y="3660909"/>
            <a:ext cx="802456" cy="802456"/>
          </a:xfrm>
          <a:prstGeom prst="rect">
            <a:avLst/>
          </a:prstGeom>
        </p:spPr>
      </p:pic>
      <p:pic>
        <p:nvPicPr>
          <p:cNvPr id="12" name="Рисунок 11" descr="Изображение выглядит как красный, устройство, темный&#10;&#10;Автоматически созданное описание">
            <a:extLst>
              <a:ext uri="{FF2B5EF4-FFF2-40B4-BE49-F238E27FC236}">
                <a16:creationId xmlns:a16="http://schemas.microsoft.com/office/drawing/2014/main" xmlns="" id="{42B28F50-EC40-4C96-A2F4-268CAEF71AD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90476" y="4448698"/>
            <a:ext cx="802456" cy="802456"/>
          </a:xfrm>
          <a:prstGeom prst="rect">
            <a:avLst/>
          </a:prstGeom>
        </p:spPr>
      </p:pic>
      <p:pic>
        <p:nvPicPr>
          <p:cNvPr id="13" name="Рисунок 12" descr="Изображение выглядит как цветок, растение, зеленый&#10;&#10;Автоматически созданное описание">
            <a:extLst>
              <a:ext uri="{FF2B5EF4-FFF2-40B4-BE49-F238E27FC236}">
                <a16:creationId xmlns:a16="http://schemas.microsoft.com/office/drawing/2014/main" xmlns="" id="{503FDAAD-4EFF-4C51-B36D-D2E04ED7DD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94935" y="5287108"/>
            <a:ext cx="562646" cy="449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Прямоугольник 1"/>
          <p:cNvSpPr/>
          <p:nvPr/>
        </p:nvSpPr>
        <p:spPr>
          <a:xfrm>
            <a:off x="1373943" y="0"/>
            <a:ext cx="9626991" cy="1569660"/>
          </a:xfrm>
          <a:prstGeom prst="rect">
            <a:avLst/>
          </a:prstGeom>
        </p:spPr>
        <p:txBody>
          <a:bodyPr wrap="square">
            <a:spAutoFit/>
          </a:bodyPr>
          <a:lstStyle/>
          <a:p>
            <a:r>
              <a:rPr lang="kk-KZ" sz="2400" b="1" dirty="0" smtClean="0">
                <a:solidFill>
                  <a:schemeClr val="accent1">
                    <a:lumMod val="75000"/>
                  </a:schemeClr>
                </a:solidFill>
                <a:latin typeface="Times New Roman" pitchFamily="18" charset="0"/>
                <a:cs typeface="Times New Roman" pitchFamily="18" charset="0"/>
              </a:rPr>
              <a:t>2</a:t>
            </a:r>
            <a:r>
              <a:rPr lang="kk-KZ" sz="2400" b="1" dirty="0" smtClean="0">
                <a:solidFill>
                  <a:schemeClr val="accent1">
                    <a:lumMod val="75000"/>
                  </a:schemeClr>
                </a:solidFill>
                <a:latin typeface="Times New Roman" pitchFamily="18" charset="0"/>
                <a:cs typeface="Times New Roman" pitchFamily="18" charset="0"/>
              </a:rPr>
              <a:t>-тапсырма</a:t>
            </a:r>
            <a:endParaRPr lang="ru-RU" sz="2400" dirty="0" smtClean="0">
              <a:solidFill>
                <a:schemeClr val="tx1">
                  <a:lumMod val="95000"/>
                  <a:lumOff val="5000"/>
                </a:schemeClr>
              </a:solidFill>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Кейіпкерлердің іс-әрекетін сәйкестендіріңіз.</a:t>
            </a:r>
            <a:endParaRPr lang="ru-RU" sz="2400" dirty="0" smtClean="0">
              <a:latin typeface="Times New Roman" pitchFamily="18" charset="0"/>
              <a:cs typeface="Times New Roman" pitchFamily="18" charset="0"/>
            </a:endParaRPr>
          </a:p>
          <a:p>
            <a:r>
              <a:rPr lang="kk-KZ" sz="2400" b="1" dirty="0" smtClean="0">
                <a:solidFill>
                  <a:schemeClr val="accent1">
                    <a:lumMod val="75000"/>
                  </a:schemeClr>
                </a:solidFill>
                <a:latin typeface="Times New Roman" pitchFamily="18" charset="0"/>
                <a:cs typeface="Times New Roman" pitchFamily="18" charset="0"/>
              </a:rPr>
              <a:t>Дескриптор:</a:t>
            </a:r>
          </a:p>
          <a:p>
            <a:r>
              <a:rPr lang="kk-KZ" sz="2400" b="1" dirty="0" smtClean="0">
                <a:latin typeface="Times New Roman" pitchFamily="18" charset="0"/>
                <a:cs typeface="Times New Roman" pitchFamily="18" charset="0"/>
              </a:rPr>
              <a:t>кейіпкерлердің іс-әрекетін анықтайды.</a:t>
            </a:r>
            <a:endParaRPr lang="ru-RU" sz="2400" dirty="0" smtClean="0">
              <a:solidFill>
                <a:schemeClr val="tx1">
                  <a:lumMod val="95000"/>
                  <a:lumOff val="5000"/>
                </a:schemeClr>
              </a:solidFill>
              <a:latin typeface="Times New Roman" pitchFamily="18" charset="0"/>
              <a:cs typeface="Times New Roman" pitchFamily="18" charset="0"/>
            </a:endParaRPr>
          </a:p>
        </p:txBody>
      </p:sp>
      <p:sp>
        <p:nvSpPr>
          <p:cNvPr id="38913" name="Rectangle 1"/>
          <p:cNvSpPr>
            <a:spLocks noChangeArrowheads="1"/>
          </p:cNvSpPr>
          <p:nvPr/>
        </p:nvSpPr>
        <p:spPr bwMode="auto">
          <a:xfrm>
            <a:off x="1434904" y="3448708"/>
            <a:ext cx="6133514" cy="10156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Бар екенсің, бауырым!</a:t>
            </a:r>
            <a:r>
              <a:rPr lang="kk-KZ" sz="2000" dirty="0" smtClean="0">
                <a:solidFill>
                  <a:schemeClr val="tx1"/>
                </a:solidFill>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деп, алға созған екі қолын айқара ашып, ыстық құшаққа айналдыра беріп еді…</a:t>
            </a: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58351" y="1681033"/>
            <a:ext cx="6096000" cy="132343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0" fontAlgn="base">
              <a:spcBef>
                <a:spcPct val="0"/>
              </a:spcBef>
              <a:spcAft>
                <a:spcPct val="0"/>
              </a:spcAft>
              <a:buClrTx/>
            </a:pPr>
            <a:r>
              <a:rPr lang="kk-KZ" sz="2000" dirty="0" smtClean="0">
                <a:solidFill>
                  <a:schemeClr val="tx1"/>
                </a:solidFill>
                <a:latin typeface="Times New Roman" pitchFamily="18" charset="0"/>
                <a:ea typeface="Times New Roman" pitchFamily="18" charset="0"/>
                <a:cs typeface="Times New Roman" pitchFamily="18" charset="0"/>
              </a:rPr>
              <a:t>–Түу, Эльжбета Сергеевна, терді жаңа ғана үгіп, тырыс-бырысты жаза бастағанымыз сол еді. Басқа қолайлы уақыт табылмады ма? – деді қалыптасып қалған қоңыр үнмен.</a:t>
            </a:r>
            <a:endParaRPr lang="ru-RU" sz="1600" dirty="0" smtClean="0">
              <a:solidFill>
                <a:schemeClr val="tx1"/>
              </a:solidFill>
              <a:latin typeface="Times New Roman" pitchFamily="18" charset="0"/>
              <a:cs typeface="Times New Roman" pitchFamily="18" charset="0"/>
            </a:endParaRPr>
          </a:p>
        </p:txBody>
      </p:sp>
      <p:sp>
        <p:nvSpPr>
          <p:cNvPr id="5" name="Прямоугольник 4"/>
          <p:cNvSpPr/>
          <p:nvPr/>
        </p:nvSpPr>
        <p:spPr>
          <a:xfrm>
            <a:off x="1444282" y="4860331"/>
            <a:ext cx="6138203" cy="163121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eaLnBrk="0" fontAlgn="base" hangingPunct="0">
              <a:spcBef>
                <a:spcPct val="0"/>
              </a:spcBef>
              <a:spcAft>
                <a:spcPct val="0"/>
              </a:spcAft>
              <a:buClrTx/>
            </a:pPr>
            <a:r>
              <a:rPr lang="kk-KZ" sz="2000" dirty="0" smtClean="0">
                <a:solidFill>
                  <a:schemeClr val="tx1"/>
                </a:solidFill>
                <a:latin typeface="Times New Roman" pitchFamily="18" charset="0"/>
                <a:ea typeface="Times New Roman" pitchFamily="18" charset="0"/>
                <a:cs typeface="Times New Roman" pitchFamily="18" charset="0"/>
              </a:rPr>
              <a:t>...Жаттығу ағаңнан қымбат болып па? Алыстағы ағаң жыл он екі айда бір рет келеді. Жаттығу қайда қашады, ертең-ақ сүмек боп терлеп, кеткен ақыңды артығымен қайтарып аласың, – деді жымиған қалпын мысқал бұзбаған...</a:t>
            </a:r>
            <a:endParaRPr lang="ru-RU" sz="1600" dirty="0" smtClean="0">
              <a:solidFill>
                <a:schemeClr val="tx1"/>
              </a:solidFill>
              <a:latin typeface="Times New Roman" pitchFamily="18" charset="0"/>
              <a:cs typeface="Times New Roman" pitchFamily="18" charset="0"/>
            </a:endParaRPr>
          </a:p>
        </p:txBody>
      </p:sp>
      <p:sp>
        <p:nvSpPr>
          <p:cNvPr id="6" name="Прямоугольник 5"/>
          <p:cNvSpPr/>
          <p:nvPr/>
        </p:nvSpPr>
        <p:spPr>
          <a:xfrm>
            <a:off x="8876459" y="2009018"/>
            <a:ext cx="3065263"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kk-KZ" sz="2400" b="1" dirty="0" smtClean="0">
                <a:solidFill>
                  <a:schemeClr val="accent1">
                    <a:lumMod val="75000"/>
                  </a:schemeClr>
                </a:solidFill>
                <a:latin typeface="Times New Roman" pitchFamily="18" charset="0"/>
                <a:cs typeface="Times New Roman" pitchFamily="18" charset="0"/>
              </a:rPr>
              <a:t>Эльжбета Сергеевна</a:t>
            </a:r>
            <a:endParaRPr lang="ru-RU" sz="2400" dirty="0"/>
          </a:p>
        </p:txBody>
      </p:sp>
      <p:sp>
        <p:nvSpPr>
          <p:cNvPr id="7" name="Прямоугольник 6"/>
          <p:cNvSpPr/>
          <p:nvPr/>
        </p:nvSpPr>
        <p:spPr>
          <a:xfrm>
            <a:off x="8874115" y="5551735"/>
            <a:ext cx="3066865"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kk-KZ" sz="2400" b="1" dirty="0" smtClean="0">
                <a:solidFill>
                  <a:schemeClr val="accent1">
                    <a:lumMod val="75000"/>
                  </a:schemeClr>
                </a:solidFill>
                <a:latin typeface="Times New Roman" pitchFamily="18" charset="0"/>
                <a:cs typeface="Times New Roman" pitchFamily="18" charset="0"/>
              </a:rPr>
              <a:t>              Қали             </a:t>
            </a:r>
            <a:endParaRPr lang="ru-RU" sz="2400" dirty="0"/>
          </a:p>
        </p:txBody>
      </p:sp>
      <p:sp>
        <p:nvSpPr>
          <p:cNvPr id="9" name="Прямоугольник 8"/>
          <p:cNvSpPr/>
          <p:nvPr/>
        </p:nvSpPr>
        <p:spPr>
          <a:xfrm>
            <a:off x="8871769" y="3692453"/>
            <a:ext cx="3062057"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kk-KZ" sz="2400" b="1" dirty="0" smtClean="0">
                <a:solidFill>
                  <a:schemeClr val="accent1">
                    <a:lumMod val="75000"/>
                  </a:schemeClr>
                </a:solidFill>
                <a:latin typeface="Times New Roman" pitchFamily="18" charset="0"/>
                <a:cs typeface="Times New Roman" pitchFamily="18" charset="0"/>
              </a:rPr>
              <a:t>             Манап            </a:t>
            </a:r>
            <a:endParaRPr lang="ru-RU"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Прямоугольник 1"/>
          <p:cNvSpPr/>
          <p:nvPr/>
        </p:nvSpPr>
        <p:spPr>
          <a:xfrm>
            <a:off x="1402078" y="562707"/>
            <a:ext cx="9626991" cy="461665"/>
          </a:xfrm>
          <a:prstGeom prst="rect">
            <a:avLst/>
          </a:prstGeom>
        </p:spPr>
        <p:txBody>
          <a:bodyPr wrap="square">
            <a:spAutoFit/>
          </a:bodyPr>
          <a:lstStyle/>
          <a:p>
            <a:r>
              <a:rPr lang="kk-KZ" sz="2400" b="1" dirty="0" smtClean="0">
                <a:solidFill>
                  <a:schemeClr val="accent1">
                    <a:lumMod val="75000"/>
                  </a:schemeClr>
                </a:solidFill>
                <a:latin typeface="Times New Roman" pitchFamily="18" charset="0"/>
                <a:cs typeface="Times New Roman" pitchFamily="18" charset="0"/>
              </a:rPr>
              <a:t>Жауабы:</a:t>
            </a:r>
            <a:endParaRPr lang="ru-RU" sz="2400" dirty="0"/>
          </a:p>
        </p:txBody>
      </p:sp>
      <p:sp>
        <p:nvSpPr>
          <p:cNvPr id="38913" name="Rectangle 1"/>
          <p:cNvSpPr>
            <a:spLocks noChangeArrowheads="1"/>
          </p:cNvSpPr>
          <p:nvPr/>
        </p:nvSpPr>
        <p:spPr bwMode="auto">
          <a:xfrm>
            <a:off x="1420836" y="1704314"/>
            <a:ext cx="6133514" cy="10156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Бар екенсің, бауырым!</a:t>
            </a:r>
            <a:r>
              <a:rPr lang="kk-KZ" sz="2000" dirty="0" smtClean="0">
                <a:solidFill>
                  <a:schemeClr val="tx1"/>
                </a:solidFill>
                <a:latin typeface="Times New Roman" pitchFamily="18" charset="0"/>
                <a:ea typeface="Times New Roman" pitchFamily="18" charset="0"/>
                <a:cs typeface="Times New Roman" pitchFamily="18" charset="0"/>
              </a:rPr>
              <a:t> –</a:t>
            </a: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деп, алға созған екі қолын айқара ашып, ыстық құшаққа айналдыра беріп еді…</a:t>
            </a: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86487" y="3115938"/>
            <a:ext cx="6096000" cy="132343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0" fontAlgn="base">
              <a:spcBef>
                <a:spcPct val="0"/>
              </a:spcBef>
              <a:spcAft>
                <a:spcPct val="0"/>
              </a:spcAft>
              <a:buClrTx/>
            </a:pPr>
            <a:r>
              <a:rPr lang="kk-KZ" sz="2000" dirty="0" smtClean="0">
                <a:solidFill>
                  <a:schemeClr val="tx1"/>
                </a:solidFill>
                <a:latin typeface="Times New Roman" pitchFamily="18" charset="0"/>
                <a:ea typeface="Times New Roman" pitchFamily="18" charset="0"/>
                <a:cs typeface="Times New Roman" pitchFamily="18" charset="0"/>
              </a:rPr>
              <a:t>–Түу, Эльжбета Сергеевна, терді жаңа ғана үгіп, тырыс-бырысты жаза бастағанымыз сол еді. Басқа қолайлы уақыт табылмады ма? – деді қалыптасып қалған қоңыр үнмен.</a:t>
            </a:r>
            <a:endParaRPr lang="ru-RU" sz="1600" dirty="0" smtClean="0">
              <a:solidFill>
                <a:schemeClr val="tx1"/>
              </a:solidFill>
              <a:latin typeface="Times New Roman" pitchFamily="18" charset="0"/>
              <a:cs typeface="Times New Roman" pitchFamily="18" charset="0"/>
            </a:endParaRPr>
          </a:p>
        </p:txBody>
      </p:sp>
      <p:sp>
        <p:nvSpPr>
          <p:cNvPr id="5" name="Прямоугольник 4"/>
          <p:cNvSpPr/>
          <p:nvPr/>
        </p:nvSpPr>
        <p:spPr>
          <a:xfrm>
            <a:off x="1444282" y="4860331"/>
            <a:ext cx="6138203" cy="163121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eaLnBrk="0" fontAlgn="base" hangingPunct="0">
              <a:spcBef>
                <a:spcPct val="0"/>
              </a:spcBef>
              <a:spcAft>
                <a:spcPct val="0"/>
              </a:spcAft>
              <a:buClrTx/>
            </a:pPr>
            <a:r>
              <a:rPr lang="kk-KZ" sz="2000" dirty="0" smtClean="0">
                <a:solidFill>
                  <a:schemeClr val="tx1"/>
                </a:solidFill>
                <a:latin typeface="Times New Roman" pitchFamily="18" charset="0"/>
                <a:ea typeface="Times New Roman" pitchFamily="18" charset="0"/>
                <a:cs typeface="Times New Roman" pitchFamily="18" charset="0"/>
              </a:rPr>
              <a:t>...Жаттығу ағаңнан қымбат болып па? Алыстағы ағаң жыл он екі айда бір рет келеді. Жаттығу қайда қашады, ертең-ақ сүмек боп терлеп, кеткен ақыңды артығымен қайтарып аласың, – деді жымиған қалпын мысқал бұзбаған...</a:t>
            </a:r>
            <a:endParaRPr lang="ru-RU" sz="1600" dirty="0" smtClean="0">
              <a:solidFill>
                <a:schemeClr val="tx1"/>
              </a:solidFill>
              <a:latin typeface="Times New Roman" pitchFamily="18" charset="0"/>
              <a:cs typeface="Times New Roman" pitchFamily="18" charset="0"/>
            </a:endParaRPr>
          </a:p>
        </p:txBody>
      </p:sp>
      <p:sp>
        <p:nvSpPr>
          <p:cNvPr id="6" name="Прямоугольник 5"/>
          <p:cNvSpPr/>
          <p:nvPr/>
        </p:nvSpPr>
        <p:spPr>
          <a:xfrm>
            <a:off x="8876459" y="2009018"/>
            <a:ext cx="3065263"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kk-KZ" sz="2400" b="1" dirty="0" smtClean="0">
                <a:solidFill>
                  <a:schemeClr val="accent1">
                    <a:lumMod val="75000"/>
                  </a:schemeClr>
                </a:solidFill>
                <a:latin typeface="Times New Roman" pitchFamily="18" charset="0"/>
                <a:cs typeface="Times New Roman" pitchFamily="18" charset="0"/>
              </a:rPr>
              <a:t>Эльжбета Сергеевна</a:t>
            </a:r>
            <a:endParaRPr lang="ru-RU" sz="2400" dirty="0"/>
          </a:p>
        </p:txBody>
      </p:sp>
      <p:sp>
        <p:nvSpPr>
          <p:cNvPr id="7" name="Прямоугольник 6"/>
          <p:cNvSpPr/>
          <p:nvPr/>
        </p:nvSpPr>
        <p:spPr>
          <a:xfrm>
            <a:off x="8916318" y="5509532"/>
            <a:ext cx="3066865"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kk-KZ" sz="2400" b="1" dirty="0" smtClean="0">
                <a:solidFill>
                  <a:schemeClr val="accent1">
                    <a:lumMod val="75000"/>
                  </a:schemeClr>
                </a:solidFill>
                <a:latin typeface="Times New Roman" pitchFamily="18" charset="0"/>
                <a:cs typeface="Times New Roman" pitchFamily="18" charset="0"/>
              </a:rPr>
              <a:t>              Қали             </a:t>
            </a:r>
            <a:endParaRPr lang="ru-RU" sz="2400" dirty="0"/>
          </a:p>
        </p:txBody>
      </p:sp>
      <p:sp>
        <p:nvSpPr>
          <p:cNvPr id="9" name="Прямоугольник 8"/>
          <p:cNvSpPr/>
          <p:nvPr/>
        </p:nvSpPr>
        <p:spPr>
          <a:xfrm>
            <a:off x="8913972" y="3537708"/>
            <a:ext cx="3062057"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kk-KZ" sz="2400" b="1" dirty="0" smtClean="0">
                <a:solidFill>
                  <a:schemeClr val="accent1">
                    <a:lumMod val="75000"/>
                  </a:schemeClr>
                </a:solidFill>
                <a:latin typeface="Times New Roman" pitchFamily="18" charset="0"/>
                <a:cs typeface="Times New Roman" pitchFamily="18" charset="0"/>
              </a:rPr>
              <a:t>             Манап            </a:t>
            </a:r>
            <a:endParaRPr lang="ru-RU" sz="2400" dirty="0"/>
          </a:p>
        </p:txBody>
      </p:sp>
      <p:cxnSp>
        <p:nvCxnSpPr>
          <p:cNvPr id="10" name="Прямая со стрелкой 9"/>
          <p:cNvCxnSpPr>
            <a:endCxn id="6" idx="1"/>
          </p:cNvCxnSpPr>
          <p:nvPr/>
        </p:nvCxnSpPr>
        <p:spPr>
          <a:xfrm flipV="1">
            <a:off x="7566670" y="2239851"/>
            <a:ext cx="1309789" cy="34887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7" idx="1"/>
          </p:cNvCxnSpPr>
          <p:nvPr/>
        </p:nvCxnSpPr>
        <p:spPr>
          <a:xfrm>
            <a:off x="7592461" y="3799021"/>
            <a:ext cx="1323857" cy="1941344"/>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9" idx="1"/>
          </p:cNvCxnSpPr>
          <p:nvPr/>
        </p:nvCxnSpPr>
        <p:spPr>
          <a:xfrm>
            <a:off x="7533845" y="2192960"/>
            <a:ext cx="1380127" cy="1575581"/>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Прямоугольник 2"/>
          <p:cNvSpPr/>
          <p:nvPr/>
        </p:nvSpPr>
        <p:spPr>
          <a:xfrm>
            <a:off x="1345808" y="196948"/>
            <a:ext cx="9078351" cy="1938992"/>
          </a:xfrm>
          <a:prstGeom prst="rect">
            <a:avLst/>
          </a:prstGeom>
        </p:spPr>
        <p:txBody>
          <a:bodyPr wrap="square">
            <a:spAutoFit/>
          </a:bodyPr>
          <a:lstStyle/>
          <a:p>
            <a:r>
              <a:rPr lang="kk-KZ" sz="2400" b="1" dirty="0" smtClean="0">
                <a:solidFill>
                  <a:schemeClr val="accent1">
                    <a:lumMod val="75000"/>
                  </a:schemeClr>
                </a:solidFill>
                <a:latin typeface="Times New Roman" pitchFamily="18" charset="0"/>
                <a:cs typeface="Times New Roman" pitchFamily="18" charset="0"/>
              </a:rPr>
              <a:t>3-тапсырма</a:t>
            </a:r>
            <a:endParaRPr lang="ru-RU" sz="2400" dirty="0" smtClean="0">
              <a:solidFill>
                <a:schemeClr val="tx1">
                  <a:lumMod val="95000"/>
                  <a:lumOff val="5000"/>
                </a:schemeClr>
              </a:solidFill>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Кейіпкерлерді салыстырыңыз. </a:t>
            </a:r>
            <a:endParaRPr lang="ru-RU" sz="2400" dirty="0" smtClean="0">
              <a:latin typeface="Times New Roman" pitchFamily="18" charset="0"/>
              <a:cs typeface="Times New Roman" pitchFamily="18" charset="0"/>
            </a:endParaRPr>
          </a:p>
          <a:p>
            <a:r>
              <a:rPr lang="kk-KZ" sz="2400" b="1" dirty="0" smtClean="0">
                <a:solidFill>
                  <a:schemeClr val="accent1">
                    <a:lumMod val="75000"/>
                  </a:schemeClr>
                </a:solidFill>
                <a:latin typeface="Times New Roman" pitchFamily="18" charset="0"/>
                <a:cs typeface="Times New Roman" pitchFamily="18" charset="0"/>
              </a:rPr>
              <a:t>Дескриптор:</a:t>
            </a:r>
          </a:p>
          <a:p>
            <a:pPr lvl="0">
              <a:buFont typeface="Arial" pitchFamily="34" charset="0"/>
              <a:buChar char="•"/>
            </a:pPr>
            <a:r>
              <a:rPr lang="kk-KZ" sz="2400" dirty="0" smtClean="0">
                <a:latin typeface="Times New Roman" pitchFamily="18" charset="0"/>
                <a:cs typeface="Times New Roman" pitchFamily="18" charset="0"/>
              </a:rPr>
              <a:t> Манап пен Қалидың айырмашылығын жазады;</a:t>
            </a:r>
            <a:endParaRPr lang="ru-RU" sz="2400" dirty="0" smtClean="0">
              <a:latin typeface="Times New Roman" pitchFamily="18" charset="0"/>
              <a:cs typeface="Times New Roman" pitchFamily="18" charset="0"/>
            </a:endParaRPr>
          </a:p>
          <a:p>
            <a:pPr lvl="0">
              <a:buFont typeface="Arial" pitchFamily="34" charset="0"/>
              <a:buChar char="•"/>
            </a:pPr>
            <a:r>
              <a:rPr lang="kk-KZ" sz="2400" dirty="0" smtClean="0">
                <a:latin typeface="Times New Roman" pitchFamily="18" charset="0"/>
                <a:cs typeface="Times New Roman" pitchFamily="18" charset="0"/>
              </a:rPr>
              <a:t> ұқсастығын анықтайды. </a:t>
            </a:r>
            <a:endParaRPr lang="ru-RU" sz="2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947594" y="2337450"/>
          <a:ext cx="8856393" cy="3458439"/>
        </p:xfrm>
        <a:graphic>
          <a:graphicData uri="http://schemas.openxmlformats.org/drawingml/2006/table">
            <a:tbl>
              <a:tblPr firstRow="1" bandRow="1">
                <a:tableStyleId>{57DDECA8-0AF9-44C8-9CB4-DF8924E18A82}</a:tableStyleId>
              </a:tblPr>
              <a:tblGrid>
                <a:gridCol w="2952131"/>
                <a:gridCol w="2952131"/>
                <a:gridCol w="2952131"/>
              </a:tblGrid>
              <a:tr h="1557327">
                <a:tc>
                  <a:txBody>
                    <a:bodyPr/>
                    <a:lstStyle/>
                    <a:p>
                      <a:pPr algn="ctr">
                        <a:lnSpc>
                          <a:spcPct val="107000"/>
                        </a:lnSpc>
                        <a:spcAft>
                          <a:spcPts val="0"/>
                        </a:spcAft>
                      </a:pPr>
                      <a:r>
                        <a:rPr lang="kk-KZ" sz="2400" dirty="0">
                          <a:latin typeface="Times New Roman" pitchFamily="18" charset="0"/>
                          <a:ea typeface="Times New Roman"/>
                          <a:cs typeface="Times New Roman" pitchFamily="18" charset="0"/>
                        </a:rPr>
                        <a:t>Манап</a:t>
                      </a:r>
                      <a:endParaRPr lang="ru-RU" sz="2400" dirty="0">
                        <a:latin typeface="Times New Roman" pitchFamily="18" charset="0"/>
                        <a:ea typeface="Times New Roman"/>
                        <a:cs typeface="Times New Roman" pitchFamily="18" charset="0"/>
                      </a:endParaRPr>
                    </a:p>
                  </a:txBody>
                  <a:tcPr marL="60960" marR="60960" marT="9525" marB="0"/>
                </a:tc>
                <a:tc>
                  <a:txBody>
                    <a:bodyPr/>
                    <a:lstStyle/>
                    <a:p>
                      <a:pPr algn="ctr">
                        <a:lnSpc>
                          <a:spcPct val="107000"/>
                        </a:lnSpc>
                        <a:spcAft>
                          <a:spcPts val="0"/>
                        </a:spcAft>
                      </a:pPr>
                      <a:r>
                        <a:rPr lang="kk-KZ" sz="2400" dirty="0">
                          <a:latin typeface="Times New Roman" pitchFamily="18" charset="0"/>
                          <a:ea typeface="Times New Roman"/>
                          <a:cs typeface="Times New Roman" pitchFamily="18" charset="0"/>
                        </a:rPr>
                        <a:t>Ұқсастығы </a:t>
                      </a:r>
                      <a:endParaRPr lang="ru-RU" sz="2400" dirty="0">
                        <a:latin typeface="Times New Roman" pitchFamily="18" charset="0"/>
                        <a:ea typeface="Times New Roman"/>
                        <a:cs typeface="Times New Roman" pitchFamily="18" charset="0"/>
                      </a:endParaRPr>
                    </a:p>
                  </a:txBody>
                  <a:tcPr marL="60960" marR="60960" marT="9525" marB="0"/>
                </a:tc>
                <a:tc>
                  <a:txBody>
                    <a:bodyPr/>
                    <a:lstStyle/>
                    <a:p>
                      <a:pPr algn="ctr">
                        <a:lnSpc>
                          <a:spcPct val="107000"/>
                        </a:lnSpc>
                        <a:spcAft>
                          <a:spcPts val="0"/>
                        </a:spcAft>
                      </a:pPr>
                      <a:r>
                        <a:rPr lang="kk-KZ" sz="2400" dirty="0">
                          <a:latin typeface="Times New Roman" pitchFamily="18" charset="0"/>
                          <a:ea typeface="Times New Roman"/>
                          <a:cs typeface="Times New Roman" pitchFamily="18" charset="0"/>
                        </a:rPr>
                        <a:t>Қали </a:t>
                      </a:r>
                      <a:endParaRPr lang="ru-RU" sz="2400" dirty="0">
                        <a:latin typeface="Times New Roman" pitchFamily="18" charset="0"/>
                        <a:ea typeface="Times New Roman"/>
                        <a:cs typeface="Times New Roman" pitchFamily="18" charset="0"/>
                      </a:endParaRPr>
                    </a:p>
                  </a:txBody>
                  <a:tcPr marL="60960" marR="60960" marT="9525" marB="0"/>
                </a:tc>
              </a:tr>
              <a:tr h="1901112">
                <a:tc>
                  <a:txBody>
                    <a:bodyPr/>
                    <a:lstStyle/>
                    <a:p>
                      <a:endParaRPr lang="ru-RU" sz="2400">
                        <a:latin typeface="Times New Roman" pitchFamily="18" charset="0"/>
                        <a:cs typeface="Times New Roman" pitchFamily="18" charset="0"/>
                      </a:endParaRPr>
                    </a:p>
                  </a:txBody>
                  <a:tcPr/>
                </a:tc>
                <a:tc>
                  <a:txBody>
                    <a:bodyPr/>
                    <a:lstStyle/>
                    <a:p>
                      <a:endParaRPr lang="ru-RU" sz="2400" dirty="0">
                        <a:latin typeface="Times New Roman" pitchFamily="18" charset="0"/>
                        <a:cs typeface="Times New Roman" pitchFamily="18" charset="0"/>
                      </a:endParaRPr>
                    </a:p>
                  </a:txBody>
                  <a:tcPr/>
                </a:tc>
                <a:tc>
                  <a:txBody>
                    <a:bodyPr/>
                    <a:lstStyle/>
                    <a:p>
                      <a:endParaRPr lang="ru-RU"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Прямоугольник 2"/>
          <p:cNvSpPr/>
          <p:nvPr/>
        </p:nvSpPr>
        <p:spPr>
          <a:xfrm>
            <a:off x="1403865" y="225976"/>
            <a:ext cx="9078351" cy="461665"/>
          </a:xfrm>
          <a:prstGeom prst="rect">
            <a:avLst/>
          </a:prstGeom>
        </p:spPr>
        <p:txBody>
          <a:bodyPr wrap="square">
            <a:spAutoFit/>
          </a:bodyPr>
          <a:lstStyle/>
          <a:p>
            <a:r>
              <a:rPr lang="kk-KZ" sz="2400" b="1" dirty="0" smtClean="0">
                <a:solidFill>
                  <a:schemeClr val="accent1">
                    <a:lumMod val="75000"/>
                  </a:schemeClr>
                </a:solidFill>
                <a:latin typeface="Times New Roman" pitchFamily="18" charset="0"/>
                <a:cs typeface="Times New Roman" pitchFamily="18" charset="0"/>
              </a:rPr>
              <a:t>Жауап үлгісі:</a:t>
            </a:r>
            <a:endParaRPr lang="ru-RU" sz="2400" dirty="0" smtClean="0">
              <a:solidFill>
                <a:schemeClr val="tx1">
                  <a:lumMod val="95000"/>
                  <a:lumOff val="5000"/>
                </a:schemeClr>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683658" y="719664"/>
          <a:ext cx="9869712" cy="5216679"/>
        </p:xfrm>
        <a:graphic>
          <a:graphicData uri="http://schemas.openxmlformats.org/drawingml/2006/table">
            <a:tbl>
              <a:tblPr firstRow="1" bandRow="1">
                <a:tableStyleId>{57DDECA8-0AF9-44C8-9CB4-DF8924E18A82}</a:tableStyleId>
              </a:tblPr>
              <a:tblGrid>
                <a:gridCol w="3062513"/>
                <a:gridCol w="3309258"/>
                <a:gridCol w="3497941"/>
              </a:tblGrid>
              <a:tr h="543079">
                <a:tc>
                  <a:txBody>
                    <a:bodyPr/>
                    <a:lstStyle/>
                    <a:p>
                      <a:pPr>
                        <a:lnSpc>
                          <a:spcPct val="107000"/>
                        </a:lnSpc>
                        <a:spcAft>
                          <a:spcPts val="0"/>
                        </a:spcAft>
                      </a:pPr>
                      <a:r>
                        <a:rPr lang="kk-KZ" sz="2200" dirty="0">
                          <a:latin typeface="Times New Roman" pitchFamily="18" charset="0"/>
                          <a:ea typeface="Times New Roman"/>
                          <a:cs typeface="Times New Roman" pitchFamily="18" charset="0"/>
                        </a:rPr>
                        <a:t>Манап</a:t>
                      </a:r>
                      <a:endParaRPr lang="ru-RU" sz="2200" dirty="0">
                        <a:latin typeface="Times New Roman" pitchFamily="18" charset="0"/>
                        <a:ea typeface="Times New Roman"/>
                        <a:cs typeface="Times New Roman" pitchFamily="18" charset="0"/>
                      </a:endParaRPr>
                    </a:p>
                  </a:txBody>
                  <a:tcPr marL="60960" marR="60960" marT="9525" marB="0"/>
                </a:tc>
                <a:tc>
                  <a:txBody>
                    <a:bodyPr/>
                    <a:lstStyle/>
                    <a:p>
                      <a:pPr>
                        <a:lnSpc>
                          <a:spcPct val="107000"/>
                        </a:lnSpc>
                        <a:spcAft>
                          <a:spcPts val="0"/>
                        </a:spcAft>
                      </a:pPr>
                      <a:r>
                        <a:rPr lang="kk-KZ" sz="2200" dirty="0">
                          <a:latin typeface="Times New Roman" pitchFamily="18" charset="0"/>
                          <a:ea typeface="Times New Roman"/>
                          <a:cs typeface="Times New Roman" pitchFamily="18" charset="0"/>
                        </a:rPr>
                        <a:t>Ұқсастығы </a:t>
                      </a:r>
                      <a:endParaRPr lang="ru-RU" sz="2200" dirty="0">
                        <a:latin typeface="Times New Roman" pitchFamily="18" charset="0"/>
                        <a:ea typeface="Times New Roman"/>
                        <a:cs typeface="Times New Roman" pitchFamily="18" charset="0"/>
                      </a:endParaRPr>
                    </a:p>
                  </a:txBody>
                  <a:tcPr marL="60960" marR="60960" marT="9525" marB="0"/>
                </a:tc>
                <a:tc>
                  <a:txBody>
                    <a:bodyPr/>
                    <a:lstStyle/>
                    <a:p>
                      <a:pPr>
                        <a:lnSpc>
                          <a:spcPct val="107000"/>
                        </a:lnSpc>
                        <a:spcAft>
                          <a:spcPts val="0"/>
                        </a:spcAft>
                      </a:pPr>
                      <a:r>
                        <a:rPr lang="kk-KZ" sz="2200">
                          <a:latin typeface="Times New Roman" pitchFamily="18" charset="0"/>
                          <a:ea typeface="Times New Roman"/>
                          <a:cs typeface="Times New Roman" pitchFamily="18" charset="0"/>
                        </a:rPr>
                        <a:t>Қали </a:t>
                      </a:r>
                      <a:endParaRPr lang="ru-RU" sz="2200">
                        <a:latin typeface="Times New Roman" pitchFamily="18" charset="0"/>
                        <a:ea typeface="Times New Roman"/>
                        <a:cs typeface="Times New Roman" pitchFamily="18" charset="0"/>
                      </a:endParaRPr>
                    </a:p>
                  </a:txBody>
                  <a:tcPr marL="60960" marR="60960" marT="9525" marB="0"/>
                </a:tc>
              </a:tr>
              <a:tr h="4673600">
                <a:tc>
                  <a:txBody>
                    <a:bodyPr/>
                    <a:lstStyle/>
                    <a:p>
                      <a:pPr>
                        <a:lnSpc>
                          <a:spcPct val="107000"/>
                        </a:lnSpc>
                        <a:spcAft>
                          <a:spcPts val="0"/>
                        </a:spcAft>
                      </a:pPr>
                      <a:r>
                        <a:rPr lang="kk-KZ" sz="2000" spc="15" dirty="0">
                          <a:solidFill>
                            <a:srgbClr val="000000"/>
                          </a:solidFill>
                          <a:latin typeface="Times New Roman" pitchFamily="18" charset="0"/>
                          <a:ea typeface="Times New Roman"/>
                          <a:cs typeface="Times New Roman" pitchFamily="18" charset="0"/>
                        </a:rPr>
                        <a:t>Мектеп-интернатта оқыды. Болашақ философ.                 Көкесінің басына тас жинап, қорған көтерді. Бауырын іздеп балалар үйіне келеді. Бауырын қатты жақсы көреді.  </a:t>
                      </a:r>
                      <a:endParaRPr lang="ru-RU" sz="2000" dirty="0">
                        <a:latin typeface="Times New Roman" pitchFamily="18" charset="0"/>
                        <a:ea typeface="Times New Roman"/>
                        <a:cs typeface="Times New Roman" pitchFamily="18" charset="0"/>
                      </a:endParaRPr>
                    </a:p>
                  </a:txBody>
                  <a:tcPr marL="60960" marR="60960" marT="9525" marB="0"/>
                </a:tc>
                <a:tc>
                  <a:txBody>
                    <a:bodyPr/>
                    <a:lstStyle/>
                    <a:p>
                      <a:pPr>
                        <a:lnSpc>
                          <a:spcPct val="107000"/>
                        </a:lnSpc>
                        <a:spcAft>
                          <a:spcPts val="0"/>
                        </a:spcAft>
                      </a:pPr>
                      <a:r>
                        <a:rPr lang="kk-KZ" sz="2000" dirty="0" smtClean="0">
                          <a:latin typeface="Times New Roman" pitchFamily="18" charset="0"/>
                          <a:ea typeface="Times New Roman"/>
                          <a:cs typeface="Times New Roman" pitchFamily="18" charset="0"/>
                        </a:rPr>
                        <a:t>Екеуі </a:t>
                      </a:r>
                      <a:r>
                        <a:rPr lang="kk-KZ" sz="2000" dirty="0">
                          <a:latin typeface="Times New Roman" pitchFamily="18" charset="0"/>
                          <a:ea typeface="Times New Roman"/>
                          <a:cs typeface="Times New Roman" pitchFamily="18" charset="0"/>
                        </a:rPr>
                        <a:t>де </a:t>
                      </a:r>
                      <a:r>
                        <a:rPr lang="kk-KZ" sz="2000" dirty="0" smtClean="0">
                          <a:latin typeface="Times New Roman" pitchFamily="18" charset="0"/>
                          <a:ea typeface="Times New Roman"/>
                          <a:cs typeface="Times New Roman" pitchFamily="18" charset="0"/>
                        </a:rPr>
                        <a:t>–Төрекелдиевтердің </a:t>
                      </a:r>
                      <a:r>
                        <a:rPr lang="kk-KZ" sz="2000" dirty="0">
                          <a:latin typeface="Times New Roman" pitchFamily="18" charset="0"/>
                          <a:ea typeface="Times New Roman"/>
                          <a:cs typeface="Times New Roman" pitchFamily="18" charset="0"/>
                        </a:rPr>
                        <a:t>ұрпағы. </a:t>
                      </a:r>
                      <a:r>
                        <a:rPr lang="ru-RU" sz="2000" baseline="0" dirty="0" smtClean="0">
                          <a:latin typeface="Times New Roman" pitchFamily="18" charset="0"/>
                          <a:ea typeface="Times New Roman"/>
                          <a:cs typeface="Times New Roman" pitchFamily="18" charset="0"/>
                        </a:rPr>
                        <a:t> </a:t>
                      </a:r>
                      <a:r>
                        <a:rPr lang="kk-KZ" sz="2000" dirty="0" smtClean="0">
                          <a:latin typeface="Times New Roman" pitchFamily="18" charset="0"/>
                          <a:ea typeface="Times New Roman"/>
                          <a:cs typeface="Times New Roman" pitchFamily="18" charset="0"/>
                        </a:rPr>
                        <a:t>Ата-анасынан </a:t>
                      </a:r>
                      <a:r>
                        <a:rPr lang="kk-KZ" sz="2000" dirty="0">
                          <a:latin typeface="Times New Roman" pitchFamily="18" charset="0"/>
                          <a:ea typeface="Times New Roman"/>
                          <a:cs typeface="Times New Roman" pitchFamily="18" charset="0"/>
                        </a:rPr>
                        <a:t>ерте айырылған.</a:t>
                      </a:r>
                      <a:endParaRPr lang="ru-RU" sz="2000" dirty="0">
                        <a:latin typeface="Times New Roman" pitchFamily="18" charset="0"/>
                        <a:ea typeface="Times New Roman"/>
                        <a:cs typeface="Times New Roman" pitchFamily="18" charset="0"/>
                      </a:endParaRPr>
                    </a:p>
                  </a:txBody>
                  <a:tcPr marL="60960" marR="60960" marT="9525" marB="0"/>
                </a:tc>
                <a:tc>
                  <a:txBody>
                    <a:bodyPr/>
                    <a:lstStyle/>
                    <a:p>
                      <a:pPr>
                        <a:lnSpc>
                          <a:spcPct val="107000"/>
                        </a:lnSpc>
                        <a:spcAft>
                          <a:spcPts val="0"/>
                        </a:spcAft>
                      </a:pPr>
                      <a:r>
                        <a:rPr lang="ru-RU" sz="2000" dirty="0" err="1">
                          <a:latin typeface="Times New Roman" pitchFamily="18" charset="0"/>
                          <a:ea typeface="Times New Roman"/>
                          <a:cs typeface="Times New Roman" pitchFamily="18" charset="0"/>
                        </a:rPr>
                        <a:t>Төрт жасында</a:t>
                      </a:r>
                      <a:r>
                        <a:rPr lang="ru-RU" sz="2000" kern="1200" dirty="0">
                          <a:solidFill>
                            <a:srgbClr val="262626"/>
                          </a:solidFill>
                          <a:latin typeface="Times New Roman" pitchFamily="18" charset="0"/>
                          <a:ea typeface="Tahoma"/>
                          <a:cs typeface="Times New Roman" pitchFamily="18" charset="0"/>
                        </a:rPr>
                        <a:t> </a:t>
                      </a:r>
                      <a:r>
                        <a:rPr lang="ru-RU" sz="2000" dirty="0" err="1">
                          <a:latin typeface="Times New Roman" pitchFamily="18" charset="0"/>
                          <a:ea typeface="Times New Roman"/>
                          <a:cs typeface="Times New Roman" pitchFamily="18" charset="0"/>
                        </a:rPr>
                        <a:t>балалар</a:t>
                      </a:r>
                      <a:r>
                        <a:rPr lang="ru-RU" sz="2000" dirty="0">
                          <a:latin typeface="Times New Roman" pitchFamily="18" charset="0"/>
                          <a:ea typeface="Times New Roman"/>
                          <a:cs typeface="Times New Roman" pitchFamily="18" charset="0"/>
                        </a:rPr>
                        <a:t> </a:t>
                      </a:r>
                      <a:r>
                        <a:rPr lang="ru-RU" sz="2000" dirty="0" err="1">
                          <a:latin typeface="Times New Roman" pitchFamily="18" charset="0"/>
                          <a:ea typeface="Times New Roman"/>
                          <a:cs typeface="Times New Roman" pitchFamily="18" charset="0"/>
                        </a:rPr>
                        <a:t>үйіне қабылдан</a:t>
                      </a:r>
                      <a:r>
                        <a:rPr lang="kk-KZ" sz="2000" dirty="0">
                          <a:latin typeface="Times New Roman" pitchFamily="18" charset="0"/>
                          <a:ea typeface="Times New Roman"/>
                          <a:cs typeface="Times New Roman" pitchFamily="18" charset="0"/>
                        </a:rPr>
                        <a:t>ады.</a:t>
                      </a:r>
                      <a:endParaRPr lang="ru-RU" sz="2000" dirty="0">
                        <a:latin typeface="Times New Roman" pitchFamily="18" charset="0"/>
                        <a:ea typeface="Times New Roman"/>
                        <a:cs typeface="Times New Roman" pitchFamily="18" charset="0"/>
                      </a:endParaRPr>
                    </a:p>
                    <a:p>
                      <a:pPr>
                        <a:lnSpc>
                          <a:spcPct val="107000"/>
                        </a:lnSpc>
                        <a:spcAft>
                          <a:spcPts val="0"/>
                        </a:spcAft>
                      </a:pPr>
                      <a:r>
                        <a:rPr lang="kk-KZ" sz="2000" dirty="0">
                          <a:latin typeface="Times New Roman" pitchFamily="18" charset="0"/>
                          <a:ea typeface="Times New Roman"/>
                          <a:cs typeface="Times New Roman" pitchFamily="18" charset="0"/>
                        </a:rPr>
                        <a:t>Бала күнінде ағасын қатты жақсы көрген.</a:t>
                      </a:r>
                      <a:endParaRPr lang="ru-RU" sz="2000" dirty="0">
                        <a:latin typeface="Times New Roman" pitchFamily="18" charset="0"/>
                        <a:ea typeface="Times New Roman"/>
                        <a:cs typeface="Times New Roman" pitchFamily="18" charset="0"/>
                      </a:endParaRPr>
                    </a:p>
                    <a:p>
                      <a:pPr>
                        <a:lnSpc>
                          <a:spcPct val="107000"/>
                        </a:lnSpc>
                        <a:spcAft>
                          <a:spcPts val="0"/>
                        </a:spcAft>
                      </a:pPr>
                      <a:r>
                        <a:rPr lang="kk-KZ" sz="2000" dirty="0">
                          <a:latin typeface="Times New Roman" pitchFamily="18" charset="0"/>
                          <a:ea typeface="Times New Roman"/>
                          <a:cs typeface="Times New Roman" pitchFamily="18" charset="0"/>
                        </a:rPr>
                        <a:t>Бозбала шағында ағасына </a:t>
                      </a:r>
                      <a:r>
                        <a:rPr lang="kk-KZ" sz="2000" spc="15" dirty="0">
                          <a:solidFill>
                            <a:srgbClr val="000000"/>
                          </a:solidFill>
                          <a:latin typeface="Times New Roman" pitchFamily="18" charset="0"/>
                          <a:ea typeface="Times New Roman"/>
                          <a:cs typeface="Times New Roman" pitchFamily="18" charset="0"/>
                        </a:rPr>
                        <a:t>салқынқандылық танытады, себебі 11 жыл бойы отбасынан, туған жерінен алшақ өзге ортада тәрбиеленеді.</a:t>
                      </a:r>
                      <a:endParaRPr lang="ru-RU" sz="2000" dirty="0">
                        <a:latin typeface="Times New Roman" pitchFamily="18" charset="0"/>
                        <a:ea typeface="Times New Roman"/>
                        <a:cs typeface="Times New Roman" pitchFamily="18" charset="0"/>
                      </a:endParaRPr>
                    </a:p>
                    <a:p>
                      <a:pPr>
                        <a:lnSpc>
                          <a:spcPct val="107000"/>
                        </a:lnSpc>
                        <a:spcAft>
                          <a:spcPts val="0"/>
                        </a:spcAft>
                      </a:pPr>
                      <a:r>
                        <a:rPr lang="kk-KZ" sz="2000" dirty="0">
                          <a:latin typeface="Times New Roman" pitchFamily="18" charset="0"/>
                          <a:ea typeface="Times New Roman"/>
                          <a:cs typeface="Times New Roman" pitchFamily="18" charset="0"/>
                        </a:rPr>
                        <a:t>Балалар үйінде бірге өскен досына жанашыр болады.</a:t>
                      </a:r>
                      <a:endParaRPr lang="ru-RU" sz="2000" dirty="0">
                        <a:latin typeface="Times New Roman" pitchFamily="18" charset="0"/>
                        <a:ea typeface="Times New Roman"/>
                        <a:cs typeface="Times New Roman" pitchFamily="18" charset="0"/>
                      </a:endParaRPr>
                    </a:p>
                    <a:p>
                      <a:pPr>
                        <a:lnSpc>
                          <a:spcPct val="107000"/>
                        </a:lnSpc>
                        <a:spcAft>
                          <a:spcPts val="0"/>
                        </a:spcAft>
                      </a:pPr>
                      <a:r>
                        <a:rPr lang="kk-KZ" sz="2000" dirty="0">
                          <a:latin typeface="Times New Roman" pitchFamily="18" charset="0"/>
                          <a:ea typeface="Times New Roman"/>
                          <a:cs typeface="Times New Roman" pitchFamily="18" charset="0"/>
                        </a:rPr>
                        <a:t>Әскери ұшқыш болуды армандайды.</a:t>
                      </a:r>
                      <a:endParaRPr lang="ru-RU" sz="2000" dirty="0">
                        <a:latin typeface="Times New Roman" pitchFamily="18" charset="0"/>
                        <a:ea typeface="Times New Roman"/>
                        <a:cs typeface="Times New Roman" pitchFamily="18" charset="0"/>
                      </a:endParaRPr>
                    </a:p>
                  </a:txBody>
                  <a:tcPr marL="60960" marR="60960" marT="9525"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660</TotalTime>
  <Words>1047</Words>
  <Application>Microsoft Office PowerPoint</Application>
  <PresentationFormat>Произвольный</PresentationFormat>
  <Paragraphs>137</Paragraphs>
  <Slides>17</Slides>
  <Notes>15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Arial</vt:lpstr>
      <vt:lpstr>Times New Roman</vt:lpstr>
      <vt:lpstr>Calibri</vt:lpstr>
      <vt:lpstr>Tahoma</vt:lpstr>
      <vt:lpstr>Corbel</vt:lpstr>
      <vt:lpstr>Wingdings 2</vt:lpstr>
      <vt:lpstr>Verdana</vt:lpstr>
      <vt:lpstr>Gill Sans MT</vt: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Салтанат</dc:creator>
  <cp:lastModifiedBy>Admin</cp:lastModifiedBy>
  <cp:revision>17</cp:revision>
  <dcterms:created xsi:type="dcterms:W3CDTF">2020-11-22T10:08:48Z</dcterms:created>
  <dcterms:modified xsi:type="dcterms:W3CDTF">2021-01-24T14:46:10Z</dcterms:modified>
</cp:coreProperties>
</file>