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1" r:id="rId4"/>
    <p:sldId id="260" r:id="rId5"/>
    <p:sldId id="259" r:id="rId6"/>
    <p:sldId id="266" r:id="rId7"/>
    <p:sldId id="272" r:id="rId8"/>
    <p:sldId id="273" r:id="rId9"/>
    <p:sldId id="267" r:id="rId10"/>
    <p:sldId id="268" r:id="rId11"/>
    <p:sldId id="269" r:id="rId12"/>
    <p:sldId id="264" r:id="rId13"/>
    <p:sldId id="265" r:id="rId14"/>
    <p:sldId id="262" r:id="rId15"/>
    <p:sldId id="263" r:id="rId16"/>
    <p:sldId id="270" r:id="rId17"/>
    <p:sldId id="271" r:id="rId18"/>
    <p:sldId id="274"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1000">
              <a:srgbClr val="EAD4C7"/>
            </a:gs>
            <a:gs pos="35000">
              <a:schemeClr val="accent6">
                <a:lumMod val="40000"/>
                <a:lumOff val="60000"/>
              </a:schemeClr>
            </a:gs>
            <a:gs pos="0">
              <a:schemeClr val="accent1">
                <a:tint val="66000"/>
                <a:satMod val="160000"/>
              </a:schemeClr>
            </a:gs>
            <a:gs pos="83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2184134" y="404664"/>
            <a:ext cx="4775731" cy="954107"/>
          </a:xfrm>
          <a:prstGeom prst="rect">
            <a:avLst/>
          </a:prstGeom>
          <a:noFill/>
        </p:spPr>
        <p:txBody>
          <a:bodyPr wrap="none" rtlCol="0">
            <a:spAutoFit/>
          </a:bodyPr>
          <a:lstStyle/>
          <a:p>
            <a:pPr algn="ctr"/>
            <a:r>
              <a:rPr lang="kk-K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Бөлім</a:t>
            </a:r>
          </a:p>
          <a:p>
            <a:pPr algn="ctr"/>
            <a:r>
              <a:rPr lang="kk-K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Адамгершілік- асыл қасиет </a:t>
            </a:r>
            <a:endPar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4" name="TextBox 3"/>
          <p:cNvSpPr txBox="1"/>
          <p:nvPr/>
        </p:nvSpPr>
        <p:spPr>
          <a:xfrm>
            <a:off x="323528" y="2420888"/>
            <a:ext cx="8636311" cy="1815882"/>
          </a:xfrm>
          <a:prstGeom prst="rect">
            <a:avLst/>
          </a:prstGeom>
          <a:noFill/>
        </p:spPr>
        <p:txBody>
          <a:bodyPr wrap="square" rtlCol="0">
            <a:spAutoFit/>
          </a:bodyPr>
          <a:lstStyle/>
          <a:p>
            <a:pPr algn="ctr"/>
            <a:r>
              <a:rPr lang="kk-K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Сабақтың тақырыбы:</a:t>
            </a:r>
          </a:p>
          <a:p>
            <a:pPr algn="ctr"/>
            <a:r>
              <a:rPr lang="kk-K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Бердібек соқпақпаев </a:t>
            </a:r>
          </a:p>
          <a:p>
            <a:pPr algn="ctr"/>
            <a:r>
              <a:rPr lang="kk-K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«Менің атым Қожа» повесінен үзінді.</a:t>
            </a:r>
          </a:p>
          <a:p>
            <a:pPr algn="ctr"/>
            <a:r>
              <a:rPr lang="kk-K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Құпия кеңес</a:t>
            </a:r>
            <a:endPar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8" name="TextBox 9"/>
          <p:cNvSpPr txBox="1">
            <a:spLocks noChangeArrowheads="1"/>
          </p:cNvSpPr>
          <p:nvPr/>
        </p:nvSpPr>
        <p:spPr bwMode="auto">
          <a:xfrm>
            <a:off x="2515484" y="5863066"/>
            <a:ext cx="411303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eaLnBrk="1" hangingPunct="1"/>
            <a:r>
              <a:rPr lang="kk-KZ" alt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ҚАЗАҚ </a:t>
            </a:r>
            <a:r>
              <a:rPr lang="kk-KZ" alt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ӘДЕБИЕТІ </a:t>
            </a:r>
            <a:endParaRPr lang="ru-RU" alt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a:p>
            <a:pPr algn="ctr" eaLnBrk="1" hangingPunct="1"/>
            <a:r>
              <a:rPr lang="ru-RU" alt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5-СЫНЫП</a:t>
            </a:r>
          </a:p>
        </p:txBody>
      </p:sp>
      <p:pic>
        <p:nvPicPr>
          <p:cNvPr id="7" name="Picture 2" descr="https://image.jimcdn.com/app/cms/image/transf/dimension=1920x1024:format=png/path/sf315c24881d71853/image/i714fdf633e35141e/version/1516525888/imag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28184" y="4509120"/>
            <a:ext cx="2448272" cy="151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602119"/>
      </p:ext>
    </p:extLst>
  </p:cSld>
  <p:clrMapOvr>
    <a:masterClrMapping/>
  </p:clrMapOvr>
  <mc:AlternateContent xmlns:mc="http://schemas.openxmlformats.org/markup-compatibility/2006" xmlns:p14="http://schemas.microsoft.com/office/powerpoint/2010/main">
    <mc:Choice Requires="p14">
      <p:transition spd="slow" p14:dur="2000" advTm="26562"/>
    </mc:Choice>
    <mc:Fallback xmlns="">
      <p:transition spd="slow" advTm="2656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99591" y="404664"/>
            <a:ext cx="2252283" cy="523220"/>
          </a:xfrm>
          <a:prstGeom prst="rect">
            <a:avLst/>
          </a:prstGeom>
        </p:spPr>
        <p:txBody>
          <a:bodyPr wrap="none">
            <a:spAutoFit/>
          </a:bodyPr>
          <a:lstStyle/>
          <a:p>
            <a:r>
              <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2</a:t>
            </a:r>
            <a:r>
              <a:rPr lang="ru-RU"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28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тапсырма</a:t>
            </a:r>
            <a:r>
              <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endParaRPr lang="ru-RU" sz="2800" dirty="0"/>
          </a:p>
        </p:txBody>
      </p:sp>
      <p:sp>
        <p:nvSpPr>
          <p:cNvPr id="4" name="TextBox 3"/>
          <p:cNvSpPr txBox="1"/>
          <p:nvPr/>
        </p:nvSpPr>
        <p:spPr>
          <a:xfrm>
            <a:off x="968415" y="894055"/>
            <a:ext cx="7632849" cy="830997"/>
          </a:xfrm>
          <a:prstGeom prst="rect">
            <a:avLst/>
          </a:prstGeom>
          <a:noFill/>
        </p:spPr>
        <p:txBody>
          <a:bodyPr wrap="square" rtlCol="0">
            <a:spAutoFit/>
          </a:bodyPr>
          <a:lstStyle/>
          <a:p>
            <a:r>
              <a:rPr lang="kk-KZ" sz="2400" dirty="0" smtClean="0">
                <a:latin typeface="Times New Roman" pitchFamily="18" charset="0"/>
                <a:cs typeface="Times New Roman" pitchFamily="18" charset="0"/>
              </a:rPr>
              <a:t>Шығарма үзіндісінен кейіпкердің монологын және өз көқарасыңызды жазыңыз</a:t>
            </a:r>
            <a:endParaRPr lang="ru-RU" sz="2400" dirty="0">
              <a:latin typeface="Times New Roman" pitchFamily="18" charset="0"/>
              <a:cs typeface="Times New Roman" pitchFamily="18" charset="0"/>
            </a:endParaRPr>
          </a:p>
        </p:txBody>
      </p:sp>
      <p:pic>
        <p:nvPicPr>
          <p:cNvPr id="2050" name="Picture 2" descr="C:\Users\user\Downloads\WhatsApp Image 2021-01-22 at 03.21.12.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7831" y="1663895"/>
            <a:ext cx="3168352" cy="198827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109798" y="5085184"/>
            <a:ext cx="6912768" cy="1323439"/>
          </a:xfrm>
          <a:prstGeom prst="rect">
            <a:avLst/>
          </a:prstGeom>
          <a:noFill/>
        </p:spPr>
        <p:txBody>
          <a:bodyPr wrap="square" rtlCol="0">
            <a:spAutoFit/>
          </a:bodyPr>
          <a:lstStyle/>
          <a:p>
            <a:r>
              <a:rPr lang="kk-KZ" sz="2000" b="1" dirty="0" smtClean="0">
                <a:solidFill>
                  <a:srgbClr val="0070C0"/>
                </a:solidFill>
                <a:latin typeface="Times New Roman" pitchFamily="18" charset="0"/>
                <a:cs typeface="Times New Roman" pitchFamily="18" charset="0"/>
              </a:rPr>
              <a:t>Дескриптор:</a:t>
            </a:r>
          </a:p>
          <a:p>
            <a:pPr marL="285750" indent="-285750">
              <a:buFont typeface="Arial" pitchFamily="34" charset="0"/>
              <a:buChar char="•"/>
            </a:pPr>
            <a:r>
              <a:rPr lang="kk-KZ" sz="2000" dirty="0" smtClean="0">
                <a:latin typeface="Times New Roman" pitchFamily="18" charset="0"/>
                <a:cs typeface="Times New Roman" pitchFamily="18" charset="0"/>
              </a:rPr>
              <a:t>шығармадағы </a:t>
            </a:r>
            <a:r>
              <a:rPr lang="kk-KZ" sz="2000" dirty="0" smtClean="0">
                <a:latin typeface="Times New Roman" pitchFamily="18" charset="0"/>
                <a:cs typeface="Times New Roman" pitchFamily="18" charset="0"/>
              </a:rPr>
              <a:t>үзіндіден кейіпкердің монологін тауып жазады; </a:t>
            </a:r>
          </a:p>
          <a:p>
            <a:pPr marL="285750" indent="-285750">
              <a:buFont typeface="Arial" pitchFamily="34" charset="0"/>
              <a:buChar char="•"/>
            </a:pPr>
            <a:r>
              <a:rPr lang="kk-KZ" sz="2000" dirty="0" smtClean="0">
                <a:latin typeface="Times New Roman" pitchFamily="18" charset="0"/>
                <a:cs typeface="Times New Roman" pitchFamily="18" charset="0"/>
              </a:rPr>
              <a:t> кейіпкердің іс-әрекетіне өз көзқарасын береді;</a:t>
            </a:r>
            <a:endParaRPr lang="ru-RU" sz="2000"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149004496"/>
              </p:ext>
            </p:extLst>
          </p:nvPr>
        </p:nvGraphicFramePr>
        <p:xfrm>
          <a:off x="932411" y="3717959"/>
          <a:ext cx="7704856" cy="1341120"/>
        </p:xfrm>
        <a:graphic>
          <a:graphicData uri="http://schemas.openxmlformats.org/drawingml/2006/table">
            <a:tbl>
              <a:tblPr firstRow="1" bandRow="1">
                <a:tableStyleId>{5C22544A-7EE6-4342-B048-85BDC9FD1C3A}</a:tableStyleId>
              </a:tblPr>
              <a:tblGrid>
                <a:gridCol w="3852428"/>
                <a:gridCol w="3852428"/>
              </a:tblGrid>
              <a:tr h="370840">
                <a:tc>
                  <a:txBody>
                    <a:bodyPr/>
                    <a:lstStyle/>
                    <a:p>
                      <a:r>
                        <a:rPr lang="kk-KZ" sz="2000" dirty="0" smtClean="0">
                          <a:solidFill>
                            <a:schemeClr val="tx1"/>
                          </a:solidFill>
                          <a:latin typeface="Times New Roman" pitchFamily="18" charset="0"/>
                          <a:cs typeface="Times New Roman" pitchFamily="18" charset="0"/>
                        </a:rPr>
                        <a:t>Шығармадағы</a:t>
                      </a:r>
                      <a:r>
                        <a:rPr lang="kk-KZ" sz="2000" baseline="0" dirty="0" smtClean="0">
                          <a:solidFill>
                            <a:schemeClr val="tx1"/>
                          </a:solidFill>
                          <a:latin typeface="Times New Roman" pitchFamily="18" charset="0"/>
                          <a:cs typeface="Times New Roman" pitchFamily="18" charset="0"/>
                        </a:rPr>
                        <a:t> Қожаның монологі</a:t>
                      </a:r>
                      <a:endParaRPr lang="ru-RU" sz="2000" dirty="0">
                        <a:solidFill>
                          <a:schemeClr val="tx1"/>
                        </a:solidFill>
                        <a:latin typeface="Times New Roman" pitchFamily="18" charset="0"/>
                        <a:cs typeface="Times New Roman" pitchFamily="18" charset="0"/>
                      </a:endParaRPr>
                    </a:p>
                  </a:txBody>
                  <a:tcPr>
                    <a:solidFill>
                      <a:schemeClr val="accent4">
                        <a:lumMod val="20000"/>
                        <a:lumOff val="80000"/>
                      </a:schemeClr>
                    </a:solidFill>
                  </a:tcPr>
                </a:tc>
                <a:tc>
                  <a:txBody>
                    <a:bodyPr/>
                    <a:lstStyle/>
                    <a:p>
                      <a:r>
                        <a:rPr lang="kk-KZ" sz="2000" dirty="0" smtClean="0">
                          <a:solidFill>
                            <a:schemeClr val="tx1"/>
                          </a:solidFill>
                          <a:latin typeface="Times New Roman" pitchFamily="18" charset="0"/>
                          <a:cs typeface="Times New Roman" pitchFamily="18" charset="0"/>
                        </a:rPr>
                        <a:t>Кейіпкерге өз көзқарасыңыз</a:t>
                      </a:r>
                      <a:endParaRPr lang="ru-RU" sz="2000" dirty="0">
                        <a:solidFill>
                          <a:schemeClr val="tx1"/>
                        </a:solidFill>
                        <a:latin typeface="Times New Roman" pitchFamily="18" charset="0"/>
                        <a:cs typeface="Times New Roman" pitchFamily="18" charset="0"/>
                      </a:endParaRPr>
                    </a:p>
                  </a:txBody>
                  <a:tcPr>
                    <a:solidFill>
                      <a:schemeClr val="accent4">
                        <a:lumMod val="20000"/>
                        <a:lumOff val="80000"/>
                      </a:schemeClr>
                    </a:solidFill>
                  </a:tcPr>
                </a:tc>
              </a:tr>
              <a:tr h="370840">
                <a:tc>
                  <a:txBody>
                    <a:bodyPr/>
                    <a:lstStyle/>
                    <a:p>
                      <a:endParaRPr lang="kk-KZ" dirty="0" smtClean="0"/>
                    </a:p>
                    <a:p>
                      <a:endParaRPr lang="ru-RU" dirty="0"/>
                    </a:p>
                  </a:txBody>
                  <a:tcPr>
                    <a:solidFill>
                      <a:schemeClr val="accent4">
                        <a:lumMod val="20000"/>
                        <a:lumOff val="80000"/>
                      </a:schemeClr>
                    </a:solidFill>
                  </a:tcPr>
                </a:tc>
                <a:tc>
                  <a:txBody>
                    <a:bodyPr/>
                    <a:lstStyle/>
                    <a:p>
                      <a:endParaRPr lang="ru-RU" dirty="0"/>
                    </a:p>
                  </a:txBody>
                  <a:tcPr>
                    <a:solidFill>
                      <a:schemeClr val="accent4">
                        <a:lumMod val="20000"/>
                        <a:lumOff val="80000"/>
                      </a:schemeClr>
                    </a:solidFill>
                  </a:tcPr>
                </a:tc>
              </a:tr>
            </a:tbl>
          </a:graphicData>
        </a:graphic>
      </p:graphicFrame>
    </p:spTree>
    <p:extLst>
      <p:ext uri="{BB962C8B-B14F-4D97-AF65-F5344CB8AC3E}">
        <p14:creationId xmlns:p14="http://schemas.microsoft.com/office/powerpoint/2010/main" val="3756305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840133379"/>
              </p:ext>
            </p:extLst>
          </p:nvPr>
        </p:nvGraphicFramePr>
        <p:xfrm>
          <a:off x="755576" y="1556792"/>
          <a:ext cx="7704856" cy="4267200"/>
        </p:xfrm>
        <a:graphic>
          <a:graphicData uri="http://schemas.openxmlformats.org/drawingml/2006/table">
            <a:tbl>
              <a:tblPr firstRow="1" bandRow="1">
                <a:tableStyleId>{5C22544A-7EE6-4342-B048-85BDC9FD1C3A}</a:tableStyleId>
              </a:tblPr>
              <a:tblGrid>
                <a:gridCol w="3852428"/>
                <a:gridCol w="3852428"/>
              </a:tblGrid>
              <a:tr h="780288">
                <a:tc>
                  <a:txBody>
                    <a:bodyPr/>
                    <a:lstStyle/>
                    <a:p>
                      <a:r>
                        <a:rPr lang="kk-KZ" sz="2400" dirty="0" smtClean="0">
                          <a:solidFill>
                            <a:schemeClr val="tx1"/>
                          </a:solidFill>
                          <a:latin typeface="Times New Roman" pitchFamily="18" charset="0"/>
                          <a:cs typeface="Times New Roman" pitchFamily="18" charset="0"/>
                        </a:rPr>
                        <a:t>Шығармадағы</a:t>
                      </a:r>
                      <a:r>
                        <a:rPr lang="kk-KZ" sz="2400" baseline="0" dirty="0" smtClean="0">
                          <a:solidFill>
                            <a:schemeClr val="tx1"/>
                          </a:solidFill>
                          <a:latin typeface="Times New Roman" pitchFamily="18" charset="0"/>
                          <a:cs typeface="Times New Roman" pitchFamily="18" charset="0"/>
                        </a:rPr>
                        <a:t> Қожаның монологі</a:t>
                      </a:r>
                      <a:endParaRPr lang="ru-RU" sz="2400" dirty="0">
                        <a:solidFill>
                          <a:schemeClr val="tx1"/>
                        </a:solidFill>
                        <a:latin typeface="Times New Roman" pitchFamily="18" charset="0"/>
                        <a:cs typeface="Times New Roman" pitchFamily="18" charset="0"/>
                      </a:endParaRPr>
                    </a:p>
                  </a:txBody>
                  <a:tcPr>
                    <a:solidFill>
                      <a:schemeClr val="accent4">
                        <a:lumMod val="20000"/>
                        <a:lumOff val="80000"/>
                      </a:schemeClr>
                    </a:solidFill>
                  </a:tcPr>
                </a:tc>
                <a:tc>
                  <a:txBody>
                    <a:bodyPr/>
                    <a:lstStyle/>
                    <a:p>
                      <a:r>
                        <a:rPr lang="kk-KZ" sz="2400" dirty="0" smtClean="0">
                          <a:solidFill>
                            <a:schemeClr val="tx1"/>
                          </a:solidFill>
                          <a:latin typeface="Times New Roman" pitchFamily="18" charset="0"/>
                          <a:cs typeface="Times New Roman" pitchFamily="18" charset="0"/>
                        </a:rPr>
                        <a:t>Кейіпкерге өз көзқарасың</a:t>
                      </a:r>
                      <a:endParaRPr lang="ru-RU" sz="2400" dirty="0">
                        <a:solidFill>
                          <a:schemeClr val="tx1"/>
                        </a:solidFill>
                        <a:latin typeface="Times New Roman" pitchFamily="18" charset="0"/>
                        <a:cs typeface="Times New Roman" pitchFamily="18" charset="0"/>
                      </a:endParaRPr>
                    </a:p>
                  </a:txBody>
                  <a:tcPr>
                    <a:solidFill>
                      <a:schemeClr val="accent4">
                        <a:lumMod val="20000"/>
                        <a:lumOff val="80000"/>
                      </a:schemeClr>
                    </a:solidFill>
                  </a:tcPr>
                </a:tc>
              </a:tr>
              <a:tr h="2316056">
                <a:tc>
                  <a:txBody>
                    <a:bodyPr/>
                    <a:lstStyle/>
                    <a:p>
                      <a:r>
                        <a:rPr lang="kk-KZ" sz="2200" dirty="0" smtClean="0">
                          <a:latin typeface="Times New Roman" pitchFamily="18" charset="0"/>
                          <a:cs typeface="Times New Roman" pitchFamily="18" charset="0"/>
                        </a:rPr>
                        <a:t>Осы айтылғандарды жүзеге асыру –мен үшін ұлы сын. Егер осы сыннан өте алмайтын болсам, онда маған бұдан оқу оқып қажеті жоқ. Анам байғұс күйігімді тартқыза бермей адам болатын басқа бір жолды іздеп</a:t>
                      </a:r>
                      <a:r>
                        <a:rPr lang="kk-KZ" sz="2200" baseline="0" dirty="0" smtClean="0">
                          <a:latin typeface="Times New Roman" pitchFamily="18" charset="0"/>
                          <a:cs typeface="Times New Roman" pitchFamily="18" charset="0"/>
                        </a:rPr>
                        <a:t> жоғалуым керек. Қаулы бірауыздан қабылданды.</a:t>
                      </a:r>
                      <a:r>
                        <a:rPr lang="kk-KZ" sz="2200" dirty="0" smtClean="0">
                          <a:latin typeface="Times New Roman" pitchFamily="18" charset="0"/>
                          <a:cs typeface="Times New Roman" pitchFamily="18" charset="0"/>
                        </a:rPr>
                        <a:t> </a:t>
                      </a:r>
                    </a:p>
                  </a:txBody>
                  <a:tcPr>
                    <a:solidFill>
                      <a:schemeClr val="accent4">
                        <a:lumMod val="20000"/>
                        <a:lumOff val="80000"/>
                      </a:schemeClr>
                    </a:solidFill>
                  </a:tcPr>
                </a:tc>
                <a:tc>
                  <a:txBody>
                    <a:bodyPr/>
                    <a:lstStyle/>
                    <a:p>
                      <a:r>
                        <a:rPr lang="kk-KZ" sz="2200" dirty="0" smtClean="0">
                          <a:latin typeface="Times New Roman" pitchFamily="18" charset="0"/>
                          <a:cs typeface="Times New Roman" pitchFamily="18" charset="0"/>
                        </a:rPr>
                        <a:t>Қожа өзінің істеген</a:t>
                      </a:r>
                      <a:r>
                        <a:rPr lang="kk-KZ" sz="2200" baseline="0" dirty="0" smtClean="0">
                          <a:latin typeface="Times New Roman" pitchFamily="18" charset="0"/>
                          <a:cs typeface="Times New Roman" pitchFamily="18" charset="0"/>
                        </a:rPr>
                        <a:t> қылықтары үшін қатты ұялады. Өз-өзіне есеп беріп отыратынын және жақсы жаман қылықтарын жоюға  уәде береді. Анасын режітпеуге тырысады.</a:t>
                      </a:r>
                      <a:endParaRPr lang="ru-RU" sz="2200" dirty="0">
                        <a:latin typeface="Times New Roman" pitchFamily="18" charset="0"/>
                        <a:cs typeface="Times New Roman" pitchFamily="18" charset="0"/>
                      </a:endParaRPr>
                    </a:p>
                  </a:txBody>
                  <a:tcPr>
                    <a:solidFill>
                      <a:schemeClr val="accent4">
                        <a:lumMod val="20000"/>
                        <a:lumOff val="80000"/>
                      </a:schemeClr>
                    </a:solidFill>
                  </a:tcPr>
                </a:tc>
              </a:tr>
            </a:tbl>
          </a:graphicData>
        </a:graphic>
      </p:graphicFrame>
      <p:sp>
        <p:nvSpPr>
          <p:cNvPr id="5" name="Прямоугольник 4"/>
          <p:cNvSpPr/>
          <p:nvPr/>
        </p:nvSpPr>
        <p:spPr>
          <a:xfrm>
            <a:off x="971600" y="557899"/>
            <a:ext cx="3337388" cy="584775"/>
          </a:xfrm>
          <a:prstGeom prst="rect">
            <a:avLst/>
          </a:prstGeom>
        </p:spPr>
        <p:txBody>
          <a:bodyPr wrap="none">
            <a:sp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Ықтимал жауап!</a:t>
            </a:r>
            <a:endPar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extLst>
      <p:ext uri="{BB962C8B-B14F-4D97-AF65-F5344CB8AC3E}">
        <p14:creationId xmlns:p14="http://schemas.microsoft.com/office/powerpoint/2010/main" val="2912716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6148" name="Picture 4" descr="https://sun1-98.userapi.com/c850016/v850016418/c4eae/pClFk4If04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054" y="1865819"/>
            <a:ext cx="2742762" cy="25202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Скругленный прямоугольник 1"/>
          <p:cNvSpPr/>
          <p:nvPr/>
        </p:nvSpPr>
        <p:spPr>
          <a:xfrm>
            <a:off x="3354948" y="1412776"/>
            <a:ext cx="2664296" cy="906086"/>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құпия кеңесті не үшін өткізді?</a:t>
            </a:r>
            <a:endParaRPr lang="ru-RU" b="1" dirty="0">
              <a:solidFill>
                <a:schemeClr val="tx1"/>
              </a:solidFill>
              <a:latin typeface="Times New Roman" pitchFamily="18" charset="0"/>
              <a:cs typeface="Times New Roman" pitchFamily="18" charset="0"/>
            </a:endParaRPr>
          </a:p>
        </p:txBody>
      </p:sp>
      <p:sp>
        <p:nvSpPr>
          <p:cNvPr id="5" name="Скругленный прямоугольник 4"/>
          <p:cNvSpPr/>
          <p:nvPr/>
        </p:nvSpPr>
        <p:spPr>
          <a:xfrm>
            <a:off x="3389046" y="2746374"/>
            <a:ext cx="2664296" cy="10081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құпия кеңесте не деп уәде берді?</a:t>
            </a:r>
            <a:endParaRPr lang="ru-RU" b="1" dirty="0">
              <a:solidFill>
                <a:schemeClr val="tx1"/>
              </a:solidFill>
              <a:latin typeface="Times New Roman" pitchFamily="18" charset="0"/>
              <a:cs typeface="Times New Roman" pitchFamily="18" charset="0"/>
            </a:endParaRPr>
          </a:p>
        </p:txBody>
      </p:sp>
      <p:sp>
        <p:nvSpPr>
          <p:cNvPr id="6" name="Скругленный прямоугольник 5"/>
          <p:cNvSpPr/>
          <p:nvPr/>
        </p:nvSpPr>
        <p:spPr>
          <a:xfrm>
            <a:off x="3484752" y="4175820"/>
            <a:ext cx="2664296" cy="96053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Қандай сөздерді айтпаймын деп шешті?</a:t>
            </a:r>
            <a:endParaRPr lang="ru-RU" b="1"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6281761" y="1412776"/>
            <a:ext cx="2664296" cy="90186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6309734" y="2746374"/>
            <a:ext cx="2664296" cy="97065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6329444" y="4163336"/>
            <a:ext cx="2664296" cy="96053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 стрелкой 3"/>
          <p:cNvCxnSpPr/>
          <p:nvPr/>
        </p:nvCxnSpPr>
        <p:spPr>
          <a:xfrm flipV="1">
            <a:off x="2771800" y="1569406"/>
            <a:ext cx="583148" cy="12835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2817885" y="3266313"/>
            <a:ext cx="5831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2860290" y="3861048"/>
            <a:ext cx="583148" cy="912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Прямоугольник 15"/>
          <p:cNvSpPr/>
          <p:nvPr/>
        </p:nvSpPr>
        <p:spPr>
          <a:xfrm>
            <a:off x="323528" y="558552"/>
            <a:ext cx="2160240" cy="523220"/>
          </a:xfrm>
          <a:prstGeom prst="rect">
            <a:avLst/>
          </a:prstGeom>
        </p:spPr>
        <p:txBody>
          <a:bodyPr wrap="square">
            <a:spAutoFit/>
          </a:bodyPr>
          <a:lstStyle/>
          <a:p>
            <a:r>
              <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3</a:t>
            </a:r>
            <a:r>
              <a:rPr lang="ru-RU"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тапсырма</a:t>
            </a:r>
            <a:r>
              <a:rPr lang="ru-RU"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endParaRPr lang="ru-RU" sz="2800" dirty="0"/>
          </a:p>
        </p:txBody>
      </p:sp>
      <p:cxnSp>
        <p:nvCxnSpPr>
          <p:cNvPr id="20" name="Прямая со стрелкой 19"/>
          <p:cNvCxnSpPr>
            <a:stCxn id="2" idx="3"/>
            <a:endCxn id="7" idx="1"/>
          </p:cNvCxnSpPr>
          <p:nvPr/>
        </p:nvCxnSpPr>
        <p:spPr>
          <a:xfrm flipV="1">
            <a:off x="6019244" y="1863706"/>
            <a:ext cx="262517" cy="21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5" idx="3"/>
            <a:endCxn id="8" idx="1"/>
          </p:cNvCxnSpPr>
          <p:nvPr/>
        </p:nvCxnSpPr>
        <p:spPr>
          <a:xfrm flipV="1">
            <a:off x="6053342" y="3231703"/>
            <a:ext cx="256392" cy="187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6" idx="3"/>
            <a:endCxn id="9" idx="1"/>
          </p:cNvCxnSpPr>
          <p:nvPr/>
        </p:nvCxnSpPr>
        <p:spPr>
          <a:xfrm flipV="1">
            <a:off x="6149048" y="4643603"/>
            <a:ext cx="180396" cy="12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60083" y="5219533"/>
            <a:ext cx="7716536" cy="1600438"/>
          </a:xfrm>
          <a:prstGeom prst="rect">
            <a:avLst/>
          </a:prstGeom>
          <a:noFill/>
        </p:spPr>
        <p:txBody>
          <a:bodyPr wrap="none" rtlCol="0">
            <a:spAutoFit/>
          </a:bodyPr>
          <a:lstStyle/>
          <a:p>
            <a:r>
              <a:rPr lang="kk-KZ" sz="2000" b="1" dirty="0" smtClean="0">
                <a:solidFill>
                  <a:schemeClr val="tx2"/>
                </a:solidFill>
                <a:latin typeface="Times New Roman" pitchFamily="18" charset="0"/>
                <a:cs typeface="Times New Roman" pitchFamily="18" charset="0"/>
              </a:rPr>
              <a:t>Дескриптор:</a:t>
            </a:r>
          </a:p>
          <a:p>
            <a:pPr marL="285750" indent="-285750">
              <a:buFont typeface="Arial" pitchFamily="34" charset="0"/>
              <a:buChar char="•"/>
            </a:pPr>
            <a:r>
              <a:rPr lang="kk-KZ" sz="2000" dirty="0" smtClean="0">
                <a:latin typeface="Times New Roman" pitchFamily="18" charset="0"/>
                <a:cs typeface="Times New Roman" pitchFamily="18" charset="0"/>
              </a:rPr>
              <a:t>шығармада Қожа кеңесті не үшін өткізгендігі туралы анықтайды;</a:t>
            </a:r>
          </a:p>
          <a:p>
            <a:pPr marL="285750" indent="-285750">
              <a:buFont typeface="Arial" pitchFamily="34" charset="0"/>
              <a:buChar char="•"/>
            </a:pPr>
            <a:r>
              <a:rPr lang="kk-KZ" sz="2000" dirty="0" smtClean="0">
                <a:latin typeface="Times New Roman" pitchFamily="18" charset="0"/>
                <a:cs typeface="Times New Roman" pitchFamily="18" charset="0"/>
              </a:rPr>
              <a:t>Қожаның құпия кеңесті берген уәдесін табады;</a:t>
            </a:r>
          </a:p>
          <a:p>
            <a:pPr marL="285750" indent="-285750">
              <a:buFont typeface="Arial" pitchFamily="34" charset="0"/>
              <a:buChar char="•"/>
            </a:pPr>
            <a:r>
              <a:rPr lang="kk-KZ" sz="2000" dirty="0">
                <a:latin typeface="Times New Roman" pitchFamily="18" charset="0"/>
                <a:cs typeface="Times New Roman" pitchFamily="18" charset="0"/>
              </a:rPr>
              <a:t>ө</a:t>
            </a:r>
            <a:r>
              <a:rPr lang="kk-KZ" sz="2000" dirty="0" smtClean="0">
                <a:latin typeface="Times New Roman" pitchFamily="18" charset="0"/>
                <a:cs typeface="Times New Roman" pitchFamily="18" charset="0"/>
              </a:rPr>
              <a:t>зіне берген уәдесінің шешімін тауып жазады;</a:t>
            </a:r>
          </a:p>
          <a:p>
            <a:endParaRPr lang="ru-RU" dirty="0">
              <a:latin typeface="Times New Roman" pitchFamily="18" charset="0"/>
              <a:cs typeface="Times New Roman" pitchFamily="18" charset="0"/>
            </a:endParaRPr>
          </a:p>
        </p:txBody>
      </p:sp>
      <p:sp>
        <p:nvSpPr>
          <p:cNvPr id="6153" name="TextBox 6152"/>
          <p:cNvSpPr txBox="1"/>
          <p:nvPr/>
        </p:nvSpPr>
        <p:spPr>
          <a:xfrm>
            <a:off x="2607259" y="435441"/>
            <a:ext cx="6144190" cy="769441"/>
          </a:xfrm>
          <a:prstGeom prst="rect">
            <a:avLst/>
          </a:prstGeom>
          <a:noFill/>
        </p:spPr>
        <p:txBody>
          <a:bodyPr wrap="square" rtlCol="0">
            <a:spAutoFit/>
          </a:bodyPr>
          <a:lstStyle/>
          <a:p>
            <a:r>
              <a:rPr lang="kk-KZ" sz="2200" dirty="0" smtClean="0">
                <a:latin typeface="Times New Roman" pitchFamily="18" charset="0"/>
                <a:cs typeface="Times New Roman" pitchFamily="18" charset="0"/>
              </a:rPr>
              <a:t>Шығармадағы Қожаның өзіне қойған кеңестері мен қаулысын табыңыз</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3672744315"/>
      </p:ext>
    </p:extLst>
  </p:cSld>
  <p:clrMapOvr>
    <a:masterClrMapping/>
  </p:clrMapOvr>
  <mc:AlternateContent xmlns:mc="http://schemas.openxmlformats.org/markup-compatibility/2006" xmlns:p14="http://schemas.microsoft.com/office/powerpoint/2010/main">
    <mc:Choice Requires="p14">
      <p:transition spd="slow" p14:dur="2000" advTm="20102"/>
    </mc:Choice>
    <mc:Fallback xmlns="">
      <p:transition spd="slow" advTm="20102"/>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395536" y="319589"/>
            <a:ext cx="2942087" cy="523220"/>
          </a:xfrm>
          <a:prstGeom prst="rect">
            <a:avLst/>
          </a:prstGeom>
        </p:spPr>
        <p:txBody>
          <a:bodyPr wrap="none">
            <a:spAutoFit/>
          </a:bodyPr>
          <a:lstStyle/>
          <a:p>
            <a:r>
              <a:rPr lang="kk-K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Ықтимал жауап!</a:t>
            </a:r>
            <a:endPar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4" name="Picture 4" descr="https://sun1-98.userapi.com/c850016/v850016418/c4eae/pClFk4If04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054" y="1990290"/>
            <a:ext cx="2742762" cy="25202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5" name="Скругленный прямоугольник 4"/>
          <p:cNvSpPr/>
          <p:nvPr/>
        </p:nvSpPr>
        <p:spPr>
          <a:xfrm>
            <a:off x="3354948" y="980727"/>
            <a:ext cx="2664296" cy="13381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құпия кеңесті не үшін өткізді?</a:t>
            </a:r>
            <a:endParaRPr lang="ru-RU" b="1" dirty="0">
              <a:solidFill>
                <a:schemeClr val="tx1"/>
              </a:solidFill>
              <a:latin typeface="Times New Roman" pitchFamily="18" charset="0"/>
              <a:cs typeface="Times New Roman" pitchFamily="18" charset="0"/>
            </a:endParaRPr>
          </a:p>
        </p:txBody>
      </p:sp>
      <p:sp>
        <p:nvSpPr>
          <p:cNvPr id="6" name="Скругленный прямоугольник 5"/>
          <p:cNvSpPr/>
          <p:nvPr/>
        </p:nvSpPr>
        <p:spPr>
          <a:xfrm>
            <a:off x="3354948" y="2852936"/>
            <a:ext cx="2664296" cy="132288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құпия кеңесте не деп уәде берді?</a:t>
            </a:r>
            <a:endParaRPr lang="ru-RU" b="1"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3401716" y="4653135"/>
            <a:ext cx="2664296" cy="132929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Қандай сөздерді айтпаймын деп шешті?</a:t>
            </a:r>
            <a:endParaRPr lang="ru-RU" b="1" dirty="0">
              <a:solidFill>
                <a:schemeClr val="tx1"/>
              </a:solidFill>
              <a:latin typeface="Times New Roman" pitchFamily="18" charset="0"/>
              <a:cs typeface="Times New Roman" pitchFamily="18" charset="0"/>
            </a:endParaRPr>
          </a:p>
        </p:txBody>
      </p:sp>
      <p:sp>
        <p:nvSpPr>
          <p:cNvPr id="8" name="Скругленный прямоугольник 7"/>
          <p:cNvSpPr/>
          <p:nvPr/>
        </p:nvSpPr>
        <p:spPr>
          <a:xfrm>
            <a:off x="6281761" y="980727"/>
            <a:ext cx="2664296" cy="133391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құпия кеңесті </a:t>
            </a:r>
            <a:r>
              <a:rPr lang="kk-KZ" b="1" i="1" u="sng" dirty="0" smtClean="0">
                <a:solidFill>
                  <a:schemeClr val="tx1"/>
                </a:solidFill>
                <a:latin typeface="Times New Roman" pitchFamily="18" charset="0"/>
                <a:cs typeface="Times New Roman" pitchFamily="18" charset="0"/>
              </a:rPr>
              <a:t>тәртібін түзету </a:t>
            </a:r>
            <a:r>
              <a:rPr lang="kk-KZ" b="1" dirty="0" smtClean="0">
                <a:solidFill>
                  <a:schemeClr val="tx1"/>
                </a:solidFill>
                <a:latin typeface="Times New Roman" pitchFamily="18" charset="0"/>
                <a:cs typeface="Times New Roman" pitchFamily="18" charset="0"/>
              </a:rPr>
              <a:t>үшін өткізді.</a:t>
            </a:r>
            <a:endParaRPr lang="ru-RU" b="1"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6309734" y="2780928"/>
            <a:ext cx="2664296" cy="139489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ешкіммен </a:t>
            </a:r>
            <a:r>
              <a:rPr lang="kk-KZ" b="1" i="1" u="sng" dirty="0" smtClean="0">
                <a:solidFill>
                  <a:schemeClr val="tx1"/>
                </a:solidFill>
                <a:latin typeface="Times New Roman" pitchFamily="18" charset="0"/>
                <a:cs typeface="Times New Roman" pitchFamily="18" charset="0"/>
              </a:rPr>
              <a:t>төбелеспеуге, жаман сөз айтпауға </a:t>
            </a:r>
            <a:r>
              <a:rPr lang="kk-KZ" b="1" dirty="0" smtClean="0">
                <a:solidFill>
                  <a:schemeClr val="tx1"/>
                </a:solidFill>
                <a:latin typeface="Times New Roman" pitchFamily="18" charset="0"/>
                <a:cs typeface="Times New Roman" pitchFamily="18" charset="0"/>
              </a:rPr>
              <a:t>уәде берді.</a:t>
            </a:r>
            <a:endParaRPr lang="ru-RU" b="1" dirty="0">
              <a:solidFill>
                <a:schemeClr val="tx1"/>
              </a:solidFill>
              <a:latin typeface="Times New Roman" pitchFamily="18" charset="0"/>
              <a:cs typeface="Times New Roman" pitchFamily="18" charset="0"/>
            </a:endParaRPr>
          </a:p>
        </p:txBody>
      </p:sp>
      <p:sp>
        <p:nvSpPr>
          <p:cNvPr id="10" name="Скругленный прямоугольник 9"/>
          <p:cNvSpPr/>
          <p:nvPr/>
        </p:nvSpPr>
        <p:spPr>
          <a:xfrm>
            <a:off x="6309734" y="4510570"/>
            <a:ext cx="2664296" cy="14904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Times New Roman" pitchFamily="18" charset="0"/>
                <a:cs typeface="Times New Roman" pitchFamily="18" charset="0"/>
              </a:rPr>
              <a:t>Қожа: </a:t>
            </a:r>
            <a:r>
              <a:rPr lang="kk-KZ" b="1" u="sng" dirty="0" smtClean="0">
                <a:solidFill>
                  <a:schemeClr val="tx1"/>
                </a:solidFill>
                <a:latin typeface="Times New Roman" pitchFamily="18" charset="0"/>
                <a:cs typeface="Times New Roman" pitchFamily="18" charset="0"/>
              </a:rPr>
              <a:t>«</a:t>
            </a:r>
            <a:r>
              <a:rPr lang="kk-KZ" b="1" i="1" u="sng" dirty="0" smtClean="0">
                <a:solidFill>
                  <a:schemeClr val="tx1"/>
                </a:solidFill>
                <a:latin typeface="Times New Roman" pitchFamily="18" charset="0"/>
                <a:cs typeface="Times New Roman" pitchFamily="18" charset="0"/>
              </a:rPr>
              <a:t>Жарамайды», «мұның тәртіпсіздік», «ұят болады»,- </a:t>
            </a:r>
            <a:r>
              <a:rPr lang="kk-KZ" b="1" dirty="0" smtClean="0">
                <a:solidFill>
                  <a:schemeClr val="tx1"/>
                </a:solidFill>
                <a:latin typeface="Times New Roman" pitchFamily="18" charset="0"/>
                <a:cs typeface="Times New Roman" pitchFamily="18" charset="0"/>
              </a:rPr>
              <a:t>деген сөздерді айту керек деп шешті.</a:t>
            </a:r>
            <a:endParaRPr lang="ru-RU" b="1" dirty="0">
              <a:solidFill>
                <a:schemeClr val="tx1"/>
              </a:solidFill>
              <a:latin typeface="Times New Roman" pitchFamily="18" charset="0"/>
              <a:cs typeface="Times New Roman" pitchFamily="18" charset="0"/>
            </a:endParaRPr>
          </a:p>
        </p:txBody>
      </p:sp>
      <p:cxnSp>
        <p:nvCxnSpPr>
          <p:cNvPr id="11" name="Прямая со стрелкой 10"/>
          <p:cNvCxnSpPr/>
          <p:nvPr/>
        </p:nvCxnSpPr>
        <p:spPr>
          <a:xfrm flipV="1">
            <a:off x="2771800" y="1569406"/>
            <a:ext cx="583148" cy="1571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2771800" y="3250430"/>
            <a:ext cx="5831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2771800" y="3645024"/>
            <a:ext cx="583148" cy="15955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5" idx="3"/>
            <a:endCxn id="8" idx="1"/>
          </p:cNvCxnSpPr>
          <p:nvPr/>
        </p:nvCxnSpPr>
        <p:spPr>
          <a:xfrm flipV="1">
            <a:off x="6019244" y="1647682"/>
            <a:ext cx="262517" cy="21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endCxn id="9" idx="1"/>
          </p:cNvCxnSpPr>
          <p:nvPr/>
        </p:nvCxnSpPr>
        <p:spPr>
          <a:xfrm>
            <a:off x="6019244" y="3465004"/>
            <a:ext cx="290490" cy="133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7" idx="3"/>
          </p:cNvCxnSpPr>
          <p:nvPr/>
        </p:nvCxnSpPr>
        <p:spPr>
          <a:xfrm flipV="1">
            <a:off x="6066012" y="5317780"/>
            <a:ext cx="215749"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8303348"/>
      </p:ext>
    </p:extLst>
  </p:cSld>
  <p:clrMapOvr>
    <a:masterClrMapping/>
  </p:clrMapOvr>
  <mc:AlternateContent xmlns:mc="http://schemas.openxmlformats.org/markup-compatibility/2006" xmlns:p14="http://schemas.microsoft.com/office/powerpoint/2010/main">
    <mc:Choice Requires="p14">
      <p:transition spd="slow" p14:dur="2000" advTm="27919"/>
    </mc:Choice>
    <mc:Fallback xmlns="">
      <p:transition spd="slow" advTm="27919"/>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TextBox 2"/>
          <p:cNvSpPr txBox="1"/>
          <p:nvPr/>
        </p:nvSpPr>
        <p:spPr>
          <a:xfrm>
            <a:off x="951162" y="692696"/>
            <a:ext cx="7488832" cy="1200329"/>
          </a:xfrm>
          <a:prstGeom prst="rect">
            <a:avLst/>
          </a:prstGeom>
          <a:noFill/>
        </p:spPr>
        <p:txBody>
          <a:bodyPr wrap="square" rtlCol="0">
            <a:spAutoFit/>
          </a:bodyPr>
          <a:lstStyle/>
          <a:p>
            <a:r>
              <a:rPr lang="ru-RU" sz="2400" dirty="0"/>
              <a:t> </a:t>
            </a:r>
            <a:r>
              <a:rPr lang="ru-RU"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4</a:t>
            </a:r>
            <a:r>
              <a:rPr lang="ru-R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тапсырма</a:t>
            </a:r>
            <a:r>
              <a:rPr lang="ru-R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Қожаның</a:t>
            </a:r>
            <a:r>
              <a:rPr lang="ru-RU" sz="2400" b="1"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сотқар</a:t>
            </a:r>
            <a:r>
              <a:rPr lang="ru-RU" sz="2400" dirty="0" smtClean="0">
                <a:latin typeface="Times New Roman" pitchFamily="18" charset="0"/>
                <a:cs typeface="Times New Roman" pitchFamily="18" charset="0"/>
              </a:rPr>
              <a:t> болу мен </a:t>
            </a:r>
            <a:r>
              <a:rPr lang="ru-RU" sz="2400" dirty="0" err="1" smtClean="0">
                <a:latin typeface="Times New Roman" pitchFamily="18" charset="0"/>
                <a:cs typeface="Times New Roman" pitchFamily="18" charset="0"/>
              </a:rPr>
              <a:t>әдепті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жолға</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түсуіне</a:t>
            </a:r>
            <a:r>
              <a:rPr lang="ru-RU" sz="2400" dirty="0">
                <a:latin typeface="Times New Roman" pitchFamily="18" charset="0"/>
                <a:cs typeface="Times New Roman" pitchFamily="18" charset="0"/>
              </a:rPr>
              <a:t> не </a:t>
            </a:r>
            <a:r>
              <a:rPr lang="ru-RU" sz="2400" dirty="0" err="1">
                <a:latin typeface="Times New Roman" pitchFamily="18" charset="0"/>
                <a:cs typeface="Times New Roman" pitchFamily="18" charset="0"/>
              </a:rPr>
              <a:t>себептер</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ойлайсыздар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Кестені</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толтырыңыздар</a:t>
            </a:r>
            <a:r>
              <a:rPr lang="ru-RU" sz="2400" dirty="0">
                <a:latin typeface="Times New Roman" pitchFamily="18" charset="0"/>
                <a:cs typeface="Times New Roman" pitchFamily="18" charset="0"/>
              </a:rPr>
              <a:t>.</a:t>
            </a:r>
          </a:p>
        </p:txBody>
      </p:sp>
      <p:graphicFrame>
        <p:nvGraphicFramePr>
          <p:cNvPr id="4" name="Таблица 3"/>
          <p:cNvGraphicFramePr>
            <a:graphicFrameLocks noGrp="1"/>
          </p:cNvGraphicFramePr>
          <p:nvPr>
            <p:extLst>
              <p:ext uri="{D42A27DB-BD31-4B8C-83A1-F6EECF244321}">
                <p14:modId xmlns:p14="http://schemas.microsoft.com/office/powerpoint/2010/main" val="2881175515"/>
              </p:ext>
            </p:extLst>
          </p:nvPr>
        </p:nvGraphicFramePr>
        <p:xfrm>
          <a:off x="970671" y="2461260"/>
          <a:ext cx="7632848" cy="1935480"/>
        </p:xfrm>
        <a:graphic>
          <a:graphicData uri="http://schemas.openxmlformats.org/drawingml/2006/table">
            <a:tbl>
              <a:tblPr firstRow="1" bandRow="1">
                <a:tableStyleId>{5C22544A-7EE6-4342-B048-85BDC9FD1C3A}</a:tableStyleId>
              </a:tblPr>
              <a:tblGrid>
                <a:gridCol w="3816424"/>
                <a:gridCol w="3816424"/>
              </a:tblGrid>
              <a:tr h="370840">
                <a:tc>
                  <a:txBody>
                    <a:bodyPr/>
                    <a:lstStyle/>
                    <a:p>
                      <a:r>
                        <a:rPr lang="ru-RU" sz="2400" b="1" i="1" kern="1200" dirty="0" err="1" smtClean="0">
                          <a:solidFill>
                            <a:schemeClr val="tx1"/>
                          </a:solidFill>
                          <a:effectLst/>
                          <a:latin typeface="Times New Roman" pitchFamily="18" charset="0"/>
                          <a:ea typeface="+mn-ea"/>
                          <a:cs typeface="Times New Roman" pitchFamily="18" charset="0"/>
                        </a:rPr>
                        <a:t>Қожаның</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сотқар</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болуына</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себепкер</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нәрселер</a:t>
                      </a:r>
                      <a:endParaRPr lang="ru-RU" sz="2400" dirty="0">
                        <a:solidFill>
                          <a:schemeClr val="tx1"/>
                        </a:solidFill>
                        <a:latin typeface="Times New Roman" pitchFamily="18" charset="0"/>
                        <a:cs typeface="Times New Roman" pitchFamily="18" charset="0"/>
                      </a:endParaRPr>
                    </a:p>
                  </a:txBody>
                  <a:tcPr>
                    <a:solidFill>
                      <a:schemeClr val="tx2">
                        <a:lumMod val="20000"/>
                        <a:lumOff val="80000"/>
                      </a:schemeClr>
                    </a:solidFill>
                  </a:tcPr>
                </a:tc>
                <a:tc>
                  <a:txBody>
                    <a:bodyPr/>
                    <a:lstStyle/>
                    <a:p>
                      <a:r>
                        <a:rPr lang="ru-RU" sz="2400" b="1" i="1" kern="1200" dirty="0" err="1" smtClean="0">
                          <a:solidFill>
                            <a:schemeClr val="tx1"/>
                          </a:solidFill>
                          <a:effectLst/>
                          <a:latin typeface="Times New Roman" pitchFamily="18" charset="0"/>
                          <a:ea typeface="+mn-ea"/>
                          <a:cs typeface="Times New Roman" pitchFamily="18" charset="0"/>
                        </a:rPr>
                        <a:t>Қожаның</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әдепті</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жолға</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түсуіне</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себептер</a:t>
                      </a:r>
                      <a:endParaRPr lang="ru-RU" sz="2400" dirty="0">
                        <a:solidFill>
                          <a:schemeClr val="tx1"/>
                        </a:solidFill>
                        <a:latin typeface="Times New Roman" pitchFamily="18" charset="0"/>
                        <a:cs typeface="Times New Roman" pitchFamily="18" charset="0"/>
                      </a:endParaRPr>
                    </a:p>
                  </a:txBody>
                  <a:tcPr>
                    <a:solidFill>
                      <a:schemeClr val="tx2">
                        <a:lumMod val="20000"/>
                        <a:lumOff val="80000"/>
                      </a:schemeClr>
                    </a:solidFill>
                  </a:tcPr>
                </a:tc>
              </a:tr>
              <a:tr h="1112520">
                <a:tc>
                  <a:txBody>
                    <a:bodyPr/>
                    <a:lstStyle/>
                    <a:p>
                      <a:endParaRPr lang="ru-RU" dirty="0">
                        <a:latin typeface="Times New Roman" pitchFamily="18" charset="0"/>
                        <a:cs typeface="Times New Roman" pitchFamily="18" charset="0"/>
                      </a:endParaRPr>
                    </a:p>
                  </a:txBody>
                  <a:tcPr>
                    <a:solidFill>
                      <a:schemeClr val="tx2">
                        <a:lumMod val="20000"/>
                        <a:lumOff val="80000"/>
                      </a:schemeClr>
                    </a:solidFill>
                  </a:tcPr>
                </a:tc>
                <a:tc>
                  <a:txBody>
                    <a:bodyPr/>
                    <a:lstStyle/>
                    <a:p>
                      <a:endParaRPr lang="ru-RU" dirty="0">
                        <a:latin typeface="Times New Roman" pitchFamily="18" charset="0"/>
                        <a:cs typeface="Times New Roman" pitchFamily="18" charset="0"/>
                      </a:endParaRPr>
                    </a:p>
                  </a:txBody>
                  <a:tcPr>
                    <a:solidFill>
                      <a:schemeClr val="tx2">
                        <a:lumMod val="20000"/>
                        <a:lumOff val="80000"/>
                      </a:schemeClr>
                    </a:solidFill>
                  </a:tcPr>
                </a:tc>
              </a:tr>
            </a:tbl>
          </a:graphicData>
        </a:graphic>
      </p:graphicFrame>
      <p:sp>
        <p:nvSpPr>
          <p:cNvPr id="6" name="TextBox 5"/>
          <p:cNvSpPr txBox="1"/>
          <p:nvPr/>
        </p:nvSpPr>
        <p:spPr>
          <a:xfrm>
            <a:off x="1043608" y="4797152"/>
            <a:ext cx="7569304" cy="1631216"/>
          </a:xfrm>
          <a:prstGeom prst="rect">
            <a:avLst/>
          </a:prstGeom>
          <a:noFill/>
        </p:spPr>
        <p:txBody>
          <a:bodyPr wrap="square" rtlCol="0">
            <a:spAutoFit/>
          </a:bodyPr>
          <a:lstStyle/>
          <a:p>
            <a:r>
              <a:rPr lang="kk-KZ" sz="2000" b="1" dirty="0" smtClean="0">
                <a:solidFill>
                  <a:srgbClr val="0070C0"/>
                </a:solidFill>
                <a:latin typeface="Times New Roman" pitchFamily="18" charset="0"/>
                <a:cs typeface="Times New Roman" pitchFamily="18" charset="0"/>
              </a:rPr>
              <a:t>Дескриптор:</a:t>
            </a:r>
          </a:p>
          <a:p>
            <a:pPr marL="285750" indent="-285750">
              <a:buFont typeface="Arial" pitchFamily="34" charset="0"/>
              <a:buChar char="•"/>
            </a:pPr>
            <a:r>
              <a:rPr lang="kk-KZ" sz="2000" dirty="0">
                <a:latin typeface="Times New Roman" pitchFamily="18" charset="0"/>
                <a:cs typeface="Times New Roman" pitchFamily="18" charset="0"/>
              </a:rPr>
              <a:t>ш</a:t>
            </a:r>
            <a:r>
              <a:rPr lang="kk-KZ" sz="2000" dirty="0" smtClean="0">
                <a:latin typeface="Times New Roman" pitchFamily="18" charset="0"/>
                <a:cs typeface="Times New Roman" pitchFamily="18" charset="0"/>
              </a:rPr>
              <a:t>ығармадағы Қожаның іс-әркеттері мен мінез-құлықтарын біледі;   </a:t>
            </a:r>
          </a:p>
          <a:p>
            <a:pPr marL="285750" indent="-285750">
              <a:buFont typeface="Arial" pitchFamily="34" charset="0"/>
              <a:buChar char="•"/>
            </a:pPr>
            <a:r>
              <a:rPr lang="kk-KZ" sz="2000" dirty="0" smtClean="0">
                <a:latin typeface="Times New Roman" pitchFamily="18" charset="0"/>
                <a:cs typeface="Times New Roman" pitchFamily="18" charset="0"/>
              </a:rPr>
              <a:t>кестеге Қожаның сотқар болуы себебептерді жазады;</a:t>
            </a:r>
          </a:p>
          <a:p>
            <a:pPr marL="285750" indent="-285750">
              <a:buFont typeface="Arial" pitchFamily="34" charset="0"/>
              <a:buChar char="•"/>
            </a:pPr>
            <a:r>
              <a:rPr lang="kk-KZ" sz="2000" dirty="0" smtClean="0">
                <a:latin typeface="Times New Roman" pitchFamily="18" charset="0"/>
                <a:cs typeface="Times New Roman" pitchFamily="18" charset="0"/>
              </a:rPr>
              <a:t>Қожаның әдепті жолға түсуіндегі себептерді жазады;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4138389997"/>
      </p:ext>
    </p:extLst>
  </p:cSld>
  <p:clrMapOvr>
    <a:masterClrMapping/>
  </p:clrMapOvr>
  <mc:AlternateContent xmlns:mc="http://schemas.openxmlformats.org/markup-compatibility/2006" xmlns:p14="http://schemas.microsoft.com/office/powerpoint/2010/main">
    <mc:Choice Requires="p14">
      <p:transition spd="slow" p14:dur="2000" advTm="34372"/>
    </mc:Choice>
    <mc:Fallback xmlns="">
      <p:transition spd="slow" advTm="34372"/>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1187624" y="1196752"/>
            <a:ext cx="3337388" cy="584775"/>
          </a:xfrm>
          <a:prstGeom prst="rect">
            <a:avLst/>
          </a:prstGeom>
        </p:spPr>
        <p:txBody>
          <a:bodyPr wrap="none">
            <a:sp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Ықтимал жауап!</a:t>
            </a:r>
            <a:endPar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525317068"/>
              </p:ext>
            </p:extLst>
          </p:nvPr>
        </p:nvGraphicFramePr>
        <p:xfrm>
          <a:off x="971600" y="2204864"/>
          <a:ext cx="7632848" cy="2743200"/>
        </p:xfrm>
        <a:graphic>
          <a:graphicData uri="http://schemas.openxmlformats.org/drawingml/2006/table">
            <a:tbl>
              <a:tblPr firstRow="1" bandRow="1">
                <a:tableStyleId>{5C22544A-7EE6-4342-B048-85BDC9FD1C3A}</a:tableStyleId>
              </a:tblPr>
              <a:tblGrid>
                <a:gridCol w="3816424"/>
                <a:gridCol w="3816424"/>
              </a:tblGrid>
              <a:tr h="370840">
                <a:tc>
                  <a:txBody>
                    <a:bodyPr/>
                    <a:lstStyle/>
                    <a:p>
                      <a:r>
                        <a:rPr lang="ru-RU" sz="2400" b="1" i="1" kern="1200" dirty="0" err="1" smtClean="0">
                          <a:solidFill>
                            <a:schemeClr val="tx1"/>
                          </a:solidFill>
                          <a:effectLst/>
                          <a:latin typeface="Times New Roman" pitchFamily="18" charset="0"/>
                          <a:ea typeface="+mn-ea"/>
                          <a:cs typeface="Times New Roman" pitchFamily="18" charset="0"/>
                        </a:rPr>
                        <a:t>Қожаның</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сотқар</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болуына</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себепкер</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нәрселер</a:t>
                      </a:r>
                      <a:endParaRPr lang="ru-RU" sz="2400" dirty="0">
                        <a:solidFill>
                          <a:schemeClr val="tx1"/>
                        </a:solidFill>
                        <a:latin typeface="Times New Roman" pitchFamily="18" charset="0"/>
                        <a:cs typeface="Times New Roman" pitchFamily="18" charset="0"/>
                      </a:endParaRPr>
                    </a:p>
                  </a:txBody>
                  <a:tcPr>
                    <a:solidFill>
                      <a:schemeClr val="tx2">
                        <a:lumMod val="20000"/>
                        <a:lumOff val="80000"/>
                      </a:schemeClr>
                    </a:solidFill>
                  </a:tcPr>
                </a:tc>
                <a:tc>
                  <a:txBody>
                    <a:bodyPr/>
                    <a:lstStyle/>
                    <a:p>
                      <a:r>
                        <a:rPr lang="ru-RU" sz="2400" b="1" i="1" kern="1200" dirty="0" err="1" smtClean="0">
                          <a:solidFill>
                            <a:schemeClr val="tx1"/>
                          </a:solidFill>
                          <a:effectLst/>
                          <a:latin typeface="Times New Roman" pitchFamily="18" charset="0"/>
                          <a:ea typeface="+mn-ea"/>
                          <a:cs typeface="Times New Roman" pitchFamily="18" charset="0"/>
                        </a:rPr>
                        <a:t>Қожаның</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әдепті</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жолға</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түсуіне</a:t>
                      </a:r>
                      <a:r>
                        <a:rPr lang="ru-RU" sz="2400" b="1" i="1" kern="1200" dirty="0" smtClean="0">
                          <a:solidFill>
                            <a:schemeClr val="tx1"/>
                          </a:solidFill>
                          <a:effectLst/>
                          <a:latin typeface="Times New Roman" pitchFamily="18" charset="0"/>
                          <a:ea typeface="+mn-ea"/>
                          <a:cs typeface="Times New Roman" pitchFamily="18" charset="0"/>
                        </a:rPr>
                        <a:t> </a:t>
                      </a:r>
                      <a:r>
                        <a:rPr lang="ru-RU" sz="2400" b="1" i="1" kern="1200" dirty="0" err="1" smtClean="0">
                          <a:solidFill>
                            <a:schemeClr val="tx1"/>
                          </a:solidFill>
                          <a:effectLst/>
                          <a:latin typeface="Times New Roman" pitchFamily="18" charset="0"/>
                          <a:ea typeface="+mn-ea"/>
                          <a:cs typeface="Times New Roman" pitchFamily="18" charset="0"/>
                        </a:rPr>
                        <a:t>себептер</a:t>
                      </a:r>
                      <a:endParaRPr lang="ru-RU" sz="2400" dirty="0">
                        <a:solidFill>
                          <a:schemeClr val="tx1"/>
                        </a:solidFill>
                        <a:latin typeface="Times New Roman" pitchFamily="18" charset="0"/>
                        <a:cs typeface="Times New Roman" pitchFamily="18" charset="0"/>
                      </a:endParaRPr>
                    </a:p>
                  </a:txBody>
                  <a:tcPr>
                    <a:solidFill>
                      <a:schemeClr val="tx2">
                        <a:lumMod val="20000"/>
                        <a:lumOff val="80000"/>
                      </a:schemeClr>
                    </a:solidFill>
                  </a:tcPr>
                </a:tc>
              </a:tr>
              <a:tr h="1112520">
                <a:tc>
                  <a:txBody>
                    <a:bodyPr/>
                    <a:lstStyle/>
                    <a:p>
                      <a:r>
                        <a:rPr lang="ru-RU" sz="2400" b="0" i="0" kern="1200" dirty="0" err="1" smtClean="0">
                          <a:solidFill>
                            <a:schemeClr val="dk1"/>
                          </a:solidFill>
                          <a:effectLst/>
                          <a:latin typeface="Times New Roman" pitchFamily="18" charset="0"/>
                          <a:ea typeface="+mn-ea"/>
                          <a:cs typeface="Times New Roman" pitchFamily="18" charset="0"/>
                        </a:rPr>
                        <a:t>Әжесінің</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еркелетуі</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әкесін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сағынуы</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зеректігі</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өзінің</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менмендігі</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анасының</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жұмыс</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бастылығы</a:t>
                      </a:r>
                      <a:endParaRPr lang="ru-RU" sz="2400" dirty="0">
                        <a:latin typeface="Times New Roman" pitchFamily="18" charset="0"/>
                        <a:cs typeface="Times New Roman" pitchFamily="18" charset="0"/>
                      </a:endParaRPr>
                    </a:p>
                  </a:txBody>
                  <a:tcPr>
                    <a:solidFill>
                      <a:schemeClr val="tx2">
                        <a:lumMod val="20000"/>
                        <a:lumOff val="80000"/>
                      </a:schemeClr>
                    </a:solidFill>
                  </a:tcPr>
                </a:tc>
                <a:tc>
                  <a:txBody>
                    <a:bodyPr/>
                    <a:lstStyle/>
                    <a:p>
                      <a:r>
                        <a:rPr lang="ru-RU" sz="2400" b="0" i="0" kern="1200" dirty="0" err="1" smtClean="0">
                          <a:solidFill>
                            <a:schemeClr val="dk1"/>
                          </a:solidFill>
                          <a:effectLst/>
                          <a:latin typeface="Times New Roman" pitchFamily="18" charset="0"/>
                          <a:ea typeface="+mn-ea"/>
                          <a:cs typeface="Times New Roman" pitchFamily="18" charset="0"/>
                        </a:rPr>
                        <a:t>Анасын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аяуы</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Сәйбек</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қарт</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Оспанов</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ағайдың</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айтқан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естеліктері</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Майқанованың</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педкеңестен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шығып</a:t>
                      </a:r>
                      <a:r>
                        <a:rPr lang="ru-RU" sz="2400" b="0" i="0" kern="1200" dirty="0" smtClean="0">
                          <a:solidFill>
                            <a:schemeClr val="dk1"/>
                          </a:solidFill>
                          <a:effectLst/>
                          <a:latin typeface="Times New Roman" pitchFamily="18" charset="0"/>
                          <a:ea typeface="+mn-ea"/>
                          <a:cs typeface="Times New Roman" pitchFamily="18" charset="0"/>
                        </a:rPr>
                        <a:t> бара </a:t>
                      </a:r>
                      <a:r>
                        <a:rPr lang="ru-RU" sz="2400" b="0" i="0" kern="1200" dirty="0" err="1" smtClean="0">
                          <a:solidFill>
                            <a:schemeClr val="dk1"/>
                          </a:solidFill>
                          <a:effectLst/>
                          <a:latin typeface="Times New Roman" pitchFamily="18" charset="0"/>
                          <a:ea typeface="+mn-ea"/>
                          <a:cs typeface="Times New Roman" pitchFamily="18" charset="0"/>
                        </a:rPr>
                        <a:t>жатып</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айтқан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сөзі</a:t>
                      </a:r>
                      <a:r>
                        <a:rPr lang="ru-RU" sz="2400" b="0" i="0" kern="1200" dirty="0" smtClean="0">
                          <a:solidFill>
                            <a:schemeClr val="dk1"/>
                          </a:solidFill>
                          <a:effectLst/>
                          <a:latin typeface="Times New Roman" pitchFamily="18" charset="0"/>
                          <a:ea typeface="+mn-ea"/>
                          <a:cs typeface="Times New Roman" pitchFamily="18" charset="0"/>
                        </a:rPr>
                        <a:t>.</a:t>
                      </a:r>
                      <a:endParaRPr lang="ru-RU" sz="2400" dirty="0">
                        <a:latin typeface="Times New Roman" pitchFamily="18" charset="0"/>
                        <a:cs typeface="Times New Roman" pitchFamily="18" charset="0"/>
                      </a:endParaRPr>
                    </a:p>
                  </a:txBody>
                  <a:tcPr>
                    <a:solidFill>
                      <a:schemeClr val="tx2">
                        <a:lumMod val="20000"/>
                        <a:lumOff val="80000"/>
                      </a:schemeClr>
                    </a:solidFill>
                  </a:tcPr>
                </a:tc>
              </a:tr>
            </a:tbl>
          </a:graphicData>
        </a:graphic>
      </p:graphicFrame>
    </p:spTree>
    <p:extLst>
      <p:ext uri="{BB962C8B-B14F-4D97-AF65-F5344CB8AC3E}">
        <p14:creationId xmlns:p14="http://schemas.microsoft.com/office/powerpoint/2010/main" val="3745130768"/>
      </p:ext>
    </p:extLst>
  </p:cSld>
  <p:clrMapOvr>
    <a:masterClrMapping/>
  </p:clrMapOvr>
  <mc:AlternateContent xmlns:mc="http://schemas.openxmlformats.org/markup-compatibility/2006" xmlns:p14="http://schemas.microsoft.com/office/powerpoint/2010/main">
    <mc:Choice Requires="p14">
      <p:transition spd="slow" p14:dur="2000" advTm="38307"/>
    </mc:Choice>
    <mc:Fallback xmlns="">
      <p:transition spd="slow" advTm="38307"/>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7" name="Прямоугольник 6"/>
          <p:cNvSpPr/>
          <p:nvPr/>
        </p:nvSpPr>
        <p:spPr>
          <a:xfrm>
            <a:off x="1187624" y="1340768"/>
            <a:ext cx="2523465" cy="584775"/>
          </a:xfrm>
          <a:prstGeom prst="rect">
            <a:avLst/>
          </a:prstGeom>
        </p:spPr>
        <p:txBody>
          <a:bodyPr wrap="square">
            <a:sp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Қорытынды </a:t>
            </a:r>
          </a:p>
        </p:txBody>
      </p:sp>
      <p:sp>
        <p:nvSpPr>
          <p:cNvPr id="8" name="TextBox 7">
            <a:extLst>
              <a:ext uri="{FF2B5EF4-FFF2-40B4-BE49-F238E27FC236}">
                <a16:creationId xmlns:a16="http://schemas.microsoft.com/office/drawing/2014/main" xmlns="" id="{ECB406CF-9428-4C85-B20D-A6B54C6DC38C}"/>
              </a:ext>
            </a:extLst>
          </p:cNvPr>
          <p:cNvSpPr txBox="1"/>
          <p:nvPr/>
        </p:nvSpPr>
        <p:spPr>
          <a:xfrm>
            <a:off x="827584" y="1772816"/>
            <a:ext cx="7633857" cy="3785652"/>
          </a:xfrm>
          <a:prstGeom prst="rect">
            <a:avLst/>
          </a:prstGeom>
          <a:noFill/>
        </p:spPr>
        <p:txBody>
          <a:bodyPr wrap="square" rtlCol="0">
            <a:spAutoFit/>
          </a:bodyPr>
          <a:lstStyle/>
          <a:p>
            <a:endPar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anose="02020603050405020304" pitchFamily="18" charset="0"/>
            </a:endParaRPr>
          </a:p>
          <a:p>
            <a:pPr marL="342900" indent="-342900">
              <a:buFont typeface="Wingdings" pitchFamily="2" charset="2"/>
              <a:buChar char="ü"/>
            </a:pPr>
            <a:r>
              <a:rPr lang="kk-KZ" sz="2400" dirty="0" smtClean="0">
                <a:latin typeface="Times New Roman" pitchFamily="18" charset="0"/>
                <a:cs typeface="Times New Roman" pitchFamily="18" charset="0"/>
              </a:rPr>
              <a:t>Шығарманың тақырыбы  мен идеясын анықтадыңыз;</a:t>
            </a:r>
            <a:endParaRPr lang="kk-KZ" sz="2400" dirty="0">
              <a:latin typeface="Times New Roman" pitchFamily="18" charset="0"/>
              <a:cs typeface="Times New Roman" pitchFamily="18" charset="0"/>
            </a:endParaRPr>
          </a:p>
          <a:p>
            <a:pPr marL="342900" indent="-342900">
              <a:buFont typeface="Wingdings" pitchFamily="2" charset="2"/>
              <a:buChar char="ü"/>
            </a:pPr>
            <a:r>
              <a:rPr lang="kk-KZ" sz="2400" dirty="0" smtClean="0">
                <a:latin typeface="Times New Roman" pitchFamily="18" charset="0"/>
                <a:cs typeface="Times New Roman" pitchFamily="18" charset="0"/>
              </a:rPr>
              <a:t>Шығармадағы басты кейіпкердің бейнесін аштыңыз;</a:t>
            </a:r>
          </a:p>
          <a:p>
            <a:pPr marL="342900" indent="-342900">
              <a:buFont typeface="Wingdings" pitchFamily="2" charset="2"/>
              <a:buChar char="ü"/>
            </a:pPr>
            <a:r>
              <a:rPr lang="kk-KZ" sz="2400" dirty="0" smtClean="0">
                <a:latin typeface="Times New Roman" pitchFamily="18" charset="0"/>
                <a:cs typeface="Times New Roman" pitchFamily="18" charset="0"/>
              </a:rPr>
              <a:t>Шығармадағы кейіпкердің монологін тауып, өз көзқарасыңызды айта </a:t>
            </a:r>
            <a:r>
              <a:rPr lang="kk-KZ" sz="2400" dirty="0" smtClean="0">
                <a:latin typeface="Times New Roman" pitchFamily="18" charset="0"/>
                <a:cs typeface="Times New Roman" pitchFamily="18" charset="0"/>
              </a:rPr>
              <a:t>білдіңіз;</a:t>
            </a:r>
            <a:endParaRPr lang="kk-KZ" sz="2400" dirty="0" smtClean="0">
              <a:latin typeface="Times New Roman" pitchFamily="18" charset="0"/>
              <a:cs typeface="Times New Roman" pitchFamily="18" charset="0"/>
            </a:endParaRPr>
          </a:p>
          <a:p>
            <a:pPr marL="342900" indent="-342900">
              <a:buFont typeface="Wingdings" pitchFamily="2" charset="2"/>
              <a:buChar char="ü"/>
            </a:pPr>
            <a:r>
              <a:rPr lang="ru-RU" sz="2400" dirty="0">
                <a:latin typeface="Times New Roman" pitchFamily="18" charset="0"/>
                <a:cs typeface="Times New Roman" pitchFamily="18" charset="0"/>
              </a:rPr>
              <a:t>К</a:t>
            </a:r>
            <a:r>
              <a:rPr lang="kk-KZ" sz="2400" dirty="0" smtClean="0">
                <a:latin typeface="Times New Roman" pitchFamily="18" charset="0"/>
                <a:cs typeface="Times New Roman" pitchFamily="18" charset="0"/>
              </a:rPr>
              <a:t>ейіпкердің </a:t>
            </a:r>
            <a:r>
              <a:rPr lang="kk-KZ" sz="2400" dirty="0">
                <a:latin typeface="Times New Roman" pitchFamily="18" charset="0"/>
                <a:cs typeface="Times New Roman" pitchFamily="18" charset="0"/>
              </a:rPr>
              <a:t>бойындағы жағымды және жағымсыз іс-әрекетті </a:t>
            </a:r>
            <a:r>
              <a:rPr lang="kk-KZ" sz="2400" dirty="0" smtClean="0">
                <a:latin typeface="Times New Roman" pitchFamily="18" charset="0"/>
                <a:cs typeface="Times New Roman" pitchFamily="18" charset="0"/>
              </a:rPr>
              <a:t>анықтадыңыз;</a:t>
            </a:r>
            <a:endParaRPr lang="ru-RU" sz="2400" dirty="0">
              <a:latin typeface="Times New Roman" pitchFamily="18" charset="0"/>
              <a:cs typeface="Times New Roman" pitchFamily="18" charset="0"/>
            </a:endParaRPr>
          </a:p>
          <a:p>
            <a:pPr marL="342900" indent="-342900">
              <a:buFont typeface="Wingdings" pitchFamily="2" charset="2"/>
              <a:buChar char="ü"/>
            </a:pPr>
            <a:r>
              <a:rPr lang="ru-RU" sz="2400" dirty="0" err="1" smtClean="0">
                <a:latin typeface="Times New Roman" pitchFamily="18" charset="0"/>
                <a:cs typeface="Times New Roman" pitchFamily="18" charset="0"/>
              </a:rPr>
              <a:t>Басты</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к</a:t>
            </a:r>
            <a:r>
              <a:rPr lang="ru-RU" sz="2400" dirty="0" err="1" smtClean="0">
                <a:latin typeface="Times New Roman" pitchFamily="18" charset="0"/>
                <a:cs typeface="Times New Roman" pitchFamily="18" charset="0"/>
              </a:rPr>
              <a:t>ейіпкерлерді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сомдаған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әртістері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туралы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білдіңіз</a:t>
            </a:r>
            <a:r>
              <a:rPr lang="kk-KZ" sz="2400" dirty="0" smtClean="0">
                <a:latin typeface="Times New Roman" pitchFamily="18" charset="0"/>
                <a:cs typeface="Times New Roman" pitchFamily="18" charset="0"/>
              </a:rPr>
              <a:t>.</a:t>
            </a:r>
            <a:endParaRPr lang="kk-KZ" sz="2400" b="1" dirty="0">
              <a:solidFill>
                <a:srgbClr val="C00000"/>
              </a:solidFill>
              <a:latin typeface="Times New Roman" panose="02020603050405020304" pitchFamily="18" charset="0"/>
              <a:cs typeface="Times New Roman" panose="02020603050405020304" pitchFamily="18" charset="0"/>
            </a:endParaRPr>
          </a:p>
          <a:p>
            <a:r>
              <a:rPr lang="kk-KZ" sz="2400" dirty="0" smtClean="0">
                <a:solidFill>
                  <a:srgbClr val="000066"/>
                </a:solidFill>
                <a:latin typeface="Times New Roman" panose="02020603050405020304" pitchFamily="18" charset="0"/>
                <a:cs typeface="Times New Roman" panose="02020603050405020304" pitchFamily="18" charset="0"/>
              </a:rPr>
              <a:t> </a:t>
            </a:r>
            <a:endParaRPr lang="x-none" sz="2400" dirty="0">
              <a:solidFill>
                <a:srgbClr val="000066"/>
              </a:solidFill>
            </a:endParaRPr>
          </a:p>
        </p:txBody>
      </p:sp>
    </p:spTree>
    <p:extLst>
      <p:ext uri="{BB962C8B-B14F-4D97-AF65-F5344CB8AC3E}">
        <p14:creationId xmlns:p14="http://schemas.microsoft.com/office/powerpoint/2010/main" val="1882854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1196493" y="1513024"/>
            <a:ext cx="4464496" cy="584775"/>
          </a:xfrm>
          <a:prstGeom prst="rect">
            <a:avLst/>
          </a:prstGeom>
        </p:spPr>
        <p:txBody>
          <a:bodyPr wrap="square">
            <a:sp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Қосымша тапсырма </a:t>
            </a:r>
          </a:p>
        </p:txBody>
      </p:sp>
      <p:sp>
        <p:nvSpPr>
          <p:cNvPr id="6" name="TextBox 5"/>
          <p:cNvSpPr txBox="1"/>
          <p:nvPr/>
        </p:nvSpPr>
        <p:spPr>
          <a:xfrm>
            <a:off x="1196493" y="2276872"/>
            <a:ext cx="7212248" cy="830997"/>
          </a:xfrm>
          <a:prstGeom prst="rect">
            <a:avLst/>
          </a:prstGeom>
          <a:noFill/>
        </p:spPr>
        <p:txBody>
          <a:bodyPr wrap="square" rtlCol="0">
            <a:spAutoFit/>
          </a:bodyPr>
          <a:lstStyle/>
          <a:p>
            <a:r>
              <a:rPr lang="kk-KZ" sz="2400" dirty="0" smtClean="0">
                <a:latin typeface="Times New Roman" pitchFamily="18" charset="0"/>
                <a:cs typeface="Times New Roman" pitchFamily="18" charset="0"/>
              </a:rPr>
              <a:t>«Менің өзіме қойылатын талабым» тақырыбында эссе жазып келу. (100-150 сөз)</a:t>
            </a:r>
          </a:p>
        </p:txBody>
      </p:sp>
      <p:sp>
        <p:nvSpPr>
          <p:cNvPr id="8" name="Прямоугольник 7"/>
          <p:cNvSpPr/>
          <p:nvPr/>
        </p:nvSpPr>
        <p:spPr>
          <a:xfrm>
            <a:off x="1320084" y="3477922"/>
            <a:ext cx="1956305" cy="461665"/>
          </a:xfrm>
          <a:prstGeom prst="rect">
            <a:avLst/>
          </a:prstGeom>
        </p:spPr>
        <p:txBody>
          <a:bodyPr wrap="none">
            <a:spAutoFit/>
          </a:bodyPr>
          <a:lstStyle/>
          <a:p>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Дескриптор:</a:t>
            </a:r>
          </a:p>
        </p:txBody>
      </p:sp>
      <p:sp>
        <p:nvSpPr>
          <p:cNvPr id="11" name="TextBox 10"/>
          <p:cNvSpPr txBox="1"/>
          <p:nvPr/>
        </p:nvSpPr>
        <p:spPr>
          <a:xfrm>
            <a:off x="1196493" y="3968237"/>
            <a:ext cx="5564974" cy="1569660"/>
          </a:xfrm>
          <a:prstGeom prst="rect">
            <a:avLst/>
          </a:prstGeom>
          <a:noFill/>
        </p:spPr>
        <p:txBody>
          <a:bodyPr wrap="square" rtlCol="0">
            <a:spAutoFit/>
          </a:bodyPr>
          <a:lstStyle/>
          <a:p>
            <a:pPr marL="342900" indent="-342900">
              <a:buFont typeface="Wingdings" pitchFamily="2" charset="2"/>
              <a:buChar char="Ø"/>
            </a:pPr>
            <a:r>
              <a:rPr lang="kk-KZ" sz="2400" dirty="0" smtClean="0">
                <a:latin typeface="Times New Roman" pitchFamily="18" charset="0"/>
                <a:cs typeface="Times New Roman" pitchFamily="18" charset="0"/>
              </a:rPr>
              <a:t>Эссе құрылымын сақтайды;</a:t>
            </a:r>
          </a:p>
          <a:p>
            <a:pPr marL="342900" indent="-342900">
              <a:buFont typeface="Wingdings" pitchFamily="2" charset="2"/>
              <a:buChar char="Ø"/>
            </a:pPr>
            <a:r>
              <a:rPr lang="kk-KZ" sz="2400" dirty="0" smtClean="0">
                <a:latin typeface="Times New Roman" pitchFamily="18" charset="0"/>
                <a:cs typeface="Times New Roman" pitchFamily="18" charset="0"/>
              </a:rPr>
              <a:t>Өз көзқарасын жазады;</a:t>
            </a:r>
          </a:p>
          <a:p>
            <a:pPr marL="342900" indent="-342900">
              <a:buFont typeface="Wingdings" pitchFamily="2" charset="2"/>
              <a:buChar char="Ø"/>
            </a:pPr>
            <a:r>
              <a:rPr lang="kk-KZ" sz="2400" dirty="0" smtClean="0">
                <a:latin typeface="Times New Roman" pitchFamily="18" charset="0"/>
                <a:cs typeface="Times New Roman" pitchFamily="18" charset="0"/>
              </a:rPr>
              <a:t>Өмірмен байланыстырады;</a:t>
            </a:r>
          </a:p>
          <a:p>
            <a:pPr marL="342900" indent="-342900">
              <a:buFont typeface="Wingdings" pitchFamily="2" charset="2"/>
              <a:buChar char="Ø"/>
            </a:pPr>
            <a:r>
              <a:rPr lang="kk-KZ" sz="2400" dirty="0" smtClean="0">
                <a:latin typeface="Times New Roman" pitchFamily="18" charset="0"/>
                <a:cs typeface="Times New Roman" pitchFamily="18" charset="0"/>
              </a:rPr>
              <a:t>Сөз көлемін </a:t>
            </a:r>
            <a:r>
              <a:rPr lang="kk-KZ" sz="2400" dirty="0" smtClean="0">
                <a:latin typeface="Times New Roman" pitchFamily="18" charset="0"/>
                <a:cs typeface="Times New Roman" pitchFamily="18" charset="0"/>
              </a:rPr>
              <a:t>ескереді</a:t>
            </a:r>
            <a:r>
              <a:rPr lang="kk-KZ" sz="2000" dirty="0">
                <a:latin typeface="Times New Roman" pitchFamily="18" charset="0"/>
                <a:cs typeface="Times New Roman" pitchFamily="18" charset="0"/>
              </a:rPr>
              <a:t>.</a:t>
            </a:r>
            <a:r>
              <a:rPr lang="kk-KZ"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pic>
        <p:nvPicPr>
          <p:cNvPr id="12" name="Picture 2" descr="https://dou65spb.ucoz.ru/osnovnoe/school/schoolboy.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08104" y="1009483"/>
            <a:ext cx="1656184" cy="1139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5938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569342" y="1628800"/>
            <a:ext cx="6041013" cy="1446550"/>
          </a:xfrm>
          <a:prstGeom prst="rect">
            <a:avLst/>
          </a:prstGeom>
          <a:noFill/>
        </p:spPr>
        <p:txBody>
          <a:bodyPr wrap="none" rtlCol="0">
            <a:spAutoFit/>
          </a:bodyPr>
          <a:lstStyle/>
          <a:p>
            <a:pPr algn="ctr"/>
            <a:r>
              <a:rPr lang="kk-KZ"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Сабағымыз аяқталды.</a:t>
            </a:r>
          </a:p>
          <a:p>
            <a:pPr algn="ctr"/>
            <a:r>
              <a:rPr lang="kk-KZ"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Қош сау болыңыздар!</a:t>
            </a:r>
            <a:endParaRPr lang="ru-RU" sz="4400" dirty="0">
              <a:latin typeface="Times New Roman" pitchFamily="18" charset="0"/>
              <a:cs typeface="Times New Roman" pitchFamily="18" charset="0"/>
            </a:endParaRPr>
          </a:p>
        </p:txBody>
      </p:sp>
      <p:pic>
        <p:nvPicPr>
          <p:cNvPr id="1034" name="Picture 10" descr="https://ds04.infourok.ru/uploads/ex/05fb/000fe47a-450f08e8/hello_html_m347f5fe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3284984"/>
            <a:ext cx="3672408" cy="2637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695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899592" y="785602"/>
            <a:ext cx="7776864" cy="1200329"/>
          </a:xfrm>
          <a:prstGeom prst="rect">
            <a:avLst/>
          </a:prstGeom>
          <a:noFill/>
        </p:spPr>
        <p:txBody>
          <a:bodyPr wrap="square" rtlCol="0">
            <a:spAutoFit/>
          </a:bodyPr>
          <a:lstStyle/>
          <a:p>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Оқу мақсаттары: </a:t>
            </a:r>
            <a:r>
              <a:rPr lang="kk-KZ" sz="2400" dirty="0" smtClean="0">
                <a:latin typeface="Times New Roman" pitchFamily="18" charset="0"/>
                <a:cs typeface="Times New Roman" pitchFamily="18" charset="0"/>
              </a:rPr>
              <a:t>5Т/Ж3.Әдеби шығарманың тақырыбы мен идеясын </a:t>
            </a:r>
            <a:r>
              <a:rPr lang="kk-KZ" sz="2400" dirty="0">
                <a:latin typeface="Times New Roman" pitchFamily="18" charset="0"/>
                <a:cs typeface="Times New Roman" pitchFamily="18" charset="0"/>
              </a:rPr>
              <a:t>анықтау</a:t>
            </a:r>
            <a:r>
              <a:rPr lang="kk-KZ" sz="2400" dirty="0" smtClean="0">
                <a:latin typeface="Times New Roman" pitchFamily="18" charset="0"/>
                <a:cs typeface="Times New Roman" pitchFamily="18" charset="0"/>
              </a:rPr>
              <a:t>.</a:t>
            </a:r>
          </a:p>
          <a:p>
            <a:r>
              <a:rPr lang="kk-KZ" sz="2400" dirty="0" smtClean="0">
                <a:latin typeface="Times New Roman" pitchFamily="18" charset="0"/>
                <a:cs typeface="Times New Roman" pitchFamily="18" charset="0"/>
              </a:rPr>
              <a:t>5А/И2. Эпикалық шығармадағы автор бейнесін анықтау. </a:t>
            </a:r>
            <a:endParaRPr lang="ru-RU" sz="2400" dirty="0">
              <a:latin typeface="Times New Roman" pitchFamily="18" charset="0"/>
              <a:cs typeface="Times New Roman" pitchFamily="18" charset="0"/>
            </a:endParaRPr>
          </a:p>
        </p:txBody>
      </p:sp>
      <p:sp>
        <p:nvSpPr>
          <p:cNvPr id="4" name="TextBox 3">
            <a:extLst>
              <a:ext uri="{FF2B5EF4-FFF2-40B4-BE49-F238E27FC236}">
                <a16:creationId xmlns:a16="http://schemas.microsoft.com/office/drawing/2014/main" xmlns="" id="{ECB406CF-9428-4C85-B20D-A6B54C6DC38C}"/>
              </a:ext>
            </a:extLst>
          </p:cNvPr>
          <p:cNvSpPr txBox="1"/>
          <p:nvPr/>
        </p:nvSpPr>
        <p:spPr>
          <a:xfrm>
            <a:off x="899590" y="2011309"/>
            <a:ext cx="7633857" cy="1938992"/>
          </a:xfrm>
          <a:prstGeom prst="rect">
            <a:avLst/>
          </a:prstGeom>
          <a:noFill/>
        </p:spPr>
        <p:txBody>
          <a:bodyPr wrap="square" rtlCol="0">
            <a:spAutoFit/>
          </a:bodyPr>
          <a:lstStyle/>
          <a:p>
            <a:r>
              <a:rPr lang="kk-KZ"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Сабақтың </a:t>
            </a:r>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anose="02020603050405020304" pitchFamily="18" charset="0"/>
              </a:rPr>
              <a:t>мақсаты:</a:t>
            </a:r>
          </a:p>
          <a:p>
            <a:pPr marL="342900" indent="-342900">
              <a:buFont typeface="Arial" pitchFamily="34" charset="0"/>
              <a:buChar char="•"/>
            </a:pPr>
            <a:r>
              <a:rPr lang="kk-KZ" sz="2400" dirty="0">
                <a:latin typeface="Times New Roman" pitchFamily="18" charset="0"/>
                <a:cs typeface="Times New Roman" pitchFamily="18" charset="0"/>
              </a:rPr>
              <a:t>ә</a:t>
            </a:r>
            <a:r>
              <a:rPr lang="kk-KZ" sz="2400" dirty="0" smtClean="0">
                <a:latin typeface="Times New Roman" pitchFamily="18" charset="0"/>
                <a:cs typeface="Times New Roman" pitchFamily="18" charset="0"/>
              </a:rPr>
              <a:t>деби </a:t>
            </a:r>
            <a:r>
              <a:rPr lang="kk-KZ" sz="2400" dirty="0">
                <a:latin typeface="Times New Roman" pitchFamily="18" charset="0"/>
                <a:cs typeface="Times New Roman" pitchFamily="18" charset="0"/>
              </a:rPr>
              <a:t>шығармадағы автор бейнесі арқылы кейіпкерді анықтайды,  іс-әрекетіне қарай сипаттайды,өз еркімен сұрақтарға жауап бере алады.</a:t>
            </a:r>
            <a:endParaRPr lang="kk-KZ" sz="2400" b="1" dirty="0">
              <a:solidFill>
                <a:srgbClr val="C00000"/>
              </a:solidFill>
              <a:latin typeface="Times New Roman" panose="02020603050405020304" pitchFamily="18" charset="0"/>
              <a:cs typeface="Times New Roman" panose="02020603050405020304" pitchFamily="18" charset="0"/>
            </a:endParaRPr>
          </a:p>
          <a:p>
            <a:r>
              <a:rPr lang="kk-KZ" sz="2400" dirty="0" smtClean="0">
                <a:solidFill>
                  <a:srgbClr val="000066"/>
                </a:solidFill>
                <a:latin typeface="Times New Roman" panose="02020603050405020304" pitchFamily="18" charset="0"/>
                <a:cs typeface="Times New Roman" panose="02020603050405020304" pitchFamily="18" charset="0"/>
              </a:rPr>
              <a:t> </a:t>
            </a:r>
            <a:endParaRPr lang="x-none" sz="2400" dirty="0">
              <a:solidFill>
                <a:srgbClr val="000066"/>
              </a:solidFill>
            </a:endParaRPr>
          </a:p>
        </p:txBody>
      </p:sp>
      <p:sp>
        <p:nvSpPr>
          <p:cNvPr id="6" name="TextBox 5">
            <a:extLst>
              <a:ext uri="{FF2B5EF4-FFF2-40B4-BE49-F238E27FC236}">
                <a16:creationId xmlns:a16="http://schemas.microsoft.com/office/drawing/2014/main" xmlns="" id="{ECB406CF-9428-4C85-B20D-A6B54C6DC38C}"/>
              </a:ext>
            </a:extLst>
          </p:cNvPr>
          <p:cNvSpPr txBox="1"/>
          <p:nvPr/>
        </p:nvSpPr>
        <p:spPr>
          <a:xfrm>
            <a:off x="899592" y="3713446"/>
            <a:ext cx="7633857" cy="2677656"/>
          </a:xfrm>
          <a:prstGeom prst="rect">
            <a:avLst/>
          </a:prstGeom>
          <a:noFill/>
        </p:spPr>
        <p:txBody>
          <a:bodyPr wrap="square" rtlCol="0">
            <a:spAutoFit/>
          </a:bodyPr>
          <a:lstStyle/>
          <a:p>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anose="02020603050405020304" pitchFamily="18" charset="0"/>
              </a:rPr>
              <a:t>Бағалау критерийлері:</a:t>
            </a:r>
          </a:p>
          <a:p>
            <a:pPr marL="342900" indent="-342900">
              <a:buFont typeface="Arial" pitchFamily="34" charset="0"/>
              <a:buChar char="•"/>
            </a:pPr>
            <a:r>
              <a:rPr lang="kk-KZ" sz="2400" dirty="0">
                <a:latin typeface="Times New Roman" pitchFamily="18" charset="0"/>
                <a:cs typeface="Times New Roman" pitchFamily="18" charset="0"/>
              </a:rPr>
              <a:t>ә</a:t>
            </a:r>
            <a:r>
              <a:rPr lang="kk-KZ" sz="2400" dirty="0" smtClean="0">
                <a:latin typeface="Times New Roman" pitchFamily="18" charset="0"/>
                <a:cs typeface="Times New Roman" pitchFamily="18" charset="0"/>
              </a:rPr>
              <a:t>ңгіменің </a:t>
            </a:r>
            <a:r>
              <a:rPr lang="kk-KZ" sz="2400" dirty="0">
                <a:latin typeface="Times New Roman" pitchFamily="18" charset="0"/>
                <a:cs typeface="Times New Roman" pitchFamily="18" charset="0"/>
              </a:rPr>
              <a:t>мазмұнын  </a:t>
            </a:r>
            <a:r>
              <a:rPr lang="kk-KZ" sz="2400" dirty="0" smtClean="0">
                <a:latin typeface="Times New Roman" pitchFamily="18" charset="0"/>
                <a:cs typeface="Times New Roman" pitchFamily="18" charset="0"/>
              </a:rPr>
              <a:t>тақырыбы мен идеясын ашады;</a:t>
            </a:r>
          </a:p>
          <a:p>
            <a:pPr marL="342900" indent="-342900">
              <a:buFont typeface="Arial" pitchFamily="34" charset="0"/>
              <a:buChar char="•"/>
            </a:pPr>
            <a:r>
              <a:rPr lang="ru-RU" sz="2400" dirty="0" smtClean="0">
                <a:latin typeface="Times New Roman" pitchFamily="18" charset="0"/>
                <a:cs typeface="Times New Roman" pitchFamily="18" charset="0"/>
              </a:rPr>
              <a:t>к</a:t>
            </a:r>
            <a:r>
              <a:rPr lang="kk-KZ" sz="2400" dirty="0" smtClean="0">
                <a:latin typeface="Times New Roman" pitchFamily="18" charset="0"/>
                <a:cs typeface="Times New Roman" pitchFamily="18" charset="0"/>
              </a:rPr>
              <a:t>ейіпкердің </a:t>
            </a:r>
            <a:r>
              <a:rPr lang="kk-KZ" sz="2400" dirty="0">
                <a:latin typeface="Times New Roman" pitchFamily="18" charset="0"/>
                <a:cs typeface="Times New Roman" pitchFamily="18" charset="0"/>
              </a:rPr>
              <a:t>бойындағы жағымды және жағымсыз іс-әрекетті </a:t>
            </a:r>
            <a:r>
              <a:rPr lang="kk-KZ" sz="2400" dirty="0" smtClean="0">
                <a:latin typeface="Times New Roman" pitchFamily="18" charset="0"/>
                <a:cs typeface="Times New Roman" pitchFamily="18" charset="0"/>
              </a:rPr>
              <a:t>анықтайды;</a:t>
            </a:r>
          </a:p>
          <a:p>
            <a:pPr marL="342900" indent="-342900">
              <a:buFont typeface="Arial" pitchFamily="34" charset="0"/>
              <a:buChar char="•"/>
            </a:pPr>
            <a:r>
              <a:rPr lang="kk-KZ" sz="2400" dirty="0" smtClean="0">
                <a:latin typeface="Times New Roman" pitchFamily="18" charset="0"/>
                <a:cs typeface="Times New Roman" pitchFamily="18" charset="0"/>
              </a:rPr>
              <a:t>берілген </a:t>
            </a:r>
            <a:r>
              <a:rPr lang="kk-KZ" sz="2400" dirty="0">
                <a:latin typeface="Times New Roman" pitchFamily="18" charset="0"/>
                <a:cs typeface="Times New Roman" pitchFamily="18" charset="0"/>
              </a:rPr>
              <a:t>сұрақтарға жауап бере </a:t>
            </a:r>
            <a:r>
              <a:rPr lang="kk-KZ" sz="2400" dirty="0" smtClean="0">
                <a:latin typeface="Times New Roman" pitchFamily="18" charset="0"/>
                <a:cs typeface="Times New Roman" pitchFamily="18" charset="0"/>
              </a:rPr>
              <a:t>алады;</a:t>
            </a:r>
            <a:endParaRPr lang="ru-RU" sz="2400" dirty="0">
              <a:latin typeface="Times New Roman" pitchFamily="18" charset="0"/>
              <a:cs typeface="Times New Roman" pitchFamily="18" charset="0"/>
            </a:endParaRPr>
          </a:p>
          <a:p>
            <a:pPr marL="342900" indent="-342900">
              <a:buFont typeface="Arial" pitchFamily="34" charset="0"/>
              <a:buChar char="•"/>
            </a:pPr>
            <a:r>
              <a:rPr lang="ru-RU" sz="2400" dirty="0" err="1" smtClean="0">
                <a:latin typeface="Times New Roman" pitchFamily="18" charset="0"/>
                <a:cs typeface="Times New Roman" pitchFamily="18" charset="0"/>
              </a:rPr>
              <a:t>кейіпкерлерді</a:t>
            </a:r>
            <a:r>
              <a:rPr lang="ru-RU" sz="2400" dirty="0" smtClean="0">
                <a:latin typeface="Times New Roman" pitchFamily="18" charset="0"/>
                <a:cs typeface="Times New Roman" pitchFamily="18" charset="0"/>
              </a:rPr>
              <a:t> қ</a:t>
            </a:r>
            <a:r>
              <a:rPr lang="kk-KZ" sz="2400" dirty="0" smtClean="0">
                <a:latin typeface="Times New Roman" pitchFamily="18" charset="0"/>
                <a:cs typeface="Times New Roman" pitchFamily="18" charset="0"/>
              </a:rPr>
              <a:t>азіргі </a:t>
            </a:r>
            <a:r>
              <a:rPr lang="kk-KZ" sz="2400" dirty="0">
                <a:latin typeface="Times New Roman" pitchFamily="18" charset="0"/>
                <a:cs typeface="Times New Roman" pitchFamily="18" charset="0"/>
              </a:rPr>
              <a:t>өмірмен </a:t>
            </a:r>
            <a:r>
              <a:rPr lang="kk-KZ" sz="2400" dirty="0" smtClean="0">
                <a:latin typeface="Times New Roman" pitchFamily="18" charset="0"/>
                <a:cs typeface="Times New Roman" pitchFamily="18" charset="0"/>
              </a:rPr>
              <a:t>байланыстырады.</a:t>
            </a:r>
            <a:endParaRPr lang="kk-KZ" sz="2400" b="1" dirty="0">
              <a:solidFill>
                <a:srgbClr val="C00000"/>
              </a:solidFill>
              <a:latin typeface="Times New Roman" panose="02020603050405020304" pitchFamily="18" charset="0"/>
              <a:cs typeface="Times New Roman" panose="02020603050405020304" pitchFamily="18" charset="0"/>
            </a:endParaRPr>
          </a:p>
          <a:p>
            <a:r>
              <a:rPr lang="kk-KZ" sz="2400" dirty="0" smtClean="0">
                <a:solidFill>
                  <a:srgbClr val="000066"/>
                </a:solidFill>
                <a:latin typeface="Times New Roman" panose="02020603050405020304" pitchFamily="18" charset="0"/>
                <a:cs typeface="Times New Roman" panose="02020603050405020304" pitchFamily="18" charset="0"/>
              </a:rPr>
              <a:t> </a:t>
            </a:r>
            <a:endParaRPr lang="x-none" sz="2400" dirty="0">
              <a:solidFill>
                <a:srgbClr val="000066"/>
              </a:solidFill>
            </a:endParaRPr>
          </a:p>
        </p:txBody>
      </p:sp>
    </p:spTree>
    <p:extLst>
      <p:ext uri="{BB962C8B-B14F-4D97-AF65-F5344CB8AC3E}">
        <p14:creationId xmlns:p14="http://schemas.microsoft.com/office/powerpoint/2010/main" val="3859147809"/>
      </p:ext>
    </p:extLst>
  </p:cSld>
  <p:clrMapOvr>
    <a:masterClrMapping/>
  </p:clrMapOvr>
  <mc:AlternateContent xmlns:mc="http://schemas.openxmlformats.org/markup-compatibility/2006" xmlns:p14="http://schemas.microsoft.com/office/powerpoint/2010/main">
    <mc:Choice Requires="p14">
      <p:transition spd="slow" p14:dur="2000" advTm="34697"/>
    </mc:Choice>
    <mc:Fallback xmlns="">
      <p:transition spd="slow" advTm="3469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CB406CF-9428-4C85-B20D-A6B54C6DC38C}"/>
              </a:ext>
            </a:extLst>
          </p:cNvPr>
          <p:cNvSpPr txBox="1"/>
          <p:nvPr/>
        </p:nvSpPr>
        <p:spPr>
          <a:xfrm>
            <a:off x="683568" y="1052736"/>
            <a:ext cx="8208912" cy="5632311"/>
          </a:xfrm>
          <a:prstGeom prst="rect">
            <a:avLst/>
          </a:prstGeom>
          <a:noFill/>
        </p:spPr>
        <p:txBody>
          <a:bodyPr wrap="square" rtlCol="0">
            <a:spAutoFit/>
          </a:bodyPr>
          <a:lstStyle/>
          <a:p>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Тілдік  мақсаттар:</a:t>
            </a:r>
          </a:p>
          <a:p>
            <a:r>
              <a:rPr lang="kk-KZ" sz="2400" b="1" dirty="0" smtClean="0">
                <a:latin typeface="Times New Roman" pitchFamily="18" charset="0"/>
                <a:cs typeface="Times New Roman" panose="02020603050405020304" pitchFamily="18" charset="0"/>
              </a:rPr>
              <a:t>Кеңес, протокол, қаулы</a:t>
            </a:r>
            <a:r>
              <a:rPr lang="kk-KZ" sz="2400" b="1" dirty="0" smtClean="0">
                <a:solidFill>
                  <a:srgbClr val="C00000"/>
                </a:solidFill>
                <a:latin typeface="Times New Roman" pitchFamily="18" charset="0"/>
                <a:cs typeface="Times New Roman" panose="02020603050405020304" pitchFamily="18" charset="0"/>
              </a:rPr>
              <a:t> </a:t>
            </a:r>
            <a:endParaRPr lang="kk-KZ" sz="2400" b="1" dirty="0" smtClean="0">
              <a:latin typeface="Times New Roman" pitchFamily="18" charset="0"/>
              <a:cs typeface="Times New Roman" panose="02020603050405020304" pitchFamily="18" charset="0"/>
            </a:endParaRPr>
          </a:p>
          <a:p>
            <a:endParaRPr lang="kk-KZ" sz="2400" b="1" dirty="0" smtClean="0">
              <a:solidFill>
                <a:srgbClr val="C00000"/>
              </a:solidFill>
              <a:latin typeface="Times New Roman" panose="02020603050405020304" pitchFamily="18" charset="0"/>
              <a:cs typeface="Times New Roman" panose="02020603050405020304" pitchFamily="18" charset="0"/>
            </a:endParaRPr>
          </a:p>
          <a:p>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Негізгі </a:t>
            </a:r>
            <a:r>
              <a:rPr lang="kk-KZ"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сөздер мен сөз тіркестер</a:t>
            </a:r>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p>
          <a:p>
            <a:r>
              <a:rPr lang="ru-RU" sz="2400" b="1" dirty="0" err="1" smtClean="0">
                <a:latin typeface="Times New Roman" pitchFamily="18" charset="0"/>
                <a:cs typeface="Times New Roman" pitchFamily="18" charset="0"/>
              </a:rPr>
              <a:t>Мінез</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құлқы,іс</a:t>
            </a:r>
            <a:r>
              <a:rPr lang="ru-RU" sz="2400" b="1" dirty="0" smtClean="0">
                <a:latin typeface="Times New Roman" pitchFamily="18" charset="0"/>
                <a:cs typeface="Times New Roman" pitchFamily="18" charset="0"/>
              </a:rPr>
              <a:t>- </a:t>
            </a:r>
            <a:r>
              <a:rPr lang="ru-RU" sz="2400" b="1" dirty="0" err="1">
                <a:latin typeface="Times New Roman" pitchFamily="18" charset="0"/>
                <a:cs typeface="Times New Roman" pitchFamily="18" charset="0"/>
              </a:rPr>
              <a:t>әрекеттері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Қожаның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құпия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кеңес</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өткізуі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соғыстан</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кейінгі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кезең</a:t>
            </a:r>
            <a:r>
              <a:rPr lang="ru-RU" sz="2400" b="1" dirty="0">
                <a:latin typeface="Times New Roman" pitchFamily="18" charset="0"/>
                <a:cs typeface="Times New Roman" pitchFamily="18" charset="0"/>
              </a:rPr>
              <a:t>.</a:t>
            </a:r>
            <a:r>
              <a:rPr lang="x-none" sz="2400" b="1">
                <a:solidFill>
                  <a:srgbClr val="002060"/>
                </a:solidFill>
                <a:latin typeface="Times New Roman" panose="02020603050405020304" pitchFamily="18" charset="0"/>
                <a:cs typeface="Times New Roman" panose="02020603050405020304" pitchFamily="18" charset="0"/>
              </a:rPr>
              <a:t/>
            </a:r>
            <a:br>
              <a:rPr lang="x-none" sz="2400" b="1">
                <a:solidFill>
                  <a:srgbClr val="002060"/>
                </a:solidFill>
                <a:latin typeface="Times New Roman" panose="02020603050405020304" pitchFamily="18" charset="0"/>
                <a:cs typeface="Times New Roman" panose="02020603050405020304" pitchFamily="18" charset="0"/>
              </a:rPr>
            </a:br>
            <a:endParaRPr lang="kk-KZ" sz="2400" b="1" dirty="0" smtClean="0">
              <a:solidFill>
                <a:srgbClr val="002060"/>
              </a:solidFill>
              <a:latin typeface="Times New Roman" panose="02020603050405020304" pitchFamily="18" charset="0"/>
              <a:cs typeface="Times New Roman" panose="02020603050405020304" pitchFamily="18" charset="0"/>
            </a:endParaRPr>
          </a:p>
          <a:p>
            <a:r>
              <a:rPr lang="kk-KZ"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Талқылауға арналған сұрақтар</a:t>
            </a:r>
            <a:r>
              <a:rPr lang="kk-KZ"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a:t>
            </a:r>
            <a:r>
              <a:rPr lang="kk-KZ" sz="2400" dirty="0">
                <a:solidFill>
                  <a:srgbClr val="0070C0"/>
                </a:solidFill>
                <a:latin typeface="Times New Roman" panose="02020603050405020304" pitchFamily="18" charset="0"/>
                <a:cs typeface="Times New Roman" panose="02020603050405020304" pitchFamily="18" charset="0"/>
              </a:rPr>
              <a:t/>
            </a:r>
            <a:br>
              <a:rPr lang="kk-KZ" sz="2400" dirty="0">
                <a:solidFill>
                  <a:srgbClr val="0070C0"/>
                </a:solidFill>
                <a:latin typeface="Times New Roman" panose="02020603050405020304" pitchFamily="18" charset="0"/>
                <a:cs typeface="Times New Roman" panose="02020603050405020304" pitchFamily="18" charset="0"/>
              </a:rPr>
            </a:br>
            <a:r>
              <a:rPr lang="kk-KZ" sz="2400" b="1" dirty="0">
                <a:latin typeface="Times New Roman" pitchFamily="18" charset="0"/>
                <a:cs typeface="Times New Roman" pitchFamily="18" charset="0"/>
              </a:rPr>
              <a:t>1.Оқиға қалай жалғасады деп ойлайсыз</a:t>
            </a:r>
            <a:r>
              <a:rPr lang="kk-KZ" sz="2400" b="1" dirty="0" smtClean="0">
                <a:latin typeface="Times New Roman" pitchFamily="18" charset="0"/>
                <a:cs typeface="Times New Roman" pitchFamily="18" charset="0"/>
              </a:rPr>
              <a:t>?</a:t>
            </a:r>
          </a:p>
          <a:p>
            <a:r>
              <a:rPr lang="kk-KZ" sz="2400" b="1" dirty="0">
                <a:latin typeface="Times New Roman" pitchFamily="18" charset="0"/>
                <a:cs typeface="Times New Roman" pitchFamily="18" charset="0"/>
              </a:rPr>
              <a:t>2</a:t>
            </a:r>
            <a:r>
              <a:rPr lang="kk-KZ" sz="2400" b="1" dirty="0" smtClean="0">
                <a:latin typeface="Times New Roman" pitchFamily="18" charset="0"/>
                <a:cs typeface="Times New Roman" pitchFamily="18" charset="0"/>
              </a:rPr>
              <a:t>.Қожа біз ойлағандай бұзық бала ма?</a:t>
            </a:r>
            <a:endParaRPr lang="en-GB" sz="2400" b="1" dirty="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3.Қожаны не үшін жиналысқа салды?</a:t>
            </a:r>
            <a:endParaRPr lang="kk-KZ" sz="2400" b="1" dirty="0">
              <a:latin typeface="Times New Roman" pitchFamily="18" charset="0"/>
              <a:cs typeface="Times New Roman" pitchFamily="18" charset="0"/>
            </a:endParaRPr>
          </a:p>
          <a:p>
            <a:r>
              <a:rPr lang="x-none" sz="2400">
                <a:solidFill>
                  <a:srgbClr val="0070C0"/>
                </a:solidFill>
                <a:latin typeface="Times New Roman" panose="02020603050405020304" pitchFamily="18" charset="0"/>
                <a:cs typeface="Times New Roman" panose="02020603050405020304" pitchFamily="18" charset="0"/>
              </a:rPr>
              <a:t/>
            </a:r>
            <a:br>
              <a:rPr lang="x-none" sz="2400">
                <a:solidFill>
                  <a:srgbClr val="0070C0"/>
                </a:solidFill>
                <a:latin typeface="Times New Roman" panose="02020603050405020304" pitchFamily="18" charset="0"/>
                <a:cs typeface="Times New Roman" panose="02020603050405020304" pitchFamily="18" charset="0"/>
              </a:rPr>
            </a:br>
            <a:r>
              <a:rPr lang="kk-KZ" sz="2400" dirty="0">
                <a:solidFill>
                  <a:srgbClr val="0070C0"/>
                </a:solidFill>
                <a:latin typeface="Times New Roman" panose="02020603050405020304" pitchFamily="18" charset="0"/>
                <a:cs typeface="Times New Roman" panose="02020603050405020304" pitchFamily="18" charset="0"/>
              </a:rPr>
              <a:t/>
            </a:r>
            <a:br>
              <a:rPr lang="kk-KZ" sz="2400" dirty="0">
                <a:solidFill>
                  <a:srgbClr val="0070C0"/>
                </a:solidFill>
                <a:latin typeface="Times New Roman" panose="02020603050405020304" pitchFamily="18" charset="0"/>
                <a:cs typeface="Times New Roman" panose="02020603050405020304" pitchFamily="18" charset="0"/>
              </a:rPr>
            </a:br>
            <a:endParaRPr lang="kk-KZ" sz="2400" b="1" dirty="0">
              <a:solidFill>
                <a:srgbClr val="C00000"/>
              </a:solidFill>
              <a:latin typeface="Times New Roman" panose="02020603050405020304" pitchFamily="18" charset="0"/>
              <a:cs typeface="Times New Roman" panose="02020603050405020304" pitchFamily="18" charset="0"/>
            </a:endParaRPr>
          </a:p>
          <a:p>
            <a:r>
              <a:rPr lang="kk-KZ" sz="2400" dirty="0" smtClean="0">
                <a:solidFill>
                  <a:srgbClr val="000066"/>
                </a:solidFill>
                <a:latin typeface="Times New Roman" panose="02020603050405020304" pitchFamily="18" charset="0"/>
                <a:cs typeface="Times New Roman" panose="02020603050405020304" pitchFamily="18" charset="0"/>
              </a:rPr>
              <a:t> </a:t>
            </a:r>
            <a:endParaRPr lang="x-none" sz="2400" dirty="0">
              <a:solidFill>
                <a:srgbClr val="000066"/>
              </a:solidFill>
            </a:endParaRPr>
          </a:p>
        </p:txBody>
      </p:sp>
    </p:spTree>
    <p:extLst>
      <p:ext uri="{BB962C8B-B14F-4D97-AF65-F5344CB8AC3E}">
        <p14:creationId xmlns:p14="http://schemas.microsoft.com/office/powerpoint/2010/main" val="3677200768"/>
      </p:ext>
    </p:extLst>
  </p:cSld>
  <p:clrMapOvr>
    <a:masterClrMapping/>
  </p:clrMapOvr>
  <mc:AlternateContent xmlns:mc="http://schemas.openxmlformats.org/markup-compatibility/2006" xmlns:p14="http://schemas.microsoft.com/office/powerpoint/2010/main">
    <mc:Choice Requires="p14">
      <p:transition spd="slow" p14:dur="2000" advTm="2834"/>
    </mc:Choice>
    <mc:Fallback xmlns="">
      <p:transition spd="slow" advTm="2834"/>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336591" y="908720"/>
            <a:ext cx="2201885" cy="523220"/>
          </a:xfrm>
          <a:prstGeom prst="rect">
            <a:avLst/>
          </a:prstGeom>
          <a:noFill/>
        </p:spPr>
        <p:txBody>
          <a:bodyPr wrap="none" rtlCol="0">
            <a:spAutoFit/>
          </a:bodyPr>
          <a:lstStyle/>
          <a:p>
            <a:r>
              <a:rPr lang="kk-K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Жаңа сөздер</a:t>
            </a:r>
            <a:endPar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3" name="TextBox 2"/>
          <p:cNvSpPr txBox="1"/>
          <p:nvPr/>
        </p:nvSpPr>
        <p:spPr>
          <a:xfrm>
            <a:off x="1193429" y="1556792"/>
            <a:ext cx="7056784" cy="3785652"/>
          </a:xfrm>
          <a:prstGeom prst="rect">
            <a:avLst/>
          </a:prstGeom>
          <a:noFill/>
        </p:spPr>
        <p:txBody>
          <a:bodyPr wrap="square" rtlCol="0">
            <a:spAutoFit/>
          </a:bodyPr>
          <a:lstStyle/>
          <a:p>
            <a:r>
              <a:rPr lang="kk-KZ" sz="2400" b="1" i="1" dirty="0" smtClean="0">
                <a:solidFill>
                  <a:srgbClr val="7030A0"/>
                </a:solidFill>
                <a:latin typeface="Times New Roman" pitchFamily="18" charset="0"/>
                <a:cs typeface="Times New Roman" pitchFamily="18" charset="0"/>
              </a:rPr>
              <a:t>«Кеңес»  </a:t>
            </a:r>
            <a:r>
              <a:rPr lang="kk-KZ" sz="2400" i="1" dirty="0" smtClean="0">
                <a:latin typeface="Times New Roman" pitchFamily="18" charset="0"/>
                <a:cs typeface="Times New Roman" pitchFamily="18" charset="0"/>
              </a:rPr>
              <a:t>деп</a:t>
            </a:r>
            <a:r>
              <a:rPr lang="kk-KZ" sz="2400" dirty="0" smtClean="0">
                <a:latin typeface="Times New Roman" pitchFamily="18" charset="0"/>
                <a:cs typeface="Times New Roman" pitchFamily="18" charset="0"/>
              </a:rPr>
              <a:t> </a:t>
            </a:r>
            <a:r>
              <a:rPr lang="kk-KZ" sz="2400" i="1" dirty="0" smtClean="0">
                <a:latin typeface="Times New Roman" pitchFamily="18" charset="0"/>
                <a:cs typeface="Times New Roman" pitchFamily="18" charset="0"/>
              </a:rPr>
              <a:t>бір істі көпшілік болып ақылдасып, бас қосып шешуі.</a:t>
            </a:r>
          </a:p>
          <a:p>
            <a:endParaRPr lang="kk-KZ" sz="2400" i="1" dirty="0">
              <a:latin typeface="Times New Roman" pitchFamily="18" charset="0"/>
              <a:cs typeface="Times New Roman" pitchFamily="18" charset="0"/>
            </a:endParaRPr>
          </a:p>
          <a:p>
            <a:r>
              <a:rPr lang="kk-KZ" sz="2400" b="1" i="1" dirty="0" smtClean="0">
                <a:solidFill>
                  <a:srgbClr val="7030A0"/>
                </a:solidFill>
                <a:latin typeface="Times New Roman" pitchFamily="18" charset="0"/>
                <a:cs typeface="Times New Roman" pitchFamily="18" charset="0"/>
              </a:rPr>
              <a:t>«Протокол» </a:t>
            </a:r>
            <a:r>
              <a:rPr lang="kk-KZ" sz="2400" i="1" dirty="0" smtClean="0">
                <a:latin typeface="Times New Roman" pitchFamily="18" charset="0"/>
                <a:cs typeface="Times New Roman" pitchFamily="18" charset="0"/>
              </a:rPr>
              <a:t>сөзінің мағынасы хаттама дегенді білдіреді. Яғни, жиналыс,сынып сағаттарында, коференцияларда  мәселелерді талқылап, шешім қабылдайтын құжаттың түрі.</a:t>
            </a:r>
          </a:p>
          <a:p>
            <a:endParaRPr lang="kk-KZ" sz="2400" i="1" dirty="0">
              <a:latin typeface="Times New Roman" pitchFamily="18" charset="0"/>
              <a:cs typeface="Times New Roman" pitchFamily="18" charset="0"/>
            </a:endParaRPr>
          </a:p>
          <a:p>
            <a:r>
              <a:rPr lang="kk-KZ" sz="2400" b="1" i="1" dirty="0" smtClean="0">
                <a:solidFill>
                  <a:srgbClr val="7030A0"/>
                </a:solidFill>
                <a:latin typeface="Times New Roman" pitchFamily="18" charset="0"/>
                <a:cs typeface="Times New Roman" pitchFamily="18" charset="0"/>
              </a:rPr>
              <a:t>«Қаулы» </a:t>
            </a:r>
            <a:r>
              <a:rPr lang="kk-KZ" sz="2400" i="1" dirty="0" smtClean="0">
                <a:latin typeface="Times New Roman" pitchFamily="18" charset="0"/>
                <a:cs typeface="Times New Roman" pitchFamily="18" charset="0"/>
              </a:rPr>
              <a:t>іс-шаралардың орындалуын қадағалайтын,шешім шығаратын құжат. </a:t>
            </a:r>
            <a:endParaRPr lang="ru-RU"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2826728386"/>
      </p:ext>
    </p:extLst>
  </p:cSld>
  <p:clrMapOvr>
    <a:masterClrMapping/>
  </p:clrMapOvr>
  <mc:AlternateContent xmlns:mc="http://schemas.openxmlformats.org/markup-compatibility/2006" xmlns:p14="http://schemas.microsoft.com/office/powerpoint/2010/main">
    <mc:Choice Requires="p14">
      <p:transition spd="slow" p14:dur="2000" advTm="36494"/>
    </mc:Choice>
    <mc:Fallback xmlns="">
      <p:transition spd="slow" advTm="3649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1026" name="Picture 2" descr="https://tengrinews.kz/userdata/news/2013/news_246397/photo_11014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6323" y="1993159"/>
            <a:ext cx="4032448" cy="251411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Вертикальный свиток 3"/>
          <p:cNvSpPr/>
          <p:nvPr/>
        </p:nvSpPr>
        <p:spPr>
          <a:xfrm>
            <a:off x="179512" y="850629"/>
            <a:ext cx="5250140" cy="5156741"/>
          </a:xfrm>
          <a:prstGeom prst="vertic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v"/>
            </a:pPr>
            <a:endParaRPr lang="kk-KZ" sz="2400" dirty="0" smtClean="0">
              <a:solidFill>
                <a:schemeClr val="tx1"/>
              </a:solidFill>
              <a:latin typeface="Times New Roman" pitchFamily="18" charset="0"/>
              <a:cs typeface="Times New Roman" pitchFamily="18" charset="0"/>
            </a:endParaRPr>
          </a:p>
          <a:p>
            <a:pPr marL="285750" indent="-285750">
              <a:buFont typeface="Wingdings" pitchFamily="2" charset="2"/>
              <a:buChar char="v"/>
            </a:pPr>
            <a:endParaRPr lang="kk-KZ" sz="2400" dirty="0">
              <a:solidFill>
                <a:schemeClr val="tx1"/>
              </a:solidFill>
              <a:latin typeface="Times New Roman" pitchFamily="18" charset="0"/>
              <a:cs typeface="Times New Roman" pitchFamily="18" charset="0"/>
            </a:endParaRP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Актер</a:t>
            </a: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Кинодраматург</a:t>
            </a: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Ғалым</a:t>
            </a: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Педагог</a:t>
            </a: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Философия ғылымының кандидаты</a:t>
            </a:r>
          </a:p>
          <a:p>
            <a:pPr marL="285750" indent="-285750">
              <a:buFont typeface="Wingdings" pitchFamily="2" charset="2"/>
              <a:buChar char="v"/>
            </a:pPr>
            <a:r>
              <a:rPr lang="kk-KZ" sz="2400" dirty="0" smtClean="0">
                <a:solidFill>
                  <a:srgbClr val="002060"/>
                </a:solidFill>
                <a:latin typeface="Times New Roman" pitchFamily="18" charset="0"/>
                <a:cs typeface="Times New Roman" pitchFamily="18" charset="0"/>
              </a:rPr>
              <a:t>Қазақстан Республикасының еңбек сіңірген қайраткері</a:t>
            </a:r>
          </a:p>
          <a:p>
            <a:pPr marL="285750" indent="-285750" algn="ctr">
              <a:buFont typeface="Wingdings" pitchFamily="2" charset="2"/>
              <a:buChar char="v"/>
            </a:pPr>
            <a:endParaRPr lang="ru-RU" dirty="0">
              <a:solidFill>
                <a:schemeClr val="tx1"/>
              </a:solidFill>
              <a:latin typeface="Times New Roman" pitchFamily="18" charset="0"/>
              <a:cs typeface="Times New Roman" pitchFamily="18" charset="0"/>
            </a:endParaRPr>
          </a:p>
        </p:txBody>
      </p:sp>
      <p:sp>
        <p:nvSpPr>
          <p:cNvPr id="3" name="TextBox 2"/>
          <p:cNvSpPr txBox="1"/>
          <p:nvPr/>
        </p:nvSpPr>
        <p:spPr>
          <a:xfrm>
            <a:off x="1277433" y="1484784"/>
            <a:ext cx="3054298" cy="523220"/>
          </a:xfrm>
          <a:prstGeom prst="rect">
            <a:avLst/>
          </a:prstGeom>
          <a:noFill/>
        </p:spPr>
        <p:txBody>
          <a:bodyPr wrap="none" rtlCol="0">
            <a:spAutoFit/>
          </a:bodyPr>
          <a:lstStyle/>
          <a:p>
            <a:pPr algn="ctr"/>
            <a:r>
              <a:rPr lang="kk-KZ" sz="2800" b="1" dirty="0" smtClean="0">
                <a:ln w="10541" cmpd="sng">
                  <a:solidFill>
                    <a:schemeClr val="accent1">
                      <a:shade val="88000"/>
                      <a:satMod val="110000"/>
                    </a:schemeClr>
                  </a:solidFill>
                  <a:prstDash val="solid"/>
                </a:ln>
                <a:solidFill>
                  <a:srgbClr val="7030A0"/>
                </a:solidFill>
                <a:latin typeface="Times New Roman" pitchFamily="18" charset="0"/>
                <a:cs typeface="Times New Roman" pitchFamily="18" charset="0"/>
              </a:rPr>
              <a:t>Нұрлан Сегізбаев</a:t>
            </a:r>
            <a:endParaRPr lang="ru-RU" sz="2800" b="1" dirty="0">
              <a:ln w="10541" cmpd="sng">
                <a:solidFill>
                  <a:schemeClr val="accent1">
                    <a:shade val="88000"/>
                    <a:satMod val="110000"/>
                  </a:schemeClr>
                </a:solidFill>
                <a:prstDash val="solid"/>
              </a:ln>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022598841"/>
      </p:ext>
    </p:extLst>
  </p:cSld>
  <p:clrMapOvr>
    <a:masterClrMapping/>
  </p:clrMapOvr>
  <mc:AlternateContent xmlns:mc="http://schemas.openxmlformats.org/markup-compatibility/2006" xmlns:p14="http://schemas.microsoft.com/office/powerpoint/2010/main">
    <mc:Choice Requires="p14">
      <p:transition spd="slow" p14:dur="2000" advTm="29288"/>
    </mc:Choice>
    <mc:Fallback xmlns="">
      <p:transition spd="slow" advTm="2928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1528" y="620688"/>
            <a:ext cx="7920880" cy="5632311"/>
          </a:xfrm>
          <a:prstGeom prst="rect">
            <a:avLst/>
          </a:prstGeom>
        </p:spPr>
        <p:txBody>
          <a:bodyPr wrap="square">
            <a:spAutoFit/>
          </a:bodyPr>
          <a:lstStyle/>
          <a:p>
            <a:r>
              <a:rPr lang="ru-RU" sz="2000"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Нұрлан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Сегізбаевтың</a:t>
            </a:r>
            <a:r>
              <a:rPr lang="ru-RU" sz="2000" b="1" i="1"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шығармашылығы</a:t>
            </a:r>
            <a:r>
              <a:rPr lang="ru-RU" sz="2000" dirty="0">
                <a:latin typeface="Times New Roman" pitchFamily="18" charset="0"/>
                <a:cs typeface="Times New Roman" pitchFamily="18" charset="0"/>
              </a:rPr>
              <a:t> 12 </a:t>
            </a:r>
            <a:r>
              <a:rPr lang="ru-RU" sz="2000" dirty="0" err="1">
                <a:latin typeface="Times New Roman" pitchFamily="18" charset="0"/>
                <a:cs typeface="Times New Roman" pitchFamily="18" charset="0"/>
              </a:rPr>
              <a:t>жасынан</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басталған</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kk-KZ" sz="2000" dirty="0" smtClean="0">
                <a:latin typeface="Times New Roman" pitchFamily="18" charset="0"/>
                <a:cs typeface="Times New Roman" pitchFamily="18" charset="0"/>
              </a:rPr>
              <a:t>«Менің атым-Қожа» көркем фильімінің екінші режисс</a:t>
            </a:r>
            <a:r>
              <a:rPr lang="ru-RU" sz="2000" dirty="0">
                <a:latin typeface="Times New Roman" pitchFamily="18" charset="0"/>
                <a:cs typeface="Times New Roman" pitchFamily="18" charset="0"/>
              </a:rPr>
              <a:t>е</a:t>
            </a:r>
            <a:r>
              <a:rPr lang="kk-KZ" sz="2000" dirty="0" smtClean="0">
                <a:latin typeface="Times New Roman" pitchFamily="18" charset="0"/>
                <a:cs typeface="Times New Roman" pitchFamily="18" charset="0"/>
              </a:rPr>
              <a:t>ры Тұрар Дүйсенбайұлы Қожаның рөліне бала іздеп Нұрлан Сегізбаевты көрген кезін былай еске алады. </a:t>
            </a:r>
          </a:p>
          <a:p>
            <a:r>
              <a:rPr lang="kk-KZ" sz="2000" dirty="0" smtClean="0">
                <a:latin typeface="Times New Roman" pitchFamily="18" charset="0"/>
                <a:cs typeface="Times New Roman" pitchFamily="18" charset="0"/>
              </a:rPr>
              <a:t>«...Алдымыздан екі оқушы қыз жүгіріп өтті. Олардың соңынан бір ұл бала қуып келеді екен. Көзіме оттай басылды. Әлгі баланың көзінде бір ұшқын бардай көрінді...</a:t>
            </a:r>
          </a:p>
          <a:p>
            <a:r>
              <a:rPr lang="kk-KZ" sz="2000"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    Ақыры мекенжайын сұрап, ата-анасымен танысып, киноға түсіруге әрең көндірдік. Алғашқы фототүсірілімдер тамаша шықты...</a:t>
            </a:r>
          </a:p>
          <a:p>
            <a:r>
              <a:rPr lang="kk-KZ" sz="2000"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    Қожаның айнаға қарап өзімен-өзі сөйлесетін дубілінде екі адамның рөлін қатар беру керек болды. Біреуі салмақты Қожа, екіншісі- тәртіпсіз Қожа. Сонда ол даусын барынша құбылтып, өзін-өзі жерден алып, жерге салғанда түсіру тобындағылар ішек-сілесі қатып күлген еді...»</a:t>
            </a:r>
            <a:endParaRPr lang="ru-RU" sz="2000" dirty="0">
              <a:latin typeface="Times New Roman" pitchFamily="18" charset="0"/>
              <a:cs typeface="Times New Roman" pitchFamily="18" charset="0"/>
            </a:endParaRPr>
          </a:p>
          <a:p>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Бүгінде</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Менің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атым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Қожа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фильмі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ұлтымыздың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рухани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қазынасына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бүкіл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елдің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көңілінен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шыққан</a:t>
            </a:r>
            <a:r>
              <a:rPr lang="ru-RU" sz="2000" dirty="0">
                <a:latin typeface="Times New Roman" pitchFamily="18" charset="0"/>
                <a:cs typeface="Times New Roman" pitchFamily="18" charset="0"/>
              </a:rPr>
              <a:t>, экран </a:t>
            </a:r>
            <a:r>
              <a:rPr lang="ru-RU" sz="2000" dirty="0" err="1">
                <a:latin typeface="Times New Roman" pitchFamily="18" charset="0"/>
                <a:cs typeface="Times New Roman" pitchFamily="18" charset="0"/>
              </a:rPr>
              <a:t>көркі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классикалық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туындыға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айналды</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4154534737"/>
      </p:ext>
    </p:extLst>
  </p:cSld>
  <p:clrMapOvr>
    <a:masterClrMapping/>
  </p:clrMapOvr>
  <mc:AlternateContent xmlns:mc="http://schemas.openxmlformats.org/markup-compatibility/2006" xmlns:p14="http://schemas.microsoft.com/office/powerpoint/2010/main">
    <mc:Choice Requires="p14">
      <p:transition spd="slow" p14:dur="2000" advTm="89482"/>
    </mc:Choice>
    <mc:Fallback xmlns="">
      <p:transition spd="slow" advTm="8948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611558" y="260648"/>
            <a:ext cx="8208912" cy="1200329"/>
          </a:xfrm>
          <a:prstGeom prst="rect">
            <a:avLst/>
          </a:prstGeom>
          <a:noFill/>
        </p:spPr>
        <p:txBody>
          <a:bodyPr wrap="square" rtlCol="0">
            <a:spAutoFit/>
          </a:bodyPr>
          <a:lstStyle/>
          <a:p>
            <a:r>
              <a:rPr lang="ru-RU"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1</a:t>
            </a:r>
            <a:r>
              <a:rPr lang="ru-R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2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тапсырма</a:t>
            </a:r>
            <a:r>
              <a:rPr lang="ru-RU"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kk-KZ" sz="2400" i="1" dirty="0" smtClean="0">
                <a:latin typeface="Times New Roman" pitchFamily="18" charset="0"/>
                <a:cs typeface="Times New Roman" pitchFamily="18" charset="0"/>
              </a:rPr>
              <a:t>«Менің атым- Қожа» кинофильмінде басты рөлдерде ойнаған әртістерді берілген сызба арқылы сәйкестендіріңіз.</a:t>
            </a:r>
          </a:p>
        </p:txBody>
      </p:sp>
      <p:sp>
        <p:nvSpPr>
          <p:cNvPr id="3" name="Прямоугольник 2"/>
          <p:cNvSpPr/>
          <p:nvPr/>
        </p:nvSpPr>
        <p:spPr>
          <a:xfrm>
            <a:off x="411965" y="1556792"/>
            <a:ext cx="8608097" cy="3816429"/>
          </a:xfrm>
          <a:prstGeom prst="rect">
            <a:avLst/>
          </a:prstGeom>
        </p:spPr>
        <p:txBody>
          <a:bodyPr wrap="square">
            <a:spAutoFit/>
          </a:bodyPr>
          <a:lstStyle/>
          <a:p>
            <a:r>
              <a:rPr lang="kk-KZ" sz="2200" b="1" dirty="0">
                <a:latin typeface="Times New Roman" pitchFamily="18" charset="0"/>
                <a:cs typeface="Times New Roman" pitchFamily="18" charset="0"/>
              </a:rPr>
              <a:t>Мұғалім Сәбира Майқанова                     </a:t>
            </a:r>
            <a:r>
              <a:rPr lang="kk-KZ" sz="2200" b="1" dirty="0" smtClean="0">
                <a:latin typeface="Times New Roman" pitchFamily="18" charset="0"/>
                <a:cs typeface="Times New Roman" pitchFamily="18" charset="0"/>
              </a:rPr>
              <a:t>          Кененбай </a:t>
            </a:r>
            <a:r>
              <a:rPr lang="kk-KZ" sz="2200" b="1" dirty="0">
                <a:latin typeface="Times New Roman" pitchFamily="18" charset="0"/>
                <a:cs typeface="Times New Roman" pitchFamily="18" charset="0"/>
              </a:rPr>
              <a:t>Қожабеков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Қожаберген</a:t>
            </a:r>
            <a:r>
              <a:rPr lang="kk-KZ" sz="2200" b="1" dirty="0">
                <a:latin typeface="Times New Roman" pitchFamily="18" charset="0"/>
                <a:cs typeface="Times New Roman" pitchFamily="18" charset="0"/>
              </a:rPr>
              <a:t>, яғни Қожа Қадыров             </a:t>
            </a:r>
            <a:r>
              <a:rPr lang="kk-KZ" sz="2200" b="1" dirty="0" smtClean="0">
                <a:latin typeface="Times New Roman" pitchFamily="18" charset="0"/>
                <a:cs typeface="Times New Roman" pitchFamily="18" charset="0"/>
              </a:rPr>
              <a:t>      Райса Мұхамедиярова </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Қожаның анасы Миллат                                      Юсуф Шамузов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Сауықшыл Сұлтан                                                Марат Көкенов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Рахманов мұғалім                                                  Нұрлан Сегізбаев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Қонақжай бала Дәулет                                          Бикен Римова</a:t>
            </a:r>
            <a:endParaRPr lang="kk-KZ" sz="2200" b="1" dirty="0">
              <a:latin typeface="Times New Roman" pitchFamily="18" charset="0"/>
              <a:cs typeface="Times New Roman" pitchFamily="18" charset="0"/>
            </a:endParaRPr>
          </a:p>
        </p:txBody>
      </p:sp>
      <p:cxnSp>
        <p:nvCxnSpPr>
          <p:cNvPr id="5" name="Прямая со стрелкой 4"/>
          <p:cNvCxnSpPr/>
          <p:nvPr/>
        </p:nvCxnSpPr>
        <p:spPr>
          <a:xfrm flipV="1">
            <a:off x="3373292" y="3260421"/>
            <a:ext cx="2808312"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36988" y="5445224"/>
            <a:ext cx="8280920" cy="769441"/>
          </a:xfrm>
          <a:prstGeom prst="rect">
            <a:avLst/>
          </a:prstGeom>
          <a:noFill/>
        </p:spPr>
        <p:txBody>
          <a:bodyPr wrap="square" rtlCol="0">
            <a:spAutoFit/>
          </a:bodyPr>
          <a:lstStyle/>
          <a:p>
            <a:r>
              <a:rPr lang="kk-KZ" sz="2200" b="1" dirty="0" smtClean="0">
                <a:solidFill>
                  <a:srgbClr val="0070C0"/>
                </a:solidFill>
                <a:latin typeface="Times New Roman" pitchFamily="18" charset="0"/>
                <a:cs typeface="Times New Roman" pitchFamily="18" charset="0"/>
              </a:rPr>
              <a:t>Дескриптор:</a:t>
            </a:r>
          </a:p>
          <a:p>
            <a:pPr marL="285750" indent="-285750">
              <a:buFont typeface="Arial" pitchFamily="34" charset="0"/>
              <a:buChar char="•"/>
            </a:pPr>
            <a:r>
              <a:rPr lang="kk-KZ" sz="2200" dirty="0" smtClean="0">
                <a:latin typeface="Times New Roman" pitchFamily="18" charset="0"/>
                <a:cs typeface="Times New Roman" pitchFamily="18" charset="0"/>
              </a:rPr>
              <a:t>Басты рөлдерде ойнаған әртістерді сызба кестесі арқылы табады. </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3759211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14374" y="1700808"/>
            <a:ext cx="8608097" cy="3816429"/>
          </a:xfrm>
          <a:prstGeom prst="rect">
            <a:avLst/>
          </a:prstGeom>
        </p:spPr>
        <p:txBody>
          <a:bodyPr wrap="square">
            <a:spAutoFit/>
          </a:bodyPr>
          <a:lstStyle/>
          <a:p>
            <a:r>
              <a:rPr lang="kk-KZ" sz="2200" b="1" dirty="0">
                <a:latin typeface="Times New Roman" pitchFamily="18" charset="0"/>
                <a:cs typeface="Times New Roman" pitchFamily="18" charset="0"/>
              </a:rPr>
              <a:t>Мұғалім Сәбира Майқанова                     </a:t>
            </a:r>
            <a:r>
              <a:rPr lang="kk-KZ" sz="2200" b="1" dirty="0" smtClean="0">
                <a:latin typeface="Times New Roman" pitchFamily="18" charset="0"/>
                <a:cs typeface="Times New Roman" pitchFamily="18" charset="0"/>
              </a:rPr>
              <a:t>       Кененбай </a:t>
            </a:r>
            <a:r>
              <a:rPr lang="kk-KZ" sz="2200" b="1" dirty="0">
                <a:latin typeface="Times New Roman" pitchFamily="18" charset="0"/>
                <a:cs typeface="Times New Roman" pitchFamily="18" charset="0"/>
              </a:rPr>
              <a:t>Қожабеков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Қожаберген</a:t>
            </a:r>
            <a:r>
              <a:rPr lang="kk-KZ" sz="2200" b="1" dirty="0">
                <a:latin typeface="Times New Roman" pitchFamily="18" charset="0"/>
                <a:cs typeface="Times New Roman" pitchFamily="18" charset="0"/>
              </a:rPr>
              <a:t>, яғни Қожа Қадыров             </a:t>
            </a:r>
            <a:r>
              <a:rPr lang="kk-KZ" sz="2200" b="1" dirty="0" smtClean="0">
                <a:latin typeface="Times New Roman" pitchFamily="18" charset="0"/>
                <a:cs typeface="Times New Roman" pitchFamily="18" charset="0"/>
              </a:rPr>
              <a:t>      </a:t>
            </a:r>
            <a:r>
              <a:rPr lang="kk-KZ" sz="2200" b="1" dirty="0" smtClean="0">
                <a:latin typeface="Times New Roman" pitchFamily="18" charset="0"/>
                <a:cs typeface="Times New Roman" pitchFamily="18" charset="0"/>
              </a:rPr>
              <a:t>Райса Мұхамедиярова </a:t>
            </a:r>
            <a:endParaRPr lang="kk-KZ" sz="2200" b="1" dirty="0" smtClean="0">
              <a:latin typeface="Times New Roman" pitchFamily="18" charset="0"/>
              <a:cs typeface="Times New Roman" pitchFamily="18" charset="0"/>
            </a:endParaRP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Қожаның анасы Миллат                                      Юсуф Шамузов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Сауықшыл Сұлтан                                                Марат Көкенов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Рахманов мұғалім                                                  Нұрлан Сегізбаев</a:t>
            </a:r>
          </a:p>
          <a:p>
            <a:endParaRPr lang="kk-KZ" sz="2200" b="1" dirty="0" smtClean="0">
              <a:latin typeface="Times New Roman" pitchFamily="18" charset="0"/>
              <a:cs typeface="Times New Roman" pitchFamily="18" charset="0"/>
            </a:endParaRPr>
          </a:p>
          <a:p>
            <a:r>
              <a:rPr lang="kk-KZ" sz="2200" b="1" dirty="0" smtClean="0">
                <a:latin typeface="Times New Roman" pitchFamily="18" charset="0"/>
                <a:cs typeface="Times New Roman" pitchFamily="18" charset="0"/>
              </a:rPr>
              <a:t>Қонақжай бала Дәулет                                          Бикен Римова</a:t>
            </a:r>
            <a:endParaRPr lang="kk-KZ" sz="2200" b="1" dirty="0">
              <a:latin typeface="Times New Roman" pitchFamily="18" charset="0"/>
              <a:cs typeface="Times New Roman" pitchFamily="18" charset="0"/>
            </a:endParaRPr>
          </a:p>
        </p:txBody>
      </p:sp>
      <p:cxnSp>
        <p:nvCxnSpPr>
          <p:cNvPr id="4" name="Прямая со стрелкой 3"/>
          <p:cNvCxnSpPr/>
          <p:nvPr/>
        </p:nvCxnSpPr>
        <p:spPr>
          <a:xfrm flipV="1">
            <a:off x="3554447" y="3356992"/>
            <a:ext cx="2745745" cy="19173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a:off x="3063241" y="3933056"/>
            <a:ext cx="32403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3804795" y="3429000"/>
            <a:ext cx="2592288" cy="17281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V="1">
            <a:off x="2987824" y="2009359"/>
            <a:ext cx="3168352" cy="25717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4308857" y="1991968"/>
            <a:ext cx="1775311" cy="6090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a:off x="4788024" y="2708920"/>
            <a:ext cx="1609059" cy="1872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Прямоугольник 21"/>
          <p:cNvSpPr/>
          <p:nvPr/>
        </p:nvSpPr>
        <p:spPr>
          <a:xfrm>
            <a:off x="727371" y="764704"/>
            <a:ext cx="3337388" cy="584775"/>
          </a:xfrm>
          <a:prstGeom prst="rect">
            <a:avLst/>
          </a:prstGeom>
        </p:spPr>
        <p:txBody>
          <a:bodyPr wrap="none">
            <a:sp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Ықтимал жауап!</a:t>
            </a:r>
            <a:endPar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extLst>
      <p:ext uri="{BB962C8B-B14F-4D97-AF65-F5344CB8AC3E}">
        <p14:creationId xmlns:p14="http://schemas.microsoft.com/office/powerpoint/2010/main" val="37945801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TextBox 2"/>
          <p:cNvSpPr txBox="1"/>
          <p:nvPr/>
        </p:nvSpPr>
        <p:spPr>
          <a:xfrm>
            <a:off x="179512" y="260648"/>
            <a:ext cx="3434273" cy="523220"/>
          </a:xfrm>
          <a:prstGeom prst="rect">
            <a:avLst/>
          </a:prstGeom>
          <a:noFill/>
        </p:spPr>
        <p:txBody>
          <a:bodyPr wrap="none" rtlCol="0">
            <a:spAutoFit/>
          </a:bodyPr>
          <a:lstStyle/>
          <a:p>
            <a:r>
              <a:rPr lang="kk-K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Анықтама бұрышы</a:t>
            </a:r>
            <a:endParaRPr lang="ru-RU"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6" name="Picture 6" descr="https://www.clipartmax.com/png/full/206-2068383_depositphotos-10583067-stock-illustration-3d-business-vector-graphic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068960"/>
            <a:ext cx="3720267" cy="3467066"/>
          </a:xfrm>
          <a:prstGeom prst="rect">
            <a:avLst/>
          </a:prstGeom>
          <a:noFill/>
          <a:extLst>
            <a:ext uri="{909E8E84-426E-40DD-AFC4-6F175D3DCCD1}">
              <a14:hiddenFill xmlns:a14="http://schemas.microsoft.com/office/drawing/2010/main">
                <a:solidFill>
                  <a:srgbClr val="FFFFFF"/>
                </a:solidFill>
              </a14:hiddenFill>
            </a:ext>
          </a:extLst>
        </p:spPr>
      </p:pic>
      <p:sp>
        <p:nvSpPr>
          <p:cNvPr id="7" name="Овальная выноска 6"/>
          <p:cNvSpPr/>
          <p:nvPr/>
        </p:nvSpPr>
        <p:spPr>
          <a:xfrm>
            <a:off x="2771800" y="260648"/>
            <a:ext cx="6203744" cy="3051992"/>
          </a:xfrm>
          <a:prstGeom prst="wedgeEllipseCallou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rgbClr val="C00000"/>
                </a:solidFill>
                <a:latin typeface="Times New Roman" pitchFamily="18" charset="0"/>
                <a:cs typeface="Times New Roman" pitchFamily="18" charset="0"/>
              </a:rPr>
              <a:t>«Монолог» </a:t>
            </a:r>
            <a:r>
              <a:rPr lang="kk-KZ" sz="2000" dirty="0" smtClean="0">
                <a:solidFill>
                  <a:schemeClr val="tx1"/>
                </a:solidFill>
                <a:latin typeface="Times New Roman" pitchFamily="18" charset="0"/>
                <a:cs typeface="Times New Roman" pitchFamily="18" charset="0"/>
              </a:rPr>
              <a:t>грек</a:t>
            </a:r>
            <a:r>
              <a:rPr lang="kk-KZ" sz="2000" b="1" dirty="0" smtClean="0">
                <a:solidFill>
                  <a:schemeClr val="tx1"/>
                </a:solidFill>
                <a:latin typeface="Times New Roman" pitchFamily="18" charset="0"/>
                <a:cs typeface="Times New Roman" pitchFamily="18" charset="0"/>
              </a:rPr>
              <a:t> </a:t>
            </a:r>
            <a:r>
              <a:rPr lang="kk-KZ" sz="2000" dirty="0" smtClean="0">
                <a:solidFill>
                  <a:schemeClr val="tx1"/>
                </a:solidFill>
                <a:latin typeface="Times New Roman" pitchFamily="18" charset="0"/>
                <a:cs typeface="Times New Roman" pitchFamily="18" charset="0"/>
              </a:rPr>
              <a:t>сөзінен шыққан «</a:t>
            </a:r>
            <a:r>
              <a:rPr lang="en-US" sz="2000" dirty="0" smtClean="0">
                <a:solidFill>
                  <a:schemeClr val="tx1"/>
                </a:solidFill>
                <a:latin typeface="Times New Roman" pitchFamily="18" charset="0"/>
                <a:cs typeface="Times New Roman" pitchFamily="18" charset="0"/>
              </a:rPr>
              <a:t>mono</a:t>
            </a:r>
            <a:r>
              <a:rPr lang="kk-KZ" sz="2000" dirty="0" smtClean="0">
                <a:solidFill>
                  <a:schemeClr val="tx1"/>
                </a:solidFill>
                <a:latin typeface="Times New Roman" pitchFamily="18" charset="0"/>
                <a:cs typeface="Times New Roman" pitchFamily="18" charset="0"/>
              </a:rPr>
              <a:t>»- «бір», «</a:t>
            </a:r>
            <a:r>
              <a:rPr lang="en-US" sz="2000" dirty="0" smtClean="0">
                <a:solidFill>
                  <a:schemeClr val="tx1"/>
                </a:solidFill>
                <a:latin typeface="Times New Roman" pitchFamily="18" charset="0"/>
                <a:cs typeface="Times New Roman" pitchFamily="18" charset="0"/>
              </a:rPr>
              <a:t>log</a:t>
            </a:r>
            <a:r>
              <a:rPr lang="kk-KZ" sz="2000" dirty="0" smtClean="0">
                <a:solidFill>
                  <a:schemeClr val="tx1"/>
                </a:solidFill>
                <a:latin typeface="Times New Roman" pitchFamily="18" charset="0"/>
                <a:cs typeface="Times New Roman" pitchFamily="18" charset="0"/>
              </a:rPr>
              <a:t>»- «сөз» деген мағынаны білдіреді. Яғни бір адамның сөзі.Монолог әдеби шығармада кейіпкердің өзіне-өзі қайтара айтқан сөзі немесе ішкі сырын білдіретін ойы. Ол кейіпкердің көңіл-күйін,ренішін,қуанышын т.б сезімдерін байқатады. </a:t>
            </a: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094903130"/>
      </p:ext>
    </p:extLst>
  </p:cSld>
  <p:clrMapOvr>
    <a:masterClrMapping/>
  </p:clrMapOvr>
  <mc:AlternateContent xmlns:mc="http://schemas.openxmlformats.org/markup-compatibility/2006" xmlns:p14="http://schemas.microsoft.com/office/powerpoint/2010/main">
    <mc:Choice Requires="p14">
      <p:transition spd="slow" p14:dur="2000" advTm="9032"/>
    </mc:Choice>
    <mc:Fallback xmlns="">
      <p:transition spd="slow" advTm="9032"/>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1200</TotalTime>
  <Words>855</Words>
  <Application>Microsoft Office PowerPoint</Application>
  <PresentationFormat>Экран (4:3)</PresentationFormat>
  <Paragraphs>135</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77</cp:revision>
  <dcterms:created xsi:type="dcterms:W3CDTF">2021-01-20T06:46:41Z</dcterms:created>
  <dcterms:modified xsi:type="dcterms:W3CDTF">2021-01-28T11:57:44Z</dcterms:modified>
</cp:coreProperties>
</file>