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8" r:id="rId1"/>
  </p:sldMasterIdLst>
  <p:sldIdLst>
    <p:sldId id="292" r:id="rId2"/>
    <p:sldId id="293" r:id="rId3"/>
    <p:sldId id="294" r:id="rId4"/>
    <p:sldId id="300" r:id="rId5"/>
    <p:sldId id="315" r:id="rId6"/>
    <p:sldId id="316" r:id="rId7"/>
    <p:sldId id="321" r:id="rId8"/>
    <p:sldId id="301" r:id="rId9"/>
    <p:sldId id="303" r:id="rId10"/>
    <p:sldId id="318" r:id="rId11"/>
    <p:sldId id="319" r:id="rId12"/>
    <p:sldId id="317" r:id="rId13"/>
    <p:sldId id="305" r:id="rId14"/>
    <p:sldId id="308" r:id="rId15"/>
    <p:sldId id="309" r:id="rId16"/>
    <p:sldId id="32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64E3898-C19D-47AD-910C-1B249DEEC6E1}">
          <p14:sldIdLst>
            <p14:sldId id="292"/>
            <p14:sldId id="293"/>
            <p14:sldId id="294"/>
            <p14:sldId id="300"/>
            <p14:sldId id="315"/>
            <p14:sldId id="316"/>
            <p14:sldId id="321"/>
          </p14:sldIdLst>
        </p14:section>
        <p14:section name="Раздел без заголовка" id="{4A439D2C-5ACE-4B98-9824-2D330134341D}">
          <p14:sldIdLst>
            <p14:sldId id="301"/>
            <p14:sldId id="303"/>
            <p14:sldId id="318"/>
            <p14:sldId id="319"/>
            <p14:sldId id="317"/>
            <p14:sldId id="305"/>
            <p14:sldId id="308"/>
            <p14:sldId id="309"/>
            <p14:sldId id="32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sta" initials="t" lastIdx="1" clrIdx="0">
    <p:extLst>
      <p:ext uri="{19B8F6BF-5375-455C-9EA6-DF929625EA0E}">
        <p15:presenceInfo xmlns:p15="http://schemas.microsoft.com/office/powerpoint/2012/main" userId="tast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66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67" d="100"/>
          <a:sy n="67" d="100"/>
        </p:scale>
        <p:origin x="644" y="5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12T19:08:57.231" idx="1">
    <p:pos x="10" y="10"/>
    <p:text/>
    <p:extLst>
      <p:ext uri="{C676402C-5697-4E1C-873F-D02D1690AC5C}">
        <p15:threadingInfo xmlns:p15="http://schemas.microsoft.com/office/powerpoint/2012/main" timeZoneBias="-3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920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76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6069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582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90429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291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27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80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866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303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384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65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317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722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773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99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220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  <p:sldLayoutId id="2147483980" r:id="rId12"/>
    <p:sldLayoutId id="2147483981" r:id="rId13"/>
    <p:sldLayoutId id="2147483982" r:id="rId14"/>
    <p:sldLayoutId id="2147483983" r:id="rId15"/>
    <p:sldLayoutId id="21474839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comments" Target="../comments/commen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4697C7-D3F9-4FB9-AB0A-ECFBF00A30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46"/>
            <a:ext cx="12207305" cy="7128792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7868883-7148-4039-B34A-162BD94C53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3632" y="1988840"/>
            <a:ext cx="8316416" cy="2387600"/>
          </a:xfrm>
        </p:spPr>
        <p:txBody>
          <a:bodyPr>
            <a:normAutofit/>
          </a:bodyPr>
          <a:lstStyle/>
          <a:p>
            <a:pPr algn="ctr"/>
            <a:r>
              <a:rPr lang="kk-KZ" sz="28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Пәні: қазақ әдебиеті</a:t>
            </a:r>
            <a:br>
              <a:rPr lang="kk-KZ" sz="28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</a:t>
            </a:r>
            <a:r>
              <a:rPr lang="kk-KZ" sz="28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сынып</a:t>
            </a:r>
            <a:br>
              <a:rPr lang="kk-KZ" sz="28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8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Бөлім: «Адамгершілік </a:t>
            </a:r>
            <a:r>
              <a:rPr lang="en-US" sz="28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kk-KZ" sz="28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асыл қасиет»</a:t>
            </a:r>
            <a:br>
              <a:rPr lang="kk-KZ" sz="28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8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 № </a:t>
            </a:r>
            <a:r>
              <a:rPr lang="en-US" sz="28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br>
              <a:rPr lang="kk-KZ" sz="28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KZ" sz="2800" dirty="0">
              <a:solidFill>
                <a:srgbClr val="000066"/>
              </a:solidFill>
            </a:endParaRPr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A1DFA501-BF0E-44CB-A1CD-5D3F4FAA8B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819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16"/>
    </mc:Choice>
    <mc:Fallback>
      <p:transition spd="slow" advTm="13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6A0AB6E4-A0E3-439E-BCB3-9DF30A883346}"/>
              </a:ext>
            </a:extLst>
          </p:cNvPr>
          <p:cNvCxnSpPr>
            <a:cxnSpLocks/>
          </p:cNvCxnSpPr>
          <p:nvPr/>
        </p:nvCxnSpPr>
        <p:spPr>
          <a:xfrm>
            <a:off x="839416" y="5301208"/>
            <a:ext cx="7344816" cy="720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833FC807-A663-458B-A407-C0C1BAA4A2E6}"/>
              </a:ext>
            </a:extLst>
          </p:cNvPr>
          <p:cNvCxnSpPr>
            <a:cxnSpLocks/>
          </p:cNvCxnSpPr>
          <p:nvPr/>
        </p:nvCxnSpPr>
        <p:spPr>
          <a:xfrm flipV="1">
            <a:off x="1559496" y="1268760"/>
            <a:ext cx="0" cy="48245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72C762DA-D281-43C5-AE42-5E5E65843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733" y="260648"/>
            <a:ext cx="8916651" cy="132080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</a:t>
            </a:r>
            <a:r>
              <a:rPr lang="kk-KZ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тапсырма.</a:t>
            </a:r>
            <a:r>
              <a:rPr lang="kk-KZ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«Графикалық органайзер» әдісі арқылы берілген үзінділер бойынша шығарма кейіпкерлерін сәйкестендіріп, кейіпкерлердің көркем бейнесін ашыңыз.</a:t>
            </a:r>
            <a:endParaRPr lang="ru-KZ" sz="24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6739841F-EB02-42BA-9CBC-9DC775AD331D}"/>
              </a:ext>
            </a:extLst>
          </p:cNvPr>
          <p:cNvCxnSpPr/>
          <p:nvPr/>
        </p:nvCxnSpPr>
        <p:spPr>
          <a:xfrm>
            <a:off x="1271464" y="4005064"/>
            <a:ext cx="576064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16AE35D1-0B8A-4038-9E9A-1438D97C1DC5}"/>
              </a:ext>
            </a:extLst>
          </p:cNvPr>
          <p:cNvCxnSpPr/>
          <p:nvPr/>
        </p:nvCxnSpPr>
        <p:spPr>
          <a:xfrm>
            <a:off x="1271464" y="4725144"/>
            <a:ext cx="576064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82A2D9C6-38E0-4431-AF27-810A168EE46F}"/>
              </a:ext>
            </a:extLst>
          </p:cNvPr>
          <p:cNvCxnSpPr/>
          <p:nvPr/>
        </p:nvCxnSpPr>
        <p:spPr>
          <a:xfrm>
            <a:off x="1271464" y="3429000"/>
            <a:ext cx="576064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D8AA3F6B-3324-4348-8258-4E0BD1671858}"/>
              </a:ext>
            </a:extLst>
          </p:cNvPr>
          <p:cNvCxnSpPr/>
          <p:nvPr/>
        </p:nvCxnSpPr>
        <p:spPr>
          <a:xfrm>
            <a:off x="1271464" y="2852936"/>
            <a:ext cx="576064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35BB4AD8-1456-4718-9BBC-65B460A82185}"/>
              </a:ext>
            </a:extLst>
          </p:cNvPr>
          <p:cNvCxnSpPr/>
          <p:nvPr/>
        </p:nvCxnSpPr>
        <p:spPr>
          <a:xfrm>
            <a:off x="1271464" y="2204864"/>
            <a:ext cx="576064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D3C79935-0D3A-4625-80B9-5A9716C424C1}"/>
              </a:ext>
            </a:extLst>
          </p:cNvPr>
          <p:cNvCxnSpPr>
            <a:cxnSpLocks/>
          </p:cNvCxnSpPr>
          <p:nvPr/>
        </p:nvCxnSpPr>
        <p:spPr>
          <a:xfrm>
            <a:off x="2567608" y="5058505"/>
            <a:ext cx="0" cy="557411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9267C142-49F1-4173-9F2F-52C41DA10D0B}"/>
              </a:ext>
            </a:extLst>
          </p:cNvPr>
          <p:cNvCxnSpPr>
            <a:cxnSpLocks/>
          </p:cNvCxnSpPr>
          <p:nvPr/>
        </p:nvCxnSpPr>
        <p:spPr>
          <a:xfrm>
            <a:off x="3791744" y="5094510"/>
            <a:ext cx="0" cy="557411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C371D6D7-63F9-4372-B823-FFD9F0FFED68}"/>
              </a:ext>
            </a:extLst>
          </p:cNvPr>
          <p:cNvCxnSpPr>
            <a:cxnSpLocks/>
          </p:cNvCxnSpPr>
          <p:nvPr/>
        </p:nvCxnSpPr>
        <p:spPr>
          <a:xfrm>
            <a:off x="5015880" y="5094510"/>
            <a:ext cx="0" cy="557411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74AE2610-98C2-4E40-A051-500AC6EC5238}"/>
              </a:ext>
            </a:extLst>
          </p:cNvPr>
          <p:cNvCxnSpPr>
            <a:cxnSpLocks/>
          </p:cNvCxnSpPr>
          <p:nvPr/>
        </p:nvCxnSpPr>
        <p:spPr>
          <a:xfrm>
            <a:off x="6096000" y="5095625"/>
            <a:ext cx="0" cy="557411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B785C7C1-FB01-47E8-B7FA-66A73DB43F63}"/>
              </a:ext>
            </a:extLst>
          </p:cNvPr>
          <p:cNvCxnSpPr>
            <a:cxnSpLocks/>
          </p:cNvCxnSpPr>
          <p:nvPr/>
        </p:nvCxnSpPr>
        <p:spPr>
          <a:xfrm>
            <a:off x="7104112" y="5094510"/>
            <a:ext cx="0" cy="557411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82E2E3A-6768-4DD4-BCCE-2060A0F46EE0}"/>
              </a:ext>
            </a:extLst>
          </p:cNvPr>
          <p:cNvSpPr txBox="1"/>
          <p:nvPr/>
        </p:nvSpPr>
        <p:spPr>
          <a:xfrm rot="5400000">
            <a:off x="1958861" y="5958177"/>
            <a:ext cx="11569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Әкең тәрізді сұңғақ боласың</a:t>
            </a:r>
            <a:endParaRPr lang="ru-KZ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AEA2DDC-4CB6-4569-96FD-4200B842D48B}"/>
              </a:ext>
            </a:extLst>
          </p:cNvPr>
          <p:cNvSpPr txBox="1"/>
          <p:nvPr/>
        </p:nvSpPr>
        <p:spPr>
          <a:xfrm>
            <a:off x="582678" y="2003622"/>
            <a:ext cx="976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Әжесі</a:t>
            </a:r>
            <a:r>
              <a:rPr lang="kk-K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K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2F342F3-5782-41CC-950A-CAD9D2087308}"/>
              </a:ext>
            </a:extLst>
          </p:cNvPr>
          <p:cNvSpPr txBox="1"/>
          <p:nvPr/>
        </p:nvSpPr>
        <p:spPr>
          <a:xfrm rot="5400000">
            <a:off x="3213267" y="5894311"/>
            <a:ext cx="115695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Сен көшедегі иттерді тәртіпке сал</a:t>
            </a:r>
            <a:endParaRPr lang="ru-KZ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EE5A93C-6500-45AE-8353-87F2CA6E32E9}"/>
              </a:ext>
            </a:extLst>
          </p:cNvPr>
          <p:cNvSpPr txBox="1"/>
          <p:nvPr/>
        </p:nvSpPr>
        <p:spPr>
          <a:xfrm>
            <a:off x="551387" y="4581126"/>
            <a:ext cx="864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Жантас</a:t>
            </a:r>
            <a:endParaRPr lang="ru-K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E385313-48CE-4156-8EF7-5689D9185223}"/>
              </a:ext>
            </a:extLst>
          </p:cNvPr>
          <p:cNvSpPr txBox="1"/>
          <p:nvPr/>
        </p:nvSpPr>
        <p:spPr>
          <a:xfrm rot="5400000">
            <a:off x="4521051" y="6012541"/>
            <a:ext cx="10342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Атымды айта бастасам,...</a:t>
            </a:r>
            <a:endParaRPr lang="ru-KZ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3E8DB6C-1AB3-4460-ACFD-F3ABA3E23B0B}"/>
              </a:ext>
            </a:extLst>
          </p:cNvPr>
          <p:cNvSpPr txBox="1"/>
          <p:nvPr/>
        </p:nvSpPr>
        <p:spPr>
          <a:xfrm>
            <a:off x="635734" y="3774231"/>
            <a:ext cx="1271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Қожа</a:t>
            </a:r>
            <a:r>
              <a:rPr lang="kk-KZ" dirty="0"/>
              <a:t> </a:t>
            </a:r>
            <a:endParaRPr lang="ru-KZ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2A528BB-5B26-4159-A649-413EB23B4838}"/>
              </a:ext>
            </a:extLst>
          </p:cNvPr>
          <p:cNvSpPr txBox="1"/>
          <p:nvPr/>
        </p:nvSpPr>
        <p:spPr>
          <a:xfrm rot="5400000">
            <a:off x="5517523" y="5932122"/>
            <a:ext cx="11569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Саған бұл жолы жолдама берілмейді</a:t>
            </a:r>
            <a:endParaRPr lang="ru-KZ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EE38755-38D8-4EA6-9D4C-59B463694690}"/>
              </a:ext>
            </a:extLst>
          </p:cNvPr>
          <p:cNvSpPr txBox="1"/>
          <p:nvPr/>
        </p:nvSpPr>
        <p:spPr>
          <a:xfrm>
            <a:off x="432908" y="2689781"/>
            <a:ext cx="1101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Майқанова </a:t>
            </a:r>
            <a:endParaRPr lang="ru-K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9A1C91D-D9AA-4002-A06B-7A447991F9A9}"/>
              </a:ext>
            </a:extLst>
          </p:cNvPr>
          <p:cNvSpPr txBox="1"/>
          <p:nvPr/>
        </p:nvSpPr>
        <p:spPr>
          <a:xfrm rot="5400000">
            <a:off x="6443451" y="6093069"/>
            <a:ext cx="13681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Мынау шаш емес тікенек қой</a:t>
            </a:r>
            <a:endParaRPr lang="ru-KZ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BCAC068-06B1-441C-AB68-B252AE9C106A}"/>
              </a:ext>
            </a:extLst>
          </p:cNvPr>
          <p:cNvSpPr txBox="1"/>
          <p:nvPr/>
        </p:nvSpPr>
        <p:spPr>
          <a:xfrm>
            <a:off x="537940" y="3243316"/>
            <a:ext cx="1101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Әбубәкір</a:t>
            </a:r>
            <a:endParaRPr lang="ru-K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656AA8F-647F-4223-8FA3-847DB75DEE42}"/>
              </a:ext>
            </a:extLst>
          </p:cNvPr>
          <p:cNvSpPr txBox="1"/>
          <p:nvPr/>
        </p:nvSpPr>
        <p:spPr>
          <a:xfrm>
            <a:off x="8525527" y="4994799"/>
            <a:ext cx="35394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</a:t>
            </a:r>
          </a:p>
          <a:p>
            <a:pPr marL="285750" indent="-285750">
              <a:buFontTx/>
              <a:buChar char="-"/>
            </a:pPr>
            <a:r>
              <a:rPr lang="kk-KZ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 мазмұнын біледі;</a:t>
            </a:r>
          </a:p>
          <a:p>
            <a:pPr marL="285750" indent="-285750">
              <a:buFontTx/>
              <a:buChar char="-"/>
            </a:pPr>
            <a:r>
              <a:rPr lang="kk-KZ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берілген үзінділер арқылы шығарма кейіпкерлерін сәйкестендіреді;</a:t>
            </a:r>
          </a:p>
          <a:p>
            <a:pPr marL="285750" indent="-285750">
              <a:buFontTx/>
              <a:buChar char="-"/>
            </a:pPr>
            <a:r>
              <a:rPr lang="kk-KZ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кейіпкерлердің көркем бейнесін ашады.</a:t>
            </a:r>
            <a:endParaRPr lang="ru-KZ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5CBF711D-CA40-42AE-9F6E-EE1A23DD5E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64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33"/>
    </mc:Choice>
    <mc:Fallback>
      <p:transition spd="slow" advTm="29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6A0AB6E4-A0E3-439E-BCB3-9DF30A883346}"/>
              </a:ext>
            </a:extLst>
          </p:cNvPr>
          <p:cNvCxnSpPr>
            <a:cxnSpLocks/>
          </p:cNvCxnSpPr>
          <p:nvPr/>
        </p:nvCxnSpPr>
        <p:spPr>
          <a:xfrm>
            <a:off x="839416" y="5301208"/>
            <a:ext cx="7344816" cy="720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833FC807-A663-458B-A407-C0C1BAA4A2E6}"/>
              </a:ext>
            </a:extLst>
          </p:cNvPr>
          <p:cNvCxnSpPr>
            <a:cxnSpLocks/>
          </p:cNvCxnSpPr>
          <p:nvPr/>
        </p:nvCxnSpPr>
        <p:spPr>
          <a:xfrm flipV="1">
            <a:off x="1559496" y="1268760"/>
            <a:ext cx="0" cy="48245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72C762DA-D281-43C5-AE42-5E5E65843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481" y="260648"/>
            <a:ext cx="8596668" cy="1320800"/>
          </a:xfrm>
        </p:spPr>
        <p:txBody>
          <a:bodyPr>
            <a:normAutofit/>
          </a:bodyPr>
          <a:lstStyle/>
          <a:p>
            <a:r>
              <a:rPr lang="kk-KZ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Ықтимал жауаптар!</a:t>
            </a:r>
            <a:endParaRPr lang="ru-KZ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6739841F-EB02-42BA-9CBC-9DC775AD331D}"/>
              </a:ext>
            </a:extLst>
          </p:cNvPr>
          <p:cNvCxnSpPr/>
          <p:nvPr/>
        </p:nvCxnSpPr>
        <p:spPr>
          <a:xfrm>
            <a:off x="1271464" y="4005064"/>
            <a:ext cx="576064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16AE35D1-0B8A-4038-9E9A-1438D97C1DC5}"/>
              </a:ext>
            </a:extLst>
          </p:cNvPr>
          <p:cNvCxnSpPr/>
          <p:nvPr/>
        </p:nvCxnSpPr>
        <p:spPr>
          <a:xfrm>
            <a:off x="1271464" y="4725144"/>
            <a:ext cx="576064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82A2D9C6-38E0-4431-AF27-810A168EE46F}"/>
              </a:ext>
            </a:extLst>
          </p:cNvPr>
          <p:cNvCxnSpPr/>
          <p:nvPr/>
        </p:nvCxnSpPr>
        <p:spPr>
          <a:xfrm>
            <a:off x="1271464" y="3429000"/>
            <a:ext cx="576064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D8AA3F6B-3324-4348-8258-4E0BD1671858}"/>
              </a:ext>
            </a:extLst>
          </p:cNvPr>
          <p:cNvCxnSpPr/>
          <p:nvPr/>
        </p:nvCxnSpPr>
        <p:spPr>
          <a:xfrm>
            <a:off x="1271464" y="2852936"/>
            <a:ext cx="576064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35BB4AD8-1456-4718-9BBC-65B460A82185}"/>
              </a:ext>
            </a:extLst>
          </p:cNvPr>
          <p:cNvCxnSpPr/>
          <p:nvPr/>
        </p:nvCxnSpPr>
        <p:spPr>
          <a:xfrm>
            <a:off x="1271464" y="2204864"/>
            <a:ext cx="576064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D3C79935-0D3A-4625-80B9-5A9716C424C1}"/>
              </a:ext>
            </a:extLst>
          </p:cNvPr>
          <p:cNvCxnSpPr>
            <a:cxnSpLocks/>
          </p:cNvCxnSpPr>
          <p:nvPr/>
        </p:nvCxnSpPr>
        <p:spPr>
          <a:xfrm>
            <a:off x="2567608" y="5058505"/>
            <a:ext cx="0" cy="557411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9267C142-49F1-4173-9F2F-52C41DA10D0B}"/>
              </a:ext>
            </a:extLst>
          </p:cNvPr>
          <p:cNvCxnSpPr>
            <a:cxnSpLocks/>
          </p:cNvCxnSpPr>
          <p:nvPr/>
        </p:nvCxnSpPr>
        <p:spPr>
          <a:xfrm>
            <a:off x="3791744" y="5094510"/>
            <a:ext cx="0" cy="557411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C371D6D7-63F9-4372-B823-FFD9F0FFED68}"/>
              </a:ext>
            </a:extLst>
          </p:cNvPr>
          <p:cNvCxnSpPr>
            <a:cxnSpLocks/>
          </p:cNvCxnSpPr>
          <p:nvPr/>
        </p:nvCxnSpPr>
        <p:spPr>
          <a:xfrm>
            <a:off x="5015880" y="5094510"/>
            <a:ext cx="0" cy="557411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74AE2610-98C2-4E40-A051-500AC6EC5238}"/>
              </a:ext>
            </a:extLst>
          </p:cNvPr>
          <p:cNvCxnSpPr>
            <a:cxnSpLocks/>
          </p:cNvCxnSpPr>
          <p:nvPr/>
        </p:nvCxnSpPr>
        <p:spPr>
          <a:xfrm>
            <a:off x="6096000" y="5095625"/>
            <a:ext cx="0" cy="557411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B785C7C1-FB01-47E8-B7FA-66A73DB43F63}"/>
              </a:ext>
            </a:extLst>
          </p:cNvPr>
          <p:cNvCxnSpPr>
            <a:cxnSpLocks/>
          </p:cNvCxnSpPr>
          <p:nvPr/>
        </p:nvCxnSpPr>
        <p:spPr>
          <a:xfrm>
            <a:off x="7104112" y="5094510"/>
            <a:ext cx="0" cy="557411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82E2E3A-6768-4DD4-BCCE-2060A0F46EE0}"/>
              </a:ext>
            </a:extLst>
          </p:cNvPr>
          <p:cNvSpPr txBox="1"/>
          <p:nvPr/>
        </p:nvSpPr>
        <p:spPr>
          <a:xfrm rot="5400000">
            <a:off x="1958861" y="5958177"/>
            <a:ext cx="11569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Әкең тәрізді сұңғақ боласың</a:t>
            </a:r>
            <a:endParaRPr lang="ru-KZ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AEA2DDC-4CB6-4569-96FD-4200B842D48B}"/>
              </a:ext>
            </a:extLst>
          </p:cNvPr>
          <p:cNvSpPr txBox="1"/>
          <p:nvPr/>
        </p:nvSpPr>
        <p:spPr>
          <a:xfrm>
            <a:off x="582678" y="2003622"/>
            <a:ext cx="976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Әжесі</a:t>
            </a:r>
            <a:r>
              <a:rPr lang="kk-K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K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2F342F3-5782-41CC-950A-CAD9D2087308}"/>
              </a:ext>
            </a:extLst>
          </p:cNvPr>
          <p:cNvSpPr txBox="1"/>
          <p:nvPr/>
        </p:nvSpPr>
        <p:spPr>
          <a:xfrm rot="5400000">
            <a:off x="3213267" y="5894311"/>
            <a:ext cx="115695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Сен көшедегі иттерді тәртіпке сал</a:t>
            </a:r>
            <a:endParaRPr lang="ru-KZ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EE5A93C-6500-45AE-8353-87F2CA6E32E9}"/>
              </a:ext>
            </a:extLst>
          </p:cNvPr>
          <p:cNvSpPr txBox="1"/>
          <p:nvPr/>
        </p:nvSpPr>
        <p:spPr>
          <a:xfrm>
            <a:off x="551387" y="4581126"/>
            <a:ext cx="864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Жантас</a:t>
            </a:r>
            <a:endParaRPr lang="ru-K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E385313-48CE-4156-8EF7-5689D9185223}"/>
              </a:ext>
            </a:extLst>
          </p:cNvPr>
          <p:cNvSpPr txBox="1"/>
          <p:nvPr/>
        </p:nvSpPr>
        <p:spPr>
          <a:xfrm rot="5400000">
            <a:off x="4521051" y="6012541"/>
            <a:ext cx="10342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Атымды айта бастасам,...</a:t>
            </a:r>
            <a:endParaRPr lang="ru-KZ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3E8DB6C-1AB3-4460-ACFD-F3ABA3E23B0B}"/>
              </a:ext>
            </a:extLst>
          </p:cNvPr>
          <p:cNvSpPr txBox="1"/>
          <p:nvPr/>
        </p:nvSpPr>
        <p:spPr>
          <a:xfrm>
            <a:off x="635734" y="3800524"/>
            <a:ext cx="1271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Қожа</a:t>
            </a:r>
            <a:r>
              <a:rPr lang="kk-KZ" dirty="0"/>
              <a:t> </a:t>
            </a:r>
            <a:endParaRPr lang="ru-KZ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2A528BB-5B26-4159-A649-413EB23B4838}"/>
              </a:ext>
            </a:extLst>
          </p:cNvPr>
          <p:cNvSpPr txBox="1"/>
          <p:nvPr/>
        </p:nvSpPr>
        <p:spPr>
          <a:xfrm rot="5400000">
            <a:off x="5517523" y="5932122"/>
            <a:ext cx="11569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Саған бұл жолы жолдама берілмейді</a:t>
            </a:r>
            <a:endParaRPr lang="ru-KZ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EE38755-38D8-4EA6-9D4C-59B463694690}"/>
              </a:ext>
            </a:extLst>
          </p:cNvPr>
          <p:cNvSpPr txBox="1"/>
          <p:nvPr/>
        </p:nvSpPr>
        <p:spPr>
          <a:xfrm>
            <a:off x="432908" y="2689781"/>
            <a:ext cx="1101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Майқанова </a:t>
            </a:r>
            <a:endParaRPr lang="ru-K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9A1C91D-D9AA-4002-A06B-7A447991F9A9}"/>
              </a:ext>
            </a:extLst>
          </p:cNvPr>
          <p:cNvSpPr txBox="1"/>
          <p:nvPr/>
        </p:nvSpPr>
        <p:spPr>
          <a:xfrm rot="5400000">
            <a:off x="6443451" y="6093069"/>
            <a:ext cx="13681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Мынау шаш емес тікенек қой</a:t>
            </a:r>
            <a:endParaRPr lang="ru-KZ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BCAC068-06B1-441C-AB68-B252AE9C106A}"/>
              </a:ext>
            </a:extLst>
          </p:cNvPr>
          <p:cNvSpPr txBox="1"/>
          <p:nvPr/>
        </p:nvSpPr>
        <p:spPr>
          <a:xfrm>
            <a:off x="537940" y="3243316"/>
            <a:ext cx="1101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Әбубәкір</a:t>
            </a:r>
            <a:endParaRPr lang="ru-K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28E6E7F6-3215-471F-B98C-97FF91B016E4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2605016" y="2323373"/>
            <a:ext cx="1204693" cy="231451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B01CDC99-763E-4EC9-96D4-BBB77019409E}"/>
              </a:ext>
            </a:extLst>
          </p:cNvPr>
          <p:cNvCxnSpPr>
            <a:cxnSpLocks/>
            <a:stCxn id="43" idx="5"/>
            <a:endCxn id="44" idx="1"/>
          </p:cNvCxnSpPr>
          <p:nvPr/>
        </p:nvCxnSpPr>
        <p:spPr>
          <a:xfrm>
            <a:off x="6120047" y="2939852"/>
            <a:ext cx="897939" cy="451123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" name="Улыбающееся лицо 2">
            <a:extLst>
              <a:ext uri="{FF2B5EF4-FFF2-40B4-BE49-F238E27FC236}">
                <a16:creationId xmlns:a16="http://schemas.microsoft.com/office/drawing/2014/main" id="{658DCC5F-9806-4E4D-A5FA-AB98096E9CB7}"/>
              </a:ext>
            </a:extLst>
          </p:cNvPr>
          <p:cNvSpPr/>
          <p:nvPr/>
        </p:nvSpPr>
        <p:spPr>
          <a:xfrm>
            <a:off x="2533649" y="2158473"/>
            <a:ext cx="219108" cy="190383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" name="Улыбающееся лицо 4">
            <a:extLst>
              <a:ext uri="{FF2B5EF4-FFF2-40B4-BE49-F238E27FC236}">
                <a16:creationId xmlns:a16="http://schemas.microsoft.com/office/drawing/2014/main" id="{F2A6DFC0-7C99-4152-A248-517C0B530B67}"/>
              </a:ext>
            </a:extLst>
          </p:cNvPr>
          <p:cNvSpPr/>
          <p:nvPr/>
        </p:nvSpPr>
        <p:spPr>
          <a:xfrm>
            <a:off x="3776421" y="4608957"/>
            <a:ext cx="227306" cy="197521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1" name="Улыбающееся лицо 40">
            <a:extLst>
              <a:ext uri="{FF2B5EF4-FFF2-40B4-BE49-F238E27FC236}">
                <a16:creationId xmlns:a16="http://schemas.microsoft.com/office/drawing/2014/main" id="{41D4662A-0F44-434D-B310-BA7EF0DF2C6F}"/>
              </a:ext>
            </a:extLst>
          </p:cNvPr>
          <p:cNvSpPr/>
          <p:nvPr/>
        </p:nvSpPr>
        <p:spPr>
          <a:xfrm>
            <a:off x="4855228" y="3850095"/>
            <a:ext cx="231728" cy="259019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3" name="Улыбающееся лицо 42">
            <a:extLst>
              <a:ext uri="{FF2B5EF4-FFF2-40B4-BE49-F238E27FC236}">
                <a16:creationId xmlns:a16="http://schemas.microsoft.com/office/drawing/2014/main" id="{E862CE92-DB6C-458A-B1DE-41735E2B16DB}"/>
              </a:ext>
            </a:extLst>
          </p:cNvPr>
          <p:cNvSpPr/>
          <p:nvPr/>
        </p:nvSpPr>
        <p:spPr>
          <a:xfrm>
            <a:off x="5912121" y="2750052"/>
            <a:ext cx="243601" cy="222365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4" name="Улыбающееся лицо 43">
            <a:extLst>
              <a:ext uri="{FF2B5EF4-FFF2-40B4-BE49-F238E27FC236}">
                <a16:creationId xmlns:a16="http://schemas.microsoft.com/office/drawing/2014/main" id="{89156C49-A34B-4A46-B131-77F5DC4CBA86}"/>
              </a:ext>
            </a:extLst>
          </p:cNvPr>
          <p:cNvSpPr/>
          <p:nvPr/>
        </p:nvSpPr>
        <p:spPr>
          <a:xfrm>
            <a:off x="6982311" y="3358410"/>
            <a:ext cx="243601" cy="222365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14FBD2F-BA4F-4EC7-8237-CB6ED0178BA5}"/>
              </a:ext>
            </a:extLst>
          </p:cNvPr>
          <p:cNvSpPr txBox="1"/>
          <p:nvPr/>
        </p:nvSpPr>
        <p:spPr>
          <a:xfrm>
            <a:off x="3127253" y="4689017"/>
            <a:ext cx="1780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/>
              <a:t> </a:t>
            </a:r>
            <a:r>
              <a:rPr lang="kk-K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Сұмпайы, өсекші</a:t>
            </a:r>
            <a:endParaRPr lang="ru-K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4DFD41-9515-49C9-B020-ED7FC900A7BD}"/>
              </a:ext>
            </a:extLst>
          </p:cNvPr>
          <p:cNvSpPr txBox="1"/>
          <p:nvPr/>
        </p:nvSpPr>
        <p:spPr>
          <a:xfrm>
            <a:off x="1926351" y="1921640"/>
            <a:ext cx="14337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Мейірімді, қамқор</a:t>
            </a:r>
            <a:endParaRPr lang="ru-K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C3192F-9EB8-4668-97E0-FAA95DF9C3BE}"/>
              </a:ext>
            </a:extLst>
          </p:cNvPr>
          <p:cNvSpPr txBox="1"/>
          <p:nvPr/>
        </p:nvSpPr>
        <p:spPr>
          <a:xfrm>
            <a:off x="5386728" y="2462924"/>
            <a:ext cx="1418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Талапшыл, қатал</a:t>
            </a:r>
            <a:endParaRPr lang="ru-K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D00591-03F7-4A77-B39E-5B7940E782B6}"/>
              </a:ext>
            </a:extLst>
          </p:cNvPr>
          <p:cNvSpPr txBox="1"/>
          <p:nvPr/>
        </p:nvSpPr>
        <p:spPr>
          <a:xfrm>
            <a:off x="4349127" y="4113336"/>
            <a:ext cx="1535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Алғыр, ақылды</a:t>
            </a:r>
            <a:endParaRPr lang="ru-K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0EEFCC-0703-4B59-8975-F616FA19AD9A}"/>
              </a:ext>
            </a:extLst>
          </p:cNvPr>
          <p:cNvSpPr txBox="1"/>
          <p:nvPr/>
        </p:nvSpPr>
        <p:spPr>
          <a:xfrm>
            <a:off x="6348055" y="3616277"/>
            <a:ext cx="18917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Өз ісінің шебері, әзілқой</a:t>
            </a:r>
            <a:endParaRPr lang="ru-K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113550B0-BC45-4349-987E-51FD12849D43}"/>
              </a:ext>
            </a:extLst>
          </p:cNvPr>
          <p:cNvCxnSpPr>
            <a:cxnSpLocks/>
          </p:cNvCxnSpPr>
          <p:nvPr/>
        </p:nvCxnSpPr>
        <p:spPr>
          <a:xfrm flipH="1">
            <a:off x="4014418" y="2965479"/>
            <a:ext cx="1992952" cy="1715095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1" name="Звук 10">
            <a:hlinkClick r:id="" action="ppaction://media"/>
            <a:extLst>
              <a:ext uri="{FF2B5EF4-FFF2-40B4-BE49-F238E27FC236}">
                <a16:creationId xmlns:a16="http://schemas.microsoft.com/office/drawing/2014/main" id="{6572C068-A6C5-4C2B-977F-00AADF1B8E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85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006"/>
    </mc:Choice>
    <mc:Fallback>
      <p:transition spd="slow" advTm="64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2690771-F62A-4A0A-B9DA-76F6559B1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052737"/>
            <a:ext cx="8596668" cy="1008111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400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«Сенім» </a:t>
            </a:r>
            <a:r>
              <a:rPr lang="ru-RU" sz="2400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деген</a:t>
            </a:r>
            <a:r>
              <a:rPr lang="ru-RU" sz="2400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сөзді</a:t>
            </a:r>
            <a:r>
              <a:rPr lang="ru-RU" sz="2400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қалай</a:t>
            </a:r>
            <a:r>
              <a:rPr lang="ru-RU" sz="2400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түсінесіз</a:t>
            </a:r>
            <a:r>
              <a:rPr lang="ru-RU" sz="2400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Сіздің </a:t>
            </a:r>
            <a:r>
              <a:rPr lang="ru-RU" sz="2400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ойыңызша</a:t>
            </a:r>
            <a:r>
              <a:rPr lang="ru-RU" sz="2400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Қожаға</a:t>
            </a:r>
            <a:r>
              <a:rPr lang="ru-RU" sz="2400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сенім </a:t>
            </a:r>
            <a:r>
              <a:rPr lang="ru-RU" sz="2400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артуға</a:t>
            </a:r>
            <a:r>
              <a:rPr lang="ru-RU" sz="2400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бола </a:t>
            </a:r>
            <a:r>
              <a:rPr lang="ru-RU" sz="2400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</a:t>
            </a:r>
            <a:r>
              <a:rPr lang="ru-RU" sz="2400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ru-KZ" dirty="0">
              <a:solidFill>
                <a:srgbClr val="000066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20F950-72E5-4E70-BEED-EE33F39BF7C0}"/>
              </a:ext>
            </a:extLst>
          </p:cNvPr>
          <p:cNvSpPr txBox="1"/>
          <p:nvPr/>
        </p:nvSpPr>
        <p:spPr>
          <a:xfrm>
            <a:off x="672051" y="2051720"/>
            <a:ext cx="99292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Бірінші </a:t>
            </a:r>
            <a:r>
              <a:rPr lang="ru-RU" sz="24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сөйлем</a:t>
            </a:r>
            <a:r>
              <a:rPr lang="ru-RU" sz="24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Менің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ойымша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,…»</a:t>
            </a:r>
          </a:p>
          <a:p>
            <a:r>
              <a:rPr lang="ru-RU" sz="24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Екінші</a:t>
            </a:r>
            <a:r>
              <a:rPr lang="ru-RU" sz="24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сөйлем</a:t>
            </a:r>
            <a:r>
              <a:rPr lang="ru-RU" sz="24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Себебі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мен оны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былай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түсіндіремін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…»</a:t>
            </a:r>
          </a:p>
          <a:p>
            <a:r>
              <a:rPr lang="ru-RU" sz="24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Үшінші</a:t>
            </a:r>
            <a:r>
              <a:rPr lang="ru-RU" sz="24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сөйлем</a:t>
            </a:r>
            <a:r>
              <a:rPr lang="ru-RU" sz="24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«Оны мен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мына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фактілермен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мысалдармен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дәлелдей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аламын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…»</a:t>
            </a:r>
          </a:p>
          <a:p>
            <a:r>
              <a:rPr lang="ru-RU" sz="24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Соңғы</a:t>
            </a:r>
            <a:r>
              <a:rPr lang="ru-RU" sz="24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сөйлем</a:t>
            </a:r>
            <a:r>
              <a:rPr lang="ru-RU" sz="24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Осыған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байланысты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мынадай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қорытындыға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келдім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…»</a:t>
            </a: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FA11B8-4ADA-41C6-AB0B-B502F28FFAB2}"/>
              </a:ext>
            </a:extLst>
          </p:cNvPr>
          <p:cNvSpPr txBox="1"/>
          <p:nvPr/>
        </p:nvSpPr>
        <p:spPr>
          <a:xfrm>
            <a:off x="672051" y="5013176"/>
            <a:ext cx="66446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</a:t>
            </a:r>
          </a:p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тақырып туралы өз ойын жазады;</a:t>
            </a:r>
          </a:p>
          <a:p>
            <a:pPr marL="285750" indent="-285750">
              <a:buFontTx/>
              <a:buChar char="-"/>
            </a:pPr>
            <a:r>
              <a:rPr lang="kk-KZ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тақырыпты түсіну сөйлемін жазады; </a:t>
            </a:r>
          </a:p>
          <a:p>
            <a:pPr marL="285750" indent="-285750">
              <a:buFontTx/>
              <a:buChar char="-"/>
            </a:pPr>
            <a:r>
              <a:rPr lang="kk-KZ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 көзқарасына шығармадан дәлелдер келтіре алады;</a:t>
            </a:r>
          </a:p>
          <a:p>
            <a:pPr marL="285750" indent="-285750">
              <a:buFontTx/>
              <a:buChar char="-"/>
            </a:pPr>
            <a:r>
              <a:rPr lang="kk-KZ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тақырып бойынша қорытынды жасайды.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E24BE764-3037-4742-83C0-8CB3AF739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60648"/>
            <a:ext cx="9379106" cy="792089"/>
          </a:xfrm>
        </p:spPr>
        <p:txBody>
          <a:bodyPr>
            <a:normAutofit fontScale="90000"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</a:t>
            </a:r>
            <a:r>
              <a:rPr lang="kk-KZ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тапсырма. </a:t>
            </a:r>
            <a:r>
              <a:rPr lang="kk-KZ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Төмендегі сұрақтарды негізге ала отырып, ойыңызды төрт сөйлеммен жеткізіңіз. </a:t>
            </a:r>
            <a:endParaRPr lang="ru-KZ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id="{F398C553-C590-438F-AABF-1035B822DC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392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771"/>
    </mc:Choice>
    <mc:Fallback>
      <p:transition spd="slow" advTm="47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8A1D7-46E1-4CC8-88A5-346C4F141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57478"/>
            <a:ext cx="9091074" cy="659160"/>
          </a:xfrm>
        </p:spPr>
        <p:txBody>
          <a:bodyPr>
            <a:noAutofit/>
          </a:bodyPr>
          <a:lstStyle/>
          <a:p>
            <a:r>
              <a:rPr lang="kk-KZ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Өзіңді тексер!</a:t>
            </a:r>
            <a:endParaRPr lang="ru-KZ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20F950-72E5-4E70-BEED-EE33F39BF7C0}"/>
              </a:ext>
            </a:extLst>
          </p:cNvPr>
          <p:cNvSpPr txBox="1"/>
          <p:nvPr/>
        </p:nvSpPr>
        <p:spPr>
          <a:xfrm>
            <a:off x="335360" y="1024604"/>
            <a:ext cx="986509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Бірінші </a:t>
            </a:r>
            <a:r>
              <a:rPr lang="ru-RU" sz="24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сөйлем</a:t>
            </a:r>
            <a:r>
              <a:rPr lang="ru-RU" sz="24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Менің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ойымша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сенім</a:t>
            </a:r>
            <a:r>
              <a:rPr 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kk-KZ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адам бойындағы ең құнды қасиет.</a:t>
            </a:r>
            <a:endParaRPr lang="ru-RU" sz="24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Екінші</a:t>
            </a:r>
            <a:r>
              <a:rPr lang="ru-RU" sz="24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сөйлем</a:t>
            </a:r>
            <a:r>
              <a:rPr lang="ru-RU" sz="24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Себебі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мен оны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былай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түсінемін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/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Сенімді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болу –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жауапкершілікті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сезінеді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орындай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біледі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Үшінші</a:t>
            </a:r>
            <a:r>
              <a:rPr lang="ru-RU" sz="24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сөйлем</a:t>
            </a:r>
            <a:r>
              <a:rPr lang="ru-RU" sz="24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Оны мен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мына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фактілермен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мысалдармен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дәлелдей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аламын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Қожа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анасының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ұстаздарының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сенімінен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шығып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үміттерін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ақтай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білді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Сондықтан</a:t>
            </a:r>
            <a:r>
              <a:rPr lang="ru-RU" sz="240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Қожаға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сенім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артуға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әбден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4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Соңғы</a:t>
            </a:r>
            <a:r>
              <a:rPr lang="ru-RU" sz="24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сөйлем</a:t>
            </a:r>
            <a:r>
              <a:rPr lang="ru-RU" sz="24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Осыған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байланысты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мынадай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қорытындыға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келдім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Сенім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үміттің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мұраты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жақсылықтың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құралы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болғанда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ұлы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мақсаттарға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жеткізеді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FA11B8-4ADA-41C6-AB0B-B502F28FFAB2}"/>
              </a:ext>
            </a:extLst>
          </p:cNvPr>
          <p:cNvSpPr txBox="1"/>
          <p:nvPr/>
        </p:nvSpPr>
        <p:spPr>
          <a:xfrm>
            <a:off x="767408" y="5151785"/>
            <a:ext cx="66446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</a:t>
            </a:r>
          </a:p>
          <a:p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тақырып туралы өз ойын жазады;</a:t>
            </a:r>
          </a:p>
          <a:p>
            <a:pPr marL="285750" indent="-285750">
              <a:buFontTx/>
              <a:buChar char="-"/>
            </a:pPr>
            <a:r>
              <a:rPr lang="kk-KZ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тақырыпты түсіну сөйлемін жазады; </a:t>
            </a:r>
          </a:p>
          <a:p>
            <a:pPr marL="285750" indent="-285750">
              <a:buFontTx/>
              <a:buChar char="-"/>
            </a:pPr>
            <a:r>
              <a:rPr lang="kk-KZ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 көзқарасына шығармадан дәлелдер келтіре алады;</a:t>
            </a:r>
          </a:p>
          <a:p>
            <a:pPr marL="285750" indent="-285750">
              <a:buFontTx/>
              <a:buChar char="-"/>
            </a:pPr>
            <a:r>
              <a:rPr lang="kk-KZ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тақырып бойынша қорытынды жасайды.</a:t>
            </a:r>
            <a:endParaRPr lang="en-US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49DDF661-BFD4-4E68-8C42-059E0BE336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21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000"/>
    </mc:Choice>
    <mc:Fallback>
      <p:transition spd="slow" advTm="6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8B371D-C35E-49B4-98E4-24B5E190E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k-KZ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Қорытынды:</a:t>
            </a:r>
            <a:br>
              <a:rPr lang="kk-KZ" dirty="0"/>
            </a:br>
            <a:br>
              <a:rPr lang="kk-KZ" dirty="0"/>
            </a:br>
            <a:endParaRPr lang="ru-KZ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A2AE6A-5A96-418E-BE9C-F845D1F51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46" y="1288306"/>
            <a:ext cx="9070461" cy="3880773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kk-KZ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сабақтың тақырыбына болжам жасадыңыз;</a:t>
            </a:r>
            <a:endParaRPr lang="ru-KZ" sz="24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kk-KZ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шығармадағы басты кейіпкердің портретін сипаттап, іс</a:t>
            </a:r>
            <a:r>
              <a:rPr lang="ru-KZ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kk-KZ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әрекеті арқылы образын аштыңыз;</a:t>
            </a:r>
            <a:endParaRPr lang="ru-KZ" sz="24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kk-KZ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 кейіпкерлерін сөздерімен сәйкестендіріп, кейіпкерлердің көркем бейнесін анықтадыңыз;</a:t>
            </a:r>
            <a:endParaRPr lang="ru-KZ" sz="24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kk-KZ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 көзқарасыңызға шығармадан дәлел келтіріп, ойыңызды қорытындыладыңыз.</a:t>
            </a:r>
            <a:endParaRPr lang="ru-KZ" sz="2400" dirty="0">
              <a:solidFill>
                <a:srgbClr val="000066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6B805C-A406-4FC7-B981-D24AF00F2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5802">
            <a:off x="3226823" y="4437112"/>
            <a:ext cx="3230821" cy="1793379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id="{D4DD75CE-DAD1-4381-A1C9-EDD06A3695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04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821"/>
    </mc:Choice>
    <mc:Fallback>
      <p:transition spd="slow" advTm="34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7F3180-40F6-4ADE-838E-5E88DF36B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Қосымша тапсырма:</a:t>
            </a:r>
            <a:endParaRPr lang="ru-KZ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732CBF-B929-4B8B-8B71-13C0CD97C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744" y="1412776"/>
            <a:ext cx="8596668" cy="28078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k-KZ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«Сенім – жетістіктің кілті» тақырыбында өз көзқарасыңызды тұжырымдап, эссе  жазыңыз. (</a:t>
            </a:r>
            <a:r>
              <a:rPr 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100-150 </a:t>
            </a:r>
            <a:r>
              <a:rPr lang="kk-KZ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сөз)</a:t>
            </a:r>
            <a:endParaRPr lang="ru-KZ" sz="24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F1FAE7-939A-402A-82B2-6B54B505784F}"/>
              </a:ext>
            </a:extLst>
          </p:cNvPr>
          <p:cNvSpPr txBox="1"/>
          <p:nvPr/>
        </p:nvSpPr>
        <p:spPr>
          <a:xfrm>
            <a:off x="636208" y="2705405"/>
            <a:ext cx="79928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kk-KZ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тақырыпты түсінеді;</a:t>
            </a:r>
            <a:endParaRPr lang="ru-KZ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kk-KZ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эссе құрылымын сақтайды;</a:t>
            </a:r>
            <a:endParaRPr lang="ru-KZ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kk-KZ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шығармадан дәлел келтіреді;</a:t>
            </a:r>
            <a:endParaRPr lang="ru-KZ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kk-KZ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өмірмен байланыстырады;</a:t>
            </a:r>
            <a:endParaRPr lang="ru-KZ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kk-KZ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сөз көлемін ескереді.</a:t>
            </a:r>
            <a:endParaRPr lang="ru-KZ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A9145B-820E-41FF-AA90-FAF110D865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3712" y="4736730"/>
            <a:ext cx="2880693" cy="1595264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id="{50C70374-E858-4659-BF86-AA2698E6BD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00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00"/>
    </mc:Choice>
    <mc:Fallback>
      <p:transition spd="slow" advTm="29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37B5EB41-5A75-4947-8807-059FE6594C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43472" y="1412776"/>
            <a:ext cx="8208912" cy="238178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CC500F-6E1D-4E44-A20C-0414116A92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3752" y="4365104"/>
            <a:ext cx="2877561" cy="159729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36289A7E-8706-4A19-AF35-DD227B6ECA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42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30"/>
    </mc:Choice>
    <mc:Fallback>
      <p:transition spd="slow" advTm="8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188538-3FA1-43A6-9726-D6FF973AA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88" y="836712"/>
            <a:ext cx="9244740" cy="1320800"/>
          </a:xfrm>
        </p:spPr>
        <p:txBody>
          <a:bodyPr>
            <a:noAutofit/>
          </a:bodyPr>
          <a:lstStyle/>
          <a:p>
            <a:r>
              <a:rPr lang="kk-KZ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 мақсаттары: </a:t>
            </a:r>
            <a:br>
              <a:rPr lang="kk-KZ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kk-KZ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kk-KZ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kk-KZ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Көркем шығармадағы кейіпкерлер портреті мен іс</a:t>
            </a:r>
            <a:r>
              <a:rPr 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kk-KZ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әрекеті арқылы образын ашу. </a:t>
            </a:r>
            <a:br>
              <a:rPr lang="kk-KZ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KZ" sz="28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373FE2-99A4-43E2-AF01-DB117C37B915}"/>
              </a:ext>
            </a:extLst>
          </p:cNvPr>
          <p:cNvSpPr txBox="1"/>
          <p:nvPr/>
        </p:nvSpPr>
        <p:spPr>
          <a:xfrm>
            <a:off x="664246" y="3396233"/>
            <a:ext cx="92447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Бағалау критерийлері:</a:t>
            </a: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kk-KZ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сабақтың тақырыбына болжам жасайды;</a:t>
            </a:r>
            <a:endParaRPr lang="ru-KZ" sz="24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kk-KZ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әңгімедегі басты кейіпкердің портретін сипаттап, іс</a:t>
            </a:r>
            <a:r>
              <a:rPr lang="ru-KZ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kk-KZ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әрекеті арқылы образын ашады;</a:t>
            </a:r>
            <a:endParaRPr lang="ru-KZ" sz="24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kk-KZ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 кейіпкерлерінің көркем бейнесін анықтайды;</a:t>
            </a:r>
            <a:endParaRPr lang="ru-KZ" sz="24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kk-KZ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 пікіріне шығармадан дәлел келтіріп, ойын қорытындылайды.</a:t>
            </a:r>
            <a:endParaRPr lang="ru-KZ" sz="24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B406CF-9428-4C85-B20D-A6B54C6DC38C}"/>
              </a:ext>
            </a:extLst>
          </p:cNvPr>
          <p:cNvSpPr txBox="1"/>
          <p:nvPr/>
        </p:nvSpPr>
        <p:spPr>
          <a:xfrm>
            <a:off x="695078" y="2276872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Сабақтың мақсаты: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kk-KZ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кейіпкерлер портреті мен іс</a:t>
            </a:r>
            <a:r>
              <a:rPr 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kk-KZ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әрекеті арқылы образын ашады. </a:t>
            </a:r>
            <a:endParaRPr lang="ru-KZ" sz="2400" dirty="0">
              <a:solidFill>
                <a:srgbClr val="000066"/>
              </a:solidFill>
            </a:endParaRP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EFDFD57B-9418-4ECA-A0AD-48D1D7901B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1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296"/>
    </mc:Choice>
    <mc:Fallback>
      <p:transition spd="slow" advTm="38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B83D24-C4C2-46A5-8A19-EAD469279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980728"/>
            <a:ext cx="8596668" cy="1320800"/>
          </a:xfrm>
        </p:spPr>
        <p:txBody>
          <a:bodyPr>
            <a:noAutofit/>
          </a:bodyPr>
          <a:lstStyle/>
          <a:p>
            <a:pPr lvl="0"/>
            <a:r>
              <a:rPr lang="kk-KZ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Тілдік мақсаттар:</a:t>
            </a:r>
            <a:br>
              <a:rPr lang="ru-KZ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Мінездеме, портрет, теңеу</a:t>
            </a:r>
            <a:b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kk-K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Негізгі сөздер мен сөз тіркестер:</a:t>
            </a:r>
            <a:br>
              <a:rPr lang="ru-KZ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Қосауыз мылтықтай, шошқаның қылшығындай, қарбыз тәрізді, тікенек тәрізді.</a:t>
            </a:r>
            <a:br>
              <a:rPr lang="kk-KZ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kk-KZ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Талқылауға арналған сұрақтар:</a:t>
            </a:r>
            <a:br>
              <a:rPr lang="kk-KZ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kk-KZ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Бердібек Соқпақбаевтың қай повесімен таныс болдыңыз?</a:t>
            </a:r>
            <a:br>
              <a:rPr lang="ru-KZ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kk-KZ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Шығарманың басты кейіпкері кім?</a:t>
            </a:r>
            <a:br>
              <a:rPr lang="kk-KZ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kk-KZ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Қожаберген қандай бала?</a:t>
            </a:r>
            <a:br>
              <a:rPr lang="ru-KZ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KZ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C124BABC-879F-4DCA-BEC6-0A6E72946B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49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469"/>
    </mc:Choice>
    <mc:Fallback>
      <p:transition spd="slow" advTm="35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476CA-4658-44D7-9DD0-FE8444252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260648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US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</a:t>
            </a:r>
            <a:r>
              <a:rPr lang="kk-KZ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тапсырма. «Болжау әдісі» арқылы сабақың тақырыбын анықтау. </a:t>
            </a:r>
            <a:br>
              <a:rPr lang="kk-KZ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Берілген үзінділердің тақырыбын анықтап, үзінді арқылы кейіпкерлердің іс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kk-KZ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әрекетіне өз көзқарасыңызды білдіріңіз.</a:t>
            </a:r>
            <a:endParaRPr lang="ru-KZ" sz="24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B09F1318-DD0E-4568-B18C-7FB40FF624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3697353"/>
              </p:ext>
            </p:extLst>
          </p:nvPr>
        </p:nvGraphicFramePr>
        <p:xfrm>
          <a:off x="675474" y="1920240"/>
          <a:ext cx="8596311" cy="3017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65437">
                  <a:extLst>
                    <a:ext uri="{9D8B030D-6E8A-4147-A177-3AD203B41FA5}">
                      <a16:colId xmlns:a16="http://schemas.microsoft.com/office/drawing/2014/main" val="2530480387"/>
                    </a:ext>
                  </a:extLst>
                </a:gridCol>
                <a:gridCol w="2770756">
                  <a:extLst>
                    <a:ext uri="{9D8B030D-6E8A-4147-A177-3AD203B41FA5}">
                      <a16:colId xmlns:a16="http://schemas.microsoft.com/office/drawing/2014/main" val="730662043"/>
                    </a:ext>
                  </a:extLst>
                </a:gridCol>
                <a:gridCol w="2960118">
                  <a:extLst>
                    <a:ext uri="{9D8B030D-6E8A-4147-A177-3AD203B41FA5}">
                      <a16:colId xmlns:a16="http://schemas.microsoft.com/office/drawing/2014/main" val="2953431018"/>
                    </a:ext>
                  </a:extLst>
                </a:gridCol>
              </a:tblGrid>
              <a:tr h="476095">
                <a:tc>
                  <a:txBody>
                    <a:bodyPr/>
                    <a:lstStyle/>
                    <a:p>
                      <a:pPr algn="ctr"/>
                      <a:r>
                        <a:rPr lang="kk-KZ" b="1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Үзінді </a:t>
                      </a:r>
                      <a:endParaRPr lang="ru-KZ" b="1" dirty="0">
                        <a:solidFill>
                          <a:srgbClr val="00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b="1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Шығарма тақырыбы</a:t>
                      </a:r>
                      <a:endParaRPr lang="ru-KZ" b="1" dirty="0">
                        <a:solidFill>
                          <a:srgbClr val="00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b="1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Үзіндідегі кейіпкердің іс</a:t>
                      </a:r>
                      <a:r>
                        <a:rPr lang="en-US" b="1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kk-KZ" b="1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әрекетіне көзқарасыңыз</a:t>
                      </a:r>
                      <a:endParaRPr lang="ru-KZ" b="1" dirty="0">
                        <a:solidFill>
                          <a:srgbClr val="00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8566390"/>
                  </a:ext>
                </a:extLst>
              </a:tr>
              <a:tr h="476095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Жетімдіктен 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өтерсің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8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Шаң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бермей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әлі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кетерсің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1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kk-KZ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Қажыма, Ақтан, қажыма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8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Жетерсің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әлі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жетерсің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KZ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KZ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597555"/>
                  </a:ext>
                </a:extLst>
              </a:tr>
              <a:tr h="47609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 қарауға әп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kk-KZ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әдемі кісі секілді көрінесің және жұмыс істеуге де қуатың бар.</a:t>
                      </a:r>
                      <a:endParaRPr lang="ru-KZ" sz="1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KZ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KZ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526013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CD60AB2-52D1-4009-ADA2-9A4BE02C54E4}"/>
              </a:ext>
            </a:extLst>
          </p:cNvPr>
          <p:cNvSpPr txBox="1"/>
          <p:nvPr/>
        </p:nvSpPr>
        <p:spPr>
          <a:xfrm>
            <a:off x="675474" y="5229200"/>
            <a:ext cx="66446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</a:t>
            </a:r>
          </a:p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өткен тақырыптарды еске түсіреді;</a:t>
            </a:r>
          </a:p>
          <a:p>
            <a:pPr marL="285750" indent="-285750">
              <a:buFontTx/>
              <a:buChar char="-"/>
            </a:pPr>
            <a:r>
              <a:rPr lang="kk-KZ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берілген үзінді арқылы шығарма тақырыптарын анықтайды; </a:t>
            </a:r>
          </a:p>
          <a:p>
            <a:pPr marL="285750" indent="-285750">
              <a:buFontTx/>
              <a:buChar char="-"/>
            </a:pPr>
            <a:r>
              <a:rPr lang="kk-KZ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кейіпкерлердің іс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kk-KZ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әрекетіне өз көзқарасын білдіреді.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Звук 9">
            <a:hlinkClick r:id="" action="ppaction://media"/>
            <a:extLst>
              <a:ext uri="{FF2B5EF4-FFF2-40B4-BE49-F238E27FC236}">
                <a16:creationId xmlns:a16="http://schemas.microsoft.com/office/drawing/2014/main" id="{9F4489D9-53AB-4DF4-B529-D54997C476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110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94"/>
    </mc:Choice>
    <mc:Fallback>
      <p:transition spd="slow" advTm="32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B09F1318-DD0E-4568-B18C-7FB40FF624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4144379"/>
              </p:ext>
            </p:extLst>
          </p:nvPr>
        </p:nvGraphicFramePr>
        <p:xfrm>
          <a:off x="700993" y="1412776"/>
          <a:ext cx="8596311" cy="3017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65437">
                  <a:extLst>
                    <a:ext uri="{9D8B030D-6E8A-4147-A177-3AD203B41FA5}">
                      <a16:colId xmlns:a16="http://schemas.microsoft.com/office/drawing/2014/main" val="2530480387"/>
                    </a:ext>
                  </a:extLst>
                </a:gridCol>
                <a:gridCol w="2770756">
                  <a:extLst>
                    <a:ext uri="{9D8B030D-6E8A-4147-A177-3AD203B41FA5}">
                      <a16:colId xmlns:a16="http://schemas.microsoft.com/office/drawing/2014/main" val="730662043"/>
                    </a:ext>
                  </a:extLst>
                </a:gridCol>
                <a:gridCol w="2960118">
                  <a:extLst>
                    <a:ext uri="{9D8B030D-6E8A-4147-A177-3AD203B41FA5}">
                      <a16:colId xmlns:a16="http://schemas.microsoft.com/office/drawing/2014/main" val="2953431018"/>
                    </a:ext>
                  </a:extLst>
                </a:gridCol>
              </a:tblGrid>
              <a:tr h="476095">
                <a:tc>
                  <a:txBody>
                    <a:bodyPr/>
                    <a:lstStyle/>
                    <a:p>
                      <a:pPr algn="ctr"/>
                      <a:r>
                        <a:rPr lang="kk-KZ" b="1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Үзінді </a:t>
                      </a:r>
                      <a:endParaRPr lang="ru-KZ" b="1" dirty="0">
                        <a:solidFill>
                          <a:srgbClr val="00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b="1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Шығарма тақырыбы</a:t>
                      </a:r>
                      <a:endParaRPr lang="ru-KZ" b="1" dirty="0">
                        <a:solidFill>
                          <a:srgbClr val="00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b="1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Үзіндідегі кейіпкердің іс</a:t>
                      </a:r>
                      <a:r>
                        <a:rPr lang="en-US" b="1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kk-KZ" b="1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әрекетіне көзқарасыңыз</a:t>
                      </a:r>
                      <a:endParaRPr lang="ru-KZ" b="1" dirty="0">
                        <a:solidFill>
                          <a:srgbClr val="00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8566390"/>
                  </a:ext>
                </a:extLst>
              </a:tr>
              <a:tr h="476095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Жетімдіктен 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өтерсің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8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Шаң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бермей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әлі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кетерсің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1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kk-KZ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Қажыма, Ақтан, қажыма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8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Жетерсің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әлі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жетерсің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Д. Бабатайұлы «О, Ақтан жас, Ақтан жас»</a:t>
                      </a:r>
                      <a:endParaRPr lang="ru-KZ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Менің ойымша, Дулат Бабатайұлының Ақтанға </a:t>
                      </a:r>
                      <a:r>
                        <a:rPr lang="kk-KZ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сенім артқынын </a:t>
                      </a:r>
                      <a:r>
                        <a:rPr lang="kk-KZ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байқауға болады.</a:t>
                      </a:r>
                      <a:endParaRPr lang="ru-KZ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597555"/>
                  </a:ext>
                </a:extLst>
              </a:tr>
              <a:tr h="47609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 қарауға әп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kk-KZ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әдемі кісі секілді көрінесің және жұмыс істеуге де қуатың бар.</a:t>
                      </a:r>
                      <a:endParaRPr lang="ru-KZ" sz="1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Ы. Алтынсарин «Дүние қалай етсең табылады?»</a:t>
                      </a:r>
                      <a:endParaRPr lang="ru-KZ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Менің ойымша, берілген үзіндіде жолаушы тіленші Антонға </a:t>
                      </a:r>
                      <a:r>
                        <a:rPr lang="kk-KZ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сенім артып </a:t>
                      </a:r>
                      <a:r>
                        <a:rPr lang="kk-KZ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отыр. </a:t>
                      </a:r>
                      <a:endParaRPr lang="ru-KZ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5260139"/>
                  </a:ext>
                </a:extLst>
              </a:tr>
            </a:tbl>
          </a:graphicData>
        </a:graphic>
      </p:graphicFrame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9EF3A1D-4B59-4DA5-8967-D9D5A2AA0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59160"/>
          </a:xfrm>
        </p:spPr>
        <p:txBody>
          <a:bodyPr/>
          <a:lstStyle/>
          <a:p>
            <a:r>
              <a:rPr lang="kk-KZ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Ықтимал жауап!</a:t>
            </a:r>
            <a:endParaRPr lang="ru-KZ" dirty="0"/>
          </a:p>
        </p:txBody>
      </p:sp>
      <p:pic>
        <p:nvPicPr>
          <p:cNvPr id="10" name="Звук 9">
            <a:hlinkClick r:id="" action="ppaction://media"/>
            <a:extLst>
              <a:ext uri="{FF2B5EF4-FFF2-40B4-BE49-F238E27FC236}">
                <a16:creationId xmlns:a16="http://schemas.microsoft.com/office/drawing/2014/main" id="{D705FA9C-6C47-465D-831F-CAC95BAC41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552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057"/>
    </mc:Choice>
    <mc:Fallback>
      <p:transition spd="slow" advTm="73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5F33BC-9C72-46B2-BF45-A41699AC78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391" r="23422"/>
          <a:stretch/>
        </p:blipFill>
        <p:spPr>
          <a:xfrm>
            <a:off x="551384" y="476672"/>
            <a:ext cx="2880320" cy="33044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2EABC4-FDF6-4878-A056-AA0DF1AAF3A5}"/>
              </a:ext>
            </a:extLst>
          </p:cNvPr>
          <p:cNvSpPr txBox="1"/>
          <p:nvPr/>
        </p:nvSpPr>
        <p:spPr>
          <a:xfrm rot="10800000" flipV="1">
            <a:off x="515380" y="3803413"/>
            <a:ext cx="295232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1924 – 1992 </a:t>
            </a:r>
            <a:r>
              <a:rPr lang="kk-KZ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ж.ж.</a:t>
            </a:r>
            <a:endParaRPr lang="ru-KZ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A962A3FB-50EB-4E07-ADFA-A985D3FA3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3712" y="980728"/>
            <a:ext cx="6264696" cy="280038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kk-KZ" sz="28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Сабақтың тақырыбы: </a:t>
            </a:r>
          </a:p>
          <a:p>
            <a:pPr marL="0" indent="0" algn="ctr">
              <a:buNone/>
            </a:pPr>
            <a:r>
              <a:rPr lang="kk-KZ" sz="2800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Бердібек Соқпақбаев «Менің атым қожа» повесінен үзінді. Сенім арту.</a:t>
            </a:r>
            <a:br>
              <a:rPr lang="en-US" sz="2800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KZ" sz="28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7E6A16-5569-4237-8C7B-AF39ADD55F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519936" y="2852936"/>
            <a:ext cx="2448272" cy="3024336"/>
          </a:xfrm>
          <a:prstGeom prst="rect">
            <a:avLst/>
          </a:prstGeom>
        </p:spPr>
      </p:pic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id="{E936E3A0-1E56-4D00-8E62-D56B99162D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15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53"/>
    </mc:Choice>
    <mc:Fallback>
      <p:transition spd="slow" advTm="13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6857BA-7E96-4244-BEA9-FE40753BD186}"/>
              </a:ext>
            </a:extLst>
          </p:cNvPr>
          <p:cNvSpPr txBox="1"/>
          <p:nvPr/>
        </p:nvSpPr>
        <p:spPr>
          <a:xfrm>
            <a:off x="1801809" y="260648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KZ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4420259-2AC5-49B9-BD45-48DD21B34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653" y="86926"/>
            <a:ext cx="9164942" cy="716776"/>
          </a:xfrm>
        </p:spPr>
        <p:txBody>
          <a:bodyPr>
            <a:normAutofit/>
          </a:bodyPr>
          <a:lstStyle/>
          <a:p>
            <a:r>
              <a:rPr lang="kk-KZ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Анықтама бұрышы:</a:t>
            </a:r>
            <a:endParaRPr lang="ru-KZ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: загнутый угол 2">
            <a:extLst>
              <a:ext uri="{FF2B5EF4-FFF2-40B4-BE49-F238E27FC236}">
                <a16:creationId xmlns:a16="http://schemas.microsoft.com/office/drawing/2014/main" id="{D14EB108-77F2-4489-89BE-BAB9702432BB}"/>
              </a:ext>
            </a:extLst>
          </p:cNvPr>
          <p:cNvSpPr/>
          <p:nvPr/>
        </p:nvSpPr>
        <p:spPr>
          <a:xfrm>
            <a:off x="542970" y="839123"/>
            <a:ext cx="9004715" cy="5597480"/>
          </a:xfrm>
          <a:prstGeom prst="foldedCorne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адамды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бейнелеу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Портретте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адамның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ұзына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бойы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отырған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қалпы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бет -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пішіні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ғана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бейнеленуі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мүмкін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Осы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көріністің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бәрі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портрет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аталады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kk-KZ" sz="24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Жазушы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портретін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жасау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оны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оқушыларына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жеткізіп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беру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теңеу</a:t>
            </a:r>
            <a:r>
              <a:rPr lang="ru-RU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эпитет, метафора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тағы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басқа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бейнелеу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құралдарын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қолданады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24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Жазушы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шығармаға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қатысушылардың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сыртқы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портретімен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қатар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ішкі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портретін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мінезін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құлқын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наным-сенімін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дүниеге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көзқарасын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суреттейді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Әдебиетте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мұны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мінездеу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дейді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KZ" sz="24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Звук 8">
            <a:hlinkClick r:id="" action="ppaction://media"/>
            <a:extLst>
              <a:ext uri="{FF2B5EF4-FFF2-40B4-BE49-F238E27FC236}">
                <a16:creationId xmlns:a16="http://schemas.microsoft.com/office/drawing/2014/main" id="{65CD152C-6CE5-4661-947F-D73280FAE4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097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42"/>
    </mc:Choice>
    <mc:Fallback>
      <p:transition spd="slow" advTm="49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476CA-4658-44D7-9DD0-FE8444252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473" y="242268"/>
            <a:ext cx="9164942" cy="13208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</a:t>
            </a:r>
            <a:r>
              <a:rPr lang="kk-KZ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тапсырма.</a:t>
            </a:r>
            <a:r>
              <a:rPr lang="kk-KZ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Шығармадағы басты кейіпкер, Қожаның портретін сипаттайтын сөз тіркестері мен сөйлемдерді тауып жазыңыз. Шығарма негізінде кейіпкердің маңызды үш іс</a:t>
            </a:r>
            <a:r>
              <a:rPr 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kk-KZ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әрекетін анықтаңыз.</a:t>
            </a:r>
            <a:endParaRPr lang="ru-KZ" sz="24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EE5F4C-E729-482F-9C4E-0083A8011D25}"/>
              </a:ext>
            </a:extLst>
          </p:cNvPr>
          <p:cNvSpPr txBox="1"/>
          <p:nvPr/>
        </p:nvSpPr>
        <p:spPr>
          <a:xfrm>
            <a:off x="407368" y="5150653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</a:t>
            </a:r>
          </a:p>
          <a:p>
            <a:pPr marL="285750" indent="-285750">
              <a:buFontTx/>
              <a:buChar char="-"/>
            </a:pPr>
            <a:r>
              <a:rPr lang="kk-KZ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кейіпкер портретіне қатысты сөз тіркестері мен сөйлемдерді тауып жазады; </a:t>
            </a:r>
          </a:p>
          <a:p>
            <a:pPr marL="285750" indent="-285750">
              <a:buFontTx/>
              <a:buChar char="-"/>
            </a:pPr>
            <a:r>
              <a:rPr lang="kk-KZ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маңызды үш әрекетін анықтайды.</a:t>
            </a:r>
          </a:p>
        </p:txBody>
      </p:sp>
      <p:graphicFrame>
        <p:nvGraphicFramePr>
          <p:cNvPr id="9" name="Таблица 9">
            <a:extLst>
              <a:ext uri="{FF2B5EF4-FFF2-40B4-BE49-F238E27FC236}">
                <a16:creationId xmlns:a16="http://schemas.microsoft.com/office/drawing/2014/main" id="{4F2D6149-130D-4F53-8F6F-93331A46A5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4973816"/>
              </p:ext>
            </p:extLst>
          </p:nvPr>
        </p:nvGraphicFramePr>
        <p:xfrm>
          <a:off x="407368" y="1889341"/>
          <a:ext cx="9433047" cy="2377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44349">
                  <a:extLst>
                    <a:ext uri="{9D8B030D-6E8A-4147-A177-3AD203B41FA5}">
                      <a16:colId xmlns:a16="http://schemas.microsoft.com/office/drawing/2014/main" val="4015809462"/>
                    </a:ext>
                  </a:extLst>
                </a:gridCol>
                <a:gridCol w="3144349">
                  <a:extLst>
                    <a:ext uri="{9D8B030D-6E8A-4147-A177-3AD203B41FA5}">
                      <a16:colId xmlns:a16="http://schemas.microsoft.com/office/drawing/2014/main" val="477170457"/>
                    </a:ext>
                  </a:extLst>
                </a:gridCol>
                <a:gridCol w="3144349">
                  <a:extLst>
                    <a:ext uri="{9D8B030D-6E8A-4147-A177-3AD203B41FA5}">
                      <a16:colId xmlns:a16="http://schemas.microsoft.com/office/drawing/2014/main" val="2152283121"/>
                    </a:ext>
                  </a:extLst>
                </a:gridCol>
              </a:tblGrid>
              <a:tr h="478852">
                <a:tc>
                  <a:txBody>
                    <a:bodyPr/>
                    <a:lstStyle/>
                    <a:p>
                      <a:pPr algn="ctr"/>
                      <a:r>
                        <a:rPr lang="kk-KZ" b="1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Кейіпкер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b="1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Кейіпкердің кескін</a:t>
                      </a:r>
                      <a:r>
                        <a:rPr lang="en-US" b="1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kk-KZ" b="1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келбеті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b="1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Кейікердің маңызды үш әрекеті</a:t>
                      </a:r>
                      <a:endParaRPr lang="ru-KZ" b="1" dirty="0">
                        <a:solidFill>
                          <a:srgbClr val="00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3020810"/>
                  </a:ext>
                </a:extLst>
              </a:tr>
              <a:tr h="478852">
                <a:tc>
                  <a:txBody>
                    <a:bodyPr/>
                    <a:lstStyle/>
                    <a:p>
                      <a:endParaRPr lang="kk-KZ" dirty="0"/>
                    </a:p>
                    <a:p>
                      <a:endParaRPr lang="kk-KZ" dirty="0"/>
                    </a:p>
                    <a:p>
                      <a:endParaRPr lang="kk-KZ" dirty="0"/>
                    </a:p>
                    <a:p>
                      <a:endParaRPr lang="ru-K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kk-KZ" dirty="0"/>
                    </a:p>
                    <a:p>
                      <a:endParaRPr lang="kk-KZ" dirty="0"/>
                    </a:p>
                    <a:p>
                      <a:endParaRPr lang="kk-KZ" dirty="0"/>
                    </a:p>
                    <a:p>
                      <a:endParaRPr lang="kk-KZ" dirty="0"/>
                    </a:p>
                    <a:p>
                      <a:endParaRPr lang="kk-KZ" dirty="0"/>
                    </a:p>
                    <a:p>
                      <a:endParaRPr lang="ru-K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K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1121795"/>
                  </a:ext>
                </a:extLst>
              </a:tr>
            </a:tbl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23AE551-7416-434D-BF48-A0F4129EE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473" y="2620725"/>
            <a:ext cx="2684223" cy="1528355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AADC21C2-72DB-41E6-9DC0-7880818FF7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547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69"/>
    </mc:Choice>
    <mc:Fallback>
      <p:transition spd="slow" advTm="42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476CA-4658-44D7-9DD0-FE8444252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474" y="282992"/>
            <a:ext cx="9164942" cy="716776"/>
          </a:xfrm>
        </p:spPr>
        <p:txBody>
          <a:bodyPr>
            <a:normAutofit/>
          </a:bodyPr>
          <a:lstStyle/>
          <a:p>
            <a:r>
              <a:rPr lang="kk-KZ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Ықтимал жауап!</a:t>
            </a:r>
            <a:endParaRPr lang="ru-KZ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9">
            <a:extLst>
              <a:ext uri="{FF2B5EF4-FFF2-40B4-BE49-F238E27FC236}">
                <a16:creationId xmlns:a16="http://schemas.microsoft.com/office/drawing/2014/main" id="{4F2D6149-130D-4F53-8F6F-93331A46A5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4671226"/>
              </p:ext>
            </p:extLst>
          </p:nvPr>
        </p:nvGraphicFramePr>
        <p:xfrm>
          <a:off x="335782" y="1556792"/>
          <a:ext cx="9505056" cy="2651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68352">
                  <a:extLst>
                    <a:ext uri="{9D8B030D-6E8A-4147-A177-3AD203B41FA5}">
                      <a16:colId xmlns:a16="http://schemas.microsoft.com/office/drawing/2014/main" val="4015809462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477170457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152283121"/>
                    </a:ext>
                  </a:extLst>
                </a:gridCol>
              </a:tblGrid>
              <a:tr h="478852">
                <a:tc>
                  <a:txBody>
                    <a:bodyPr/>
                    <a:lstStyle/>
                    <a:p>
                      <a:pPr algn="ctr"/>
                      <a:r>
                        <a:rPr lang="kk-KZ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Кейіпкер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Кейіпкердің кескін</a:t>
                      </a:r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kk-KZ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келбеті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Кейікердің маңызды үш әрекеті</a:t>
                      </a:r>
                      <a:endParaRPr lang="ru-KZ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3020810"/>
                  </a:ext>
                </a:extLst>
              </a:tr>
              <a:tr h="478852">
                <a:tc>
                  <a:txBody>
                    <a:bodyPr/>
                    <a:lstStyle/>
                    <a:p>
                      <a:endParaRPr lang="kk-KZ" dirty="0"/>
                    </a:p>
                    <a:p>
                      <a:endParaRPr lang="kk-KZ" dirty="0"/>
                    </a:p>
                    <a:p>
                      <a:endParaRPr lang="kk-KZ" dirty="0"/>
                    </a:p>
                    <a:p>
                      <a:endParaRPr lang="ru-K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Мұрны қосауыз мылтықтың </a:t>
                      </a:r>
                      <a:r>
                        <a:rPr lang="kk-KZ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аузындай,</a:t>
                      </a:r>
                    </a:p>
                    <a:p>
                      <a:r>
                        <a:rPr lang="kk-KZ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Шекесі шығыңқы, басы </a:t>
                      </a:r>
                      <a:r>
                        <a:rPr lang="kk-KZ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қарбыз тәрізді </a:t>
                      </a:r>
                      <a:r>
                        <a:rPr lang="kk-KZ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kk-KZ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домалақ, тап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kk-KZ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тақыр, шашы қатты</a:t>
                      </a:r>
                      <a:r>
                        <a:rPr lang="kk-KZ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,(тікендей) </a:t>
                      </a:r>
                      <a:r>
                        <a:rPr lang="kk-KZ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қайратты. Әкесі тәрізді сұңғақ бойлы.</a:t>
                      </a:r>
                      <a:endParaRPr lang="ru-KZ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kk-KZ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Намысқа тырысты</a:t>
                      </a:r>
                    </a:p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kk-KZ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Батылдық танытты</a:t>
                      </a:r>
                    </a:p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kk-KZ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Ұстамды бола білді</a:t>
                      </a:r>
                      <a:endParaRPr lang="ru-KZ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1121795"/>
                  </a:ext>
                </a:extLst>
              </a:tr>
            </a:tbl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23AE551-7416-434D-BF48-A0F4129EE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2348880"/>
            <a:ext cx="2880320" cy="165618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78EEA7-5B02-4076-BBF6-1F2A25EADE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05802">
            <a:off x="3044155" y="5310236"/>
            <a:ext cx="3230821" cy="1145605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6C24E663-7645-4ADB-AFD5-4A89D4C4EE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229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748"/>
    </mc:Choice>
    <mc:Fallback>
      <p:transition spd="slow" advTm="39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2316</TotalTime>
  <Words>967</Words>
  <Application>Microsoft Office PowerPoint</Application>
  <PresentationFormat>Широкоэкранный</PresentationFormat>
  <Paragraphs>133</Paragraphs>
  <Slides>16</Slides>
  <Notes>0</Notes>
  <HiddenSlides>0</HiddenSlides>
  <MMClips>16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Courier New</vt:lpstr>
      <vt:lpstr>Times New Roman</vt:lpstr>
      <vt:lpstr>Trebuchet MS</vt:lpstr>
      <vt:lpstr>Wingdings</vt:lpstr>
      <vt:lpstr>Wingdings 3</vt:lpstr>
      <vt:lpstr>Аспект</vt:lpstr>
      <vt:lpstr>Пәні: қазақ әдебиеті 5-сынып Бөлім: «Адамгершілік - асыл қасиет» Сабақ № 7 </vt:lpstr>
      <vt:lpstr>Оқу мақсаттары:  5.Т/Ж3. Көркем шығармадағы кейіпкерлер портреті мен іс-әрекеті арқылы образын ашу.  </vt:lpstr>
      <vt:lpstr>Тілдік мақсаттар: Мінездеме, портрет, теңеу  Негізгі сөздер мен сөз тіркестер: Қосауыз мылтықтай, шошқаның қылшығындай, қарбыз тәрізді, тікенек тәрізді.  Талқылауға арналған сұрақтар: - Бердібек Соқпақбаевтың қай повесімен таныс болдыңыз? - Шығарманың басты кейіпкері кім? - Қожаберген қандай бала? </vt:lpstr>
      <vt:lpstr>1-тапсырма. «Болжау әдісі» арқылы сабақың тақырыбын анықтау.  Берілген үзінділердің тақырыбын анықтап, үзінді арқылы кейіпкерлердің іс-әрекетіне өз көзқарасыңызды білдіріңіз.</vt:lpstr>
      <vt:lpstr>Ықтимал жауап!</vt:lpstr>
      <vt:lpstr>Презентация PowerPoint</vt:lpstr>
      <vt:lpstr>Анықтама бұрышы:</vt:lpstr>
      <vt:lpstr>2-тапсырма. Шығармадағы басты кейіпкер, Қожаның портретін сипаттайтын сөз тіркестері мен сөйлемдерді тауып жазыңыз. Шығарма негізінде кейіпкердің маңызды үш іс-әрекетін анықтаңыз.</vt:lpstr>
      <vt:lpstr>Ықтимал жауап!</vt:lpstr>
      <vt:lpstr>3-тапсырма. «Графикалық органайзер» әдісі арқылы берілген үзінділер бойынша шығарма кейіпкерлерін сәйкестендіріп, кейіпкерлердің көркем бейнесін ашыңыз.</vt:lpstr>
      <vt:lpstr>Ықтимал жауаптар!</vt:lpstr>
      <vt:lpstr>3-тапсырма. Төмендегі сұрақтарды негізге ала отырып, ойыңызды төрт сөйлеммен жеткізіңіз. </vt:lpstr>
      <vt:lpstr>Өзіңді тексер!</vt:lpstr>
      <vt:lpstr>Қорытынды:  </vt:lpstr>
      <vt:lpstr>Қосымша тапсырма: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tasta</cp:lastModifiedBy>
  <cp:revision>212</cp:revision>
  <dcterms:created xsi:type="dcterms:W3CDTF">2020-11-28T16:49:55Z</dcterms:created>
  <dcterms:modified xsi:type="dcterms:W3CDTF">2021-01-15T14:21:37Z</dcterms:modified>
</cp:coreProperties>
</file>