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4"/>
  </p:notesMasterIdLst>
  <p:sldIdLst>
    <p:sldId id="256" r:id="rId3"/>
    <p:sldId id="273" r:id="rId4"/>
    <p:sldId id="275" r:id="rId5"/>
    <p:sldId id="272" r:id="rId6"/>
    <p:sldId id="262" r:id="rId7"/>
    <p:sldId id="260" r:id="rId8"/>
    <p:sldId id="264" r:id="rId9"/>
    <p:sldId id="269" r:id="rId10"/>
    <p:sldId id="268" r:id="rId11"/>
    <p:sldId id="267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110" d="100"/>
          <a:sy n="11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D476E-756F-499E-82F3-2A36BEFEFB84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AEA7-78A5-42F7-9C7C-7F2642AE6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2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46881"/>
            <a:ext cx="90364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 қазақ әдебиеті</a:t>
            </a:r>
            <a:br>
              <a:rPr lang="kk-KZ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kk-KZ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br>
              <a:rPr lang="kk-KZ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" sz="2400" b="1" i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</a:t>
            </a:r>
            <a:r>
              <a:rPr lang="kk-KZ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«Адамгершілік </a:t>
            </a:r>
            <a:r>
              <a:rPr lang="en-US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асыл қасиет»</a:t>
            </a:r>
            <a:br>
              <a:rPr lang="kk-KZ" sz="28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5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Бердібек Соқпақбаев «Менің атым Қожа» повесінен үзінді. </a:t>
            </a:r>
            <a:r>
              <a:rPr lang="kk-KZ" sz="25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" sz="2500" b="1" i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үбінде адам болатын бала</a:t>
            </a:r>
            <a:endParaRPr lang="kk-KZ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32048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1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8427" y="195475"/>
            <a:ext cx="233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alt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altLang="ru-RU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Картинки с человечками для презентации (35 фото) | Картин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с человечками для презентации (35 фото) | Картинки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571612"/>
            <a:ext cx="415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700808"/>
            <a:ext cx="63367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itchFamily="18" charset="0"/>
                <a:ea typeface="Calibri"/>
                <a:cs typeface="Times New Roman" pitchFamily="18" charset="0"/>
              </a:rPr>
              <a:t>... – Қадыров Қожаның жекебас құпия кеңесі ашық деп жариялаймын. Күн тәртібінде бір-ақ мәселе – тәртіпті, үлгілі оқушы болу үшін мен бұдан былай не істеуім керек?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000" dirty="0">
                <a:latin typeface="Times New Roman" pitchFamily="18" charset="0"/>
                <a:ea typeface="Calibri"/>
                <a:cs typeface="Times New Roman" pitchFamily="18" charset="0"/>
              </a:rPr>
              <a:t>...«Бірінші. Тәртіпсіздік кісіні жексұрын көрсетіп бітеді екен. Оған көзім </a:t>
            </a:r>
            <a:r>
              <a:rPr lang="kk-KZ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әбден </a:t>
            </a:r>
            <a:r>
              <a:rPr lang="kk-KZ" sz="2000" dirty="0">
                <a:latin typeface="Times New Roman" pitchFamily="18" charset="0"/>
                <a:ea typeface="Calibri"/>
                <a:cs typeface="Times New Roman" pitchFamily="18" charset="0"/>
              </a:rPr>
              <a:t>жетті. Әрі бұл адамның келешегі</a:t>
            </a:r>
            <a:r>
              <a:rPr lang="kk-KZ" sz="20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ea typeface="Calibri"/>
                <a:cs typeface="Times New Roman" pitchFamily="18" charset="0"/>
              </a:rPr>
              <a:t>үшін зиян... Сондықтан қалай еткенде де тәртіпті болуым керек. Ол үшін...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533" y="548680"/>
            <a:ext cx="3826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>
                <a:solidFill>
                  <a:srgbClr val="FF0000"/>
                </a:solidFill>
                <a:latin typeface="Times New Roman"/>
                <a:ea typeface="Calibri"/>
              </a:rPr>
              <a:t>Қосымша тапсырма: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20891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kk-KZ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kk-KZ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ХХІ ғасырдағы Қожа» - бүгінгі заманның баласы тәртіпсіз қылықтар жасаса, қандай әрекеттерге бой алдыруы мүмкін? Өз ойыңызды жазыңыз.</a:t>
            </a:r>
            <a:endParaRPr lang="ru-RU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149080"/>
            <a:ext cx="6984776" cy="132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Дескриптор:</a:t>
            </a:r>
            <a:endParaRPr lang="ru-RU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kk-KZ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өз ойын шығармамен салыстыра отырып, жүйелі жазады;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kk-KZ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сөз тіркестері мен сөйлемдерді байланыстырып, қатесіз жазады;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r>
              <a:rPr lang="kk-KZ" dirty="0">
                <a:solidFill>
                  <a:srgbClr val="0070C0"/>
                </a:solidFill>
                <a:latin typeface="Times New Roman"/>
                <a:ea typeface="Calibri"/>
              </a:rPr>
              <a:t>өмірмен байланыстырады;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2060848"/>
            <a:ext cx="1739826" cy="221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31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650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мақсаттары: 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5Т/Ж1. Әдеби шығарманың жанрына сай фабуласы мен сюжеттік дамуын сипаттау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83837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Әдеби шығарманың оқиғалар жүйесін рет-ретімен айта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" sz="24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Әдеби шығарманың жанрына қарай фабуласы мен сюжеттік дамуын таба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Әдеби шығарманың жанрына қарай фабуласы мен сюжеттік дамуын сипаттай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ығарма</a:t>
            </a:r>
            <a:r>
              <a:rPr lang="" sz="24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дағы оқиғалар жүйесін рет-ретімен айтады;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" sz="240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</a:t>
            </a:r>
            <a:r>
              <a:rPr lang="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 </a:t>
            </a:r>
            <a:r>
              <a:rPr lang="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құрылысына қарай талдайды;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 сюжеттік дамуын сипатта</a:t>
            </a:r>
            <a:r>
              <a:rPr lang="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kk-KZ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ды.</a:t>
            </a:r>
          </a:p>
        </p:txBody>
      </p:sp>
    </p:spTree>
    <p:extLst>
      <p:ext uri="{BB962C8B-B14F-4D97-AF65-F5344CB8AC3E}">
        <p14:creationId xmlns:p14="http://schemas.microsoft.com/office/powerpoint/2010/main" val="369537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85873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Білгенің жөн: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        Фабула дегеніміз – 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көркем шығармада суреттелген оқиғаны рет-ретімен жүйелеу, мазмұндау, әңгімелеу</a:t>
            </a:r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        Сюжет дегеніміз – </a:t>
            </a:r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өзара жалғасқан оқиғалар тізбегі, біртұтас желісі.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Сюжеттің жүйелі тұтастығы да, жекелеген сәттері де, яғни бастамасы, дамуы, шиеленісуі, шарықтау шегіне жетуі, шешімі немесе аяқталуы болады.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44124"/>
              </p:ext>
            </p:extLst>
          </p:nvPr>
        </p:nvGraphicFramePr>
        <p:xfrm>
          <a:off x="251520" y="2852936"/>
          <a:ext cx="8496944" cy="3456384"/>
        </p:xfrm>
        <a:graphic>
          <a:graphicData uri="http://schemas.openxmlformats.org/drawingml/2006/table">
            <a:tbl>
              <a:tblPr firstRow="1" firstCol="1" bandRow="1"/>
              <a:tblGrid>
                <a:gridCol w="2348853"/>
                <a:gridCol w="6148091"/>
              </a:tblGrid>
              <a:tr h="691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cs typeface="Times New Roman"/>
                        </a:rPr>
                        <a:t>Сюжеттің басталуы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212529"/>
                          </a:solidFill>
                          <a:effectLst/>
                          <a:latin typeface="Times New Roman"/>
                          <a:cs typeface="Times New Roman"/>
                        </a:rPr>
                        <a:t>Сюжеттің басталуы (лат.-дәйектеме) оның кіріспесі іспетті; мұнда әдеби қаһармандар өзара қарым-қатынасқа көшпес бұрынғы хал-жағдай, тіршілік, қоғамдық орта, болашақ қақтығыстар алаңы, оқиғалар орны суреттеледі. 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/>
                          <a:cs typeface="Times New Roman"/>
                        </a:rPr>
                        <a:t>Сюжеттік байланыс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212529"/>
                          </a:solidFill>
                          <a:effectLst/>
                          <a:latin typeface="Times New Roman"/>
                          <a:cs typeface="Times New Roman"/>
                        </a:rPr>
                        <a:t>Сюжеттік байланыс-адамдар арасындағы әрекеттің басы; тартыстың басталуы іспетті, шығарма арқауындағы негізгі оқиғаның әуелгі туындау себебі секілді.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cs typeface="Times New Roman"/>
                        </a:rPr>
                        <a:t>Сюжеттік шиеленісуі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212529"/>
                          </a:solidFill>
                          <a:effectLst/>
                          <a:latin typeface="Times New Roman"/>
                          <a:cs typeface="Times New Roman"/>
                        </a:rPr>
                        <a:t>Сюжеттік даму адамдардың өзара қарым-қатынасынан, қимыл-әркетінен туған түрліше жағдайларға, шиеленістірге байланысты. 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cs typeface="Times New Roman"/>
                        </a:rPr>
                        <a:t>Сюжеттің шарықтау шегі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212529"/>
                          </a:solidFill>
                          <a:effectLst/>
                          <a:latin typeface="Times New Roman"/>
                          <a:cs typeface="Times New Roman"/>
                        </a:rPr>
                        <a:t>Шарықтау шегі (лат.-шың)-сюжеттік дамудың ең жоғарғы сатысы; адамдар арасындағы қимыл-әркеттің мейлінше күшейіп, өрбіп жеткен жері, шығармалардағы драмалық тартыстың өрістеп шыққан биігі. Шығарма сюжетін күллі кезең-кезеңімен тұтастырып, белгілі біл бүтіндікке, үндестікке әкеліп тұрған композицияның ең жауапты тұсы осы.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/>
                          <a:cs typeface="Times New Roman"/>
                        </a:rPr>
                        <a:t>Шешімі </a:t>
                      </a:r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212529"/>
                          </a:solidFill>
                          <a:effectLst/>
                          <a:latin typeface="Times New Roman"/>
                          <a:cs typeface="Times New Roman"/>
                        </a:rPr>
                        <a:t>Шешім-суреткердің өзі суреттеп отырған өмір шындығына шығарған «үкімі»,адамдар арасындағы қарама-қарсы тайталастардың, күрделі күрестердің бітуі;</a:t>
                      </a:r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9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532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</a:t>
            </a:r>
            <a:r>
              <a:rPr lang="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Шығармаға сүйене отырып, берілген ақпараттың дұрыс немесе дұрыс еместігін табыңыз</a:t>
            </a:r>
            <a:r>
              <a:rPr lang="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22026"/>
              </p:ext>
            </p:extLst>
          </p:nvPr>
        </p:nvGraphicFramePr>
        <p:xfrm>
          <a:off x="2411760" y="1554163"/>
          <a:ext cx="6480720" cy="4565090"/>
        </p:xfrm>
        <a:graphic>
          <a:graphicData uri="http://schemas.openxmlformats.org/drawingml/2006/table">
            <a:tbl>
              <a:tblPr firstRow="1" bandRow="1"/>
              <a:tblGrid>
                <a:gridCol w="4577302"/>
                <a:gridCol w="1017775"/>
                <a:gridCol w="885643"/>
              </a:tblGrid>
              <a:tr h="401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cs typeface="Times New Roman"/>
                        </a:rPr>
                        <a:t>Ақпарат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/>
                          <a:cs typeface="Times New Roman"/>
                        </a:rPr>
                        <a:t>Дұрыс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>
                          <a:effectLst/>
                          <a:latin typeface="Times New Roman"/>
                          <a:cs typeface="Times New Roman"/>
                        </a:rPr>
                        <a:t>Дұрыс емес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cs typeface="Times New Roman"/>
                        </a:rPr>
                        <a:t>Саябанға көтерілдім де сол арадағы тақтай орындықта тосып отырдым.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Директор кабинетіне осы мектепте бір оқушы ең көп бас сұқса, сол мен болармын деймін.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Мен сенің әкеңе қарыздар емеспін.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Мені қазіргі талқыға салып отырған тәртіпсіздік қылықтарымның қай-қайсының да себебі жоқ еді.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Әсіресе, оң жақта, директорға таман отырған Майқанованың сұсы қатал да сұрапыл көрінген жоқ.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Алдымда қақпан құрулы тұрғандай жыбырлап бір-екі аттадым...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Қоймаймын енді, кешіріңіздер!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/>
                          <a:cs typeface="Times New Roman"/>
                        </a:rPr>
                        <a:t>-Қадыров түбінде адам болатын бала, - дейді Майқанова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2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67" y="3645024"/>
            <a:ext cx="2293503" cy="275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9633" y="3635732"/>
            <a:ext cx="149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Дескриптор</a:t>
            </a:r>
            <a:r>
              <a:rPr lang="kk-KZ" dirty="0">
                <a:solidFill>
                  <a:prstClr val="black"/>
                </a:solidFill>
              </a:rPr>
              <a:t> </a:t>
            </a:r>
            <a:endParaRPr lang="kk-KZ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4365104"/>
            <a:ext cx="18338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Берілген ақпаратты оқиды</a:t>
            </a:r>
            <a:r>
              <a:rPr lang="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kk-K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Дұрыс, дұрыс еместігін анықтайды.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0" y="1556792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5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8427" y="385500"/>
            <a:ext cx="233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alt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altLang="ru-RU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Картинки с человечками для презентации (35 фото) | Картин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с человечками для презентации (35 фото) | Картинки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16832"/>
            <a:ext cx="1251707" cy="160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1268760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 жауап: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44739"/>
            <a:ext cx="1403648" cy="1527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95548"/>
              </p:ext>
            </p:extLst>
          </p:nvPr>
        </p:nvGraphicFramePr>
        <p:xfrm>
          <a:off x="1619672" y="1916832"/>
          <a:ext cx="4752528" cy="4752528"/>
        </p:xfrm>
        <a:graphic>
          <a:graphicData uri="http://schemas.openxmlformats.org/drawingml/2006/table">
            <a:tbl>
              <a:tblPr firstRow="1" bandRow="1"/>
              <a:tblGrid>
                <a:gridCol w="3356689"/>
                <a:gridCol w="746368"/>
                <a:gridCol w="649471"/>
              </a:tblGrid>
              <a:tr h="421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effectLst/>
                          <a:latin typeface="Times New Roman"/>
                          <a:cs typeface="Times New Roman"/>
                        </a:rPr>
                        <a:t>Ақпарат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effectLst/>
                          <a:latin typeface="Times New Roman"/>
                          <a:cs typeface="Times New Roman"/>
                        </a:rPr>
                        <a:t>Дұрыс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effectLst/>
                          <a:latin typeface="Times New Roman"/>
                          <a:cs typeface="Times New Roman"/>
                        </a:rPr>
                        <a:t>Дұрыс емес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Саябанға көтерілдім де сол арадағы тақтай орындықта тосып отырдым.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1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Директор кабинетіне осы мектепте бір оқушы ең көп бас сұқса, сол мен болармын деймін.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1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Мен сенің әкеңе қарыздар емеспін.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Мені қазіргі талқыға салып отырған тәртіпсіздік қылықтарымның қай-қайсының да себебі жоқ еді.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1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Әсіресе, оң жақта, директорға таман отырған Майқанованың сұсы қатал да сұрапыл көрінген жоқ.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Алдымда қақпан құрулы тұрғандай жыбырлап бір-екі аттадым...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Қоймаймын енді, кешіріңіздер!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  <a:latin typeface="Times New Roman"/>
                          <a:cs typeface="Times New Roman"/>
                        </a:rPr>
                        <a:t>-Қадыров түбінде адам болатын бала, - дейді Майқанова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KZ" sz="110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ru-RU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7187" marR="87187" marT="43593" marB="435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3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9611" y="64348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“Галлереяға саяхат” әдісі арқылы шығарманың жанрына қарай сюжеттік дамуын анықтаңыз.</a:t>
            </a:r>
          </a:p>
        </p:txBody>
      </p:sp>
      <p:sp>
        <p:nvSpPr>
          <p:cNvPr id="6" name="AutoShape 2" descr="Картинки с человечками для презентации (35 фото) | Презентаци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картинки для презентации человечки - Создать мем - Meme-arsenal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3148"/>
            <a:ext cx="3600400" cy="78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 r="40882"/>
          <a:stretch/>
        </p:blipFill>
        <p:spPr bwMode="auto">
          <a:xfrm>
            <a:off x="2771801" y="3079630"/>
            <a:ext cx="4248471" cy="358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5013176"/>
            <a:ext cx="4128393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Дескриптор:</a:t>
            </a:r>
            <a:endParaRPr lang="ru-RU" sz="16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</a:pPr>
            <a:r>
              <a:rPr lang="kk-KZ" sz="1600" dirty="0">
                <a:solidFill>
                  <a:schemeClr val="tx2"/>
                </a:solidFill>
                <a:latin typeface="Times New Roman"/>
                <a:ea typeface="Calibri"/>
              </a:rPr>
              <a:t>Суретке қарап, шығарманың композициясын анықтайды; </a:t>
            </a:r>
            <a:endParaRPr lang="ru-RU" sz="1400" dirty="0">
              <a:solidFill>
                <a:schemeClr val="tx2"/>
              </a:solidFill>
              <a:latin typeface="Arial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</a:pPr>
            <a:r>
              <a:rPr lang="kk-KZ" sz="1600" dirty="0">
                <a:solidFill>
                  <a:schemeClr val="tx2"/>
                </a:solidFill>
                <a:latin typeface="Times New Roman"/>
                <a:ea typeface="Calibri"/>
              </a:rPr>
              <a:t>- шығарманың сюжеттік дамуын сипаттайды.</a:t>
            </a:r>
            <a:endParaRPr lang="ru-RU" sz="1400" dirty="0">
              <a:solidFill>
                <a:schemeClr val="tx2"/>
              </a:solidFill>
              <a:effectLst/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5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8427" y="195475"/>
            <a:ext cx="2339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alt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altLang="ru-RU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Картинки с человечками для презентации (35 фото) | Картин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с человечками для презентации (35 фото) | Картинки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571612"/>
            <a:ext cx="4158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505397"/>
            <a:ext cx="7200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k-KZ" b="1" dirty="0">
                <a:latin typeface="Times New Roman"/>
                <a:ea typeface="Calibri"/>
                <a:cs typeface="Times New Roman"/>
              </a:rPr>
              <a:t>Шығарманың сюжеттік дамуы: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b="1" dirty="0">
                <a:latin typeface="Times New Roman"/>
                <a:ea typeface="Times New Roman"/>
                <a:cs typeface="Arial"/>
              </a:rPr>
              <a:t>Шығарманың басталуы -  </a:t>
            </a:r>
            <a:r>
              <a:rPr lang="kk-KZ" dirty="0">
                <a:latin typeface="Times New Roman"/>
                <a:ea typeface="Times New Roman"/>
                <a:cs typeface="Arial"/>
              </a:rPr>
              <a:t>Қожаның ө</a:t>
            </a:r>
            <a:r>
              <a:rPr lang="kk-KZ" sz="1600" dirty="0">
                <a:latin typeface="Times New Roman"/>
                <a:ea typeface="Times New Roman"/>
                <a:cs typeface="Arial"/>
              </a:rPr>
              <a:t>з-өзіне риза болмауы.</a:t>
            </a:r>
            <a:endParaRPr lang="ru-RU" sz="1600" dirty="0">
              <a:latin typeface="Arial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sz="1600" b="1" dirty="0">
                <a:latin typeface="Times New Roman"/>
                <a:ea typeface="Times New Roman"/>
                <a:cs typeface="Arial"/>
              </a:rPr>
              <a:t>Байланысы – </a:t>
            </a:r>
            <a:r>
              <a:rPr lang="kk-KZ" sz="1600" dirty="0">
                <a:latin typeface="Times New Roman"/>
                <a:ea typeface="Times New Roman"/>
                <a:cs typeface="Arial"/>
              </a:rPr>
              <a:t>Кітап мәселесі.</a:t>
            </a:r>
            <a:endParaRPr lang="ru-RU" sz="1600" dirty="0">
              <a:latin typeface="Arial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b="1" dirty="0">
                <a:latin typeface="Times New Roman"/>
                <a:ea typeface="Times New Roman"/>
                <a:cs typeface="Arial"/>
              </a:rPr>
              <a:t>Шиеленісі – </a:t>
            </a:r>
            <a:r>
              <a:rPr lang="kk-KZ" dirty="0">
                <a:latin typeface="Times New Roman"/>
                <a:ea typeface="Times New Roman"/>
                <a:cs typeface="Arial"/>
              </a:rPr>
              <a:t>Бақаның әлегі.</a:t>
            </a:r>
            <a:endParaRPr lang="ru-RU" sz="1600" dirty="0">
              <a:latin typeface="Arial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b="1" dirty="0">
                <a:latin typeface="Times New Roman"/>
                <a:ea typeface="Times New Roman"/>
                <a:cs typeface="Arial"/>
              </a:rPr>
              <a:t>Шарықтау шегі – </a:t>
            </a:r>
            <a:r>
              <a:rPr lang="kk-KZ" dirty="0">
                <a:latin typeface="Times New Roman"/>
                <a:ea typeface="Times New Roman"/>
                <a:cs typeface="Arial"/>
              </a:rPr>
              <a:t>Педсоветке салу.</a:t>
            </a:r>
            <a:endParaRPr lang="ru-RU" sz="1600" dirty="0">
              <a:latin typeface="Arial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b="1" dirty="0">
                <a:latin typeface="Times New Roman"/>
                <a:ea typeface="Times New Roman"/>
                <a:cs typeface="Arial"/>
              </a:rPr>
              <a:t>Шешімі – </a:t>
            </a:r>
            <a:r>
              <a:rPr lang="kk-KZ" dirty="0">
                <a:latin typeface="Times New Roman"/>
                <a:ea typeface="Times New Roman"/>
                <a:cs typeface="Arial"/>
              </a:rPr>
              <a:t>Түбінде адам болатын бала.</a:t>
            </a:r>
            <a:endParaRPr lang="ru-RU" sz="16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33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975" y="571480"/>
            <a:ext cx="8728521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Шығармадан Қожаның тәртіпсіздіктен бас тартып, адам болуға бет бұрған </a:t>
            </a:r>
            <a:r>
              <a:rPr lang="kk-KZ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қадамын </a:t>
            </a:r>
            <a:r>
              <a:rPr lang="kk-KZ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көрсететін әрекетін тауып алып, өз көзқарасыңызды білдіріңіз.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" dirty="0" smtClean="0"/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ығармадан </a:t>
            </a:r>
            <a:r>
              <a:rPr lang="kk-K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үзіндіні 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табады;</a:t>
            </a:r>
            <a:endParaRPr lang="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 </a:t>
            </a:r>
            <a:r>
              <a:rPr lang="kk-K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ойын жазады;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kk-K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 көзқарасына шығармадан дәлелдер келтіре алады;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kk-KZ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тақырып бойынша қорытынды жасайды</a:t>
            </a:r>
            <a:r>
              <a:rPr lang="kk-KZ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Картинки с человечками для презентации (35 фото) | Презентаци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картинки для презентации человечки - Создать мем - Meme-arsenal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673</Words>
  <Application>Microsoft Office PowerPoint</Application>
  <PresentationFormat>Экран (4:3)</PresentationFormat>
  <Paragraphs>124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Жазира</dc:creator>
  <cp:lastModifiedBy>SCHOOL 61</cp:lastModifiedBy>
  <cp:revision>50</cp:revision>
  <dcterms:created xsi:type="dcterms:W3CDTF">2020-08-14T17:18:35Z</dcterms:created>
  <dcterms:modified xsi:type="dcterms:W3CDTF">2021-01-27T10:26:08Z</dcterms:modified>
</cp:coreProperties>
</file>