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8" r:id="rId1"/>
  </p:sldMasterIdLst>
  <p:sldIdLst>
    <p:sldId id="292" r:id="rId2"/>
    <p:sldId id="293" r:id="rId3"/>
    <p:sldId id="323" r:id="rId4"/>
    <p:sldId id="300" r:id="rId5"/>
    <p:sldId id="315" r:id="rId6"/>
    <p:sldId id="321" r:id="rId7"/>
    <p:sldId id="301" r:id="rId8"/>
    <p:sldId id="303" r:id="rId9"/>
    <p:sldId id="318" r:id="rId10"/>
    <p:sldId id="319" r:id="rId11"/>
    <p:sldId id="317" r:id="rId12"/>
    <p:sldId id="305" r:id="rId13"/>
    <p:sldId id="308" r:id="rId14"/>
    <p:sldId id="309" r:id="rId15"/>
    <p:sldId id="32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64E3898-C19D-47AD-910C-1B249DEEC6E1}">
          <p14:sldIdLst>
            <p14:sldId id="292"/>
            <p14:sldId id="293"/>
            <p14:sldId id="323"/>
            <p14:sldId id="300"/>
            <p14:sldId id="315"/>
            <p14:sldId id="321"/>
          </p14:sldIdLst>
        </p14:section>
        <p14:section name="Раздел без заголовка" id="{4A439D2C-5ACE-4B98-9824-2D330134341D}">
          <p14:sldIdLst>
            <p14:sldId id="301"/>
            <p14:sldId id="303"/>
            <p14:sldId id="318"/>
            <p14:sldId id="319"/>
            <p14:sldId id="317"/>
            <p14:sldId id="305"/>
            <p14:sldId id="308"/>
            <p14:sldId id="309"/>
            <p14:sldId id="322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sta" initials="t" lastIdx="1" clrIdx="0">
    <p:extLst>
      <p:ext uri="{19B8F6BF-5375-455C-9EA6-DF929625EA0E}">
        <p15:presenceInfo xmlns:p15="http://schemas.microsoft.com/office/powerpoint/2012/main" xmlns="" userId="tast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66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>
        <p:scale>
          <a:sx n="123" d="100"/>
          <a:sy n="123" d="100"/>
        </p:scale>
        <p:origin x="-114" y="-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920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76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60695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582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90429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291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27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80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866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303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384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65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317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722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773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99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220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  <p:sldLayoutId id="2147483980" r:id="rId12"/>
    <p:sldLayoutId id="2147483981" r:id="rId13"/>
    <p:sldLayoutId id="2147483982" r:id="rId14"/>
    <p:sldLayoutId id="2147483983" r:id="rId15"/>
    <p:sldLayoutId id="21474839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jpe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E7868883-7148-4039-B34A-162BD94C53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392" y="908720"/>
            <a:ext cx="8316416" cy="2387600"/>
          </a:xfrm>
        </p:spPr>
        <p:txBody>
          <a:bodyPr>
            <a:normAutofit fontScale="90000"/>
          </a:bodyPr>
          <a:lstStyle/>
          <a:p>
            <a:pPr algn="ctr"/>
            <a:r>
              <a:rPr lang="kk-KZ" sz="28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28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8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Пәні</a:t>
            </a:r>
            <a:r>
              <a:rPr lang="kk-KZ" sz="28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қазақ әдебиеті</a:t>
            </a:r>
            <a:br>
              <a:rPr lang="kk-KZ" sz="28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</a:t>
            </a:r>
            <a:r>
              <a:rPr lang="kk-KZ" sz="28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сынып</a:t>
            </a:r>
            <a:br>
              <a:rPr lang="kk-KZ" sz="28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8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Бөлім: «Адамгершілік </a:t>
            </a:r>
            <a:r>
              <a:rPr lang="en-US" sz="28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kk-KZ" sz="28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асыл қасиет</a:t>
            </a:r>
            <a:r>
              <a:rPr lang="kk-KZ" sz="28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kk-KZ" sz="28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8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28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8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Сабақтың тақырыбы: Бердібек Соқпақбаев «Менің атым Қожа» повесінен үзінді. Сәйбек қарттың әңгімесі</a:t>
            </a:r>
            <a:r>
              <a:rPr lang="kk-KZ" sz="28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28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8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28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KZ" sz="2800" dirty="0">
              <a:solidFill>
                <a:srgbClr val="000066"/>
              </a:solidFill>
            </a:endParaRPr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xmlns="" id="{A1DFA501-BF0E-44CB-A1CD-5D3F4FAA8B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3039385"/>
            <a:ext cx="4464496" cy="29098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481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16"/>
    </mc:Choice>
    <mc:Fallback xmlns="">
      <p:transition spd="slow" advTm="13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>
            <a:extLst>
              <a:ext uri="{FF2B5EF4-FFF2-40B4-BE49-F238E27FC236}">
                <a16:creationId xmlns:a16="http://schemas.microsoft.com/office/drawing/2014/main" xmlns="" id="{72C762DA-D281-43C5-AE42-5E5E65843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481" y="260648"/>
            <a:ext cx="8596668" cy="1320800"/>
          </a:xfrm>
        </p:spPr>
        <p:txBody>
          <a:bodyPr>
            <a:normAutofit/>
          </a:bodyPr>
          <a:lstStyle/>
          <a:p>
            <a:r>
              <a:rPr lang="kk-KZ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Ықтимал жауаптар!</a:t>
            </a:r>
            <a:endParaRPr lang="ru-KZ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Звук 10">
            <a:hlinkClick r:id="" action="ppaction://media"/>
            <a:extLst>
              <a:ext uri="{FF2B5EF4-FFF2-40B4-BE49-F238E27FC236}">
                <a16:creationId xmlns:a16="http://schemas.microsoft.com/office/drawing/2014/main" xmlns="" id="{6572C068-A6C5-4C2B-977F-00AADF1B8E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55440" y="1213008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kk-KZ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Ауыл көрінісі</a:t>
            </a:r>
          </a:p>
          <a:p>
            <a:pPr marL="342900" indent="-342900">
              <a:buFontTx/>
              <a:buAutoNum type="arabicPeriod"/>
            </a:pPr>
            <a:r>
              <a:rPr lang="kk-KZ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Педсоветке келе жатқан Қожа мен анасы</a:t>
            </a:r>
            <a:endParaRPr lang="ru-RU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AutoNum type="arabicPeriod"/>
            </a:pPr>
            <a:r>
              <a:rPr lang="kk-KZ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Мектеп директоры </a:t>
            </a:r>
            <a:r>
              <a:rPr lang="kk-KZ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Ахметовтың </a:t>
            </a:r>
            <a:r>
              <a:rPr lang="kk-KZ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бейнесі</a:t>
            </a:r>
          </a:p>
          <a:p>
            <a:pPr marL="342900" indent="-342900">
              <a:buFontTx/>
              <a:buAutoNum type="arabicPeriod"/>
            </a:pPr>
            <a:r>
              <a:rPr lang="kk-KZ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Сәйбек қарттың әңгімесі</a:t>
            </a:r>
          </a:p>
          <a:p>
            <a:pPr marL="342900" indent="-342900">
              <a:buAutoNum type="arabicPeriod"/>
            </a:pPr>
            <a:r>
              <a:rPr lang="kk-KZ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Қадыров педсоветте</a:t>
            </a:r>
            <a:endParaRPr lang="kk-KZ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39416" y="342900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kk-KZ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Ақымақ иттер</a:t>
            </a:r>
          </a:p>
          <a:p>
            <a:pPr marL="342900" indent="-342900">
              <a:buFontTx/>
              <a:buAutoNum type="arabicPeriod"/>
            </a:pPr>
            <a:r>
              <a:rPr lang="kk-KZ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Мектепке жол тартқан анасы мен Қожа</a:t>
            </a:r>
          </a:p>
          <a:p>
            <a:pPr marL="342900" indent="-342900">
              <a:buFontTx/>
              <a:buAutoNum type="arabicPeriod"/>
            </a:pPr>
            <a:r>
              <a:rPr lang="kk-KZ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Галифе шалбар киген Ахметов</a:t>
            </a:r>
          </a:p>
          <a:p>
            <a:pPr marL="342900" indent="-342900">
              <a:buAutoNum type="arabicPeriod"/>
            </a:pPr>
            <a:r>
              <a:rPr lang="ru-RU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Сәйбек</a:t>
            </a: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қарт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пен </a:t>
            </a:r>
            <a:r>
              <a:rPr lang="ru-RU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Қожа</a:t>
            </a:r>
            <a:endParaRPr lang="ru-RU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kk-KZ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Қожаның кешірім </a:t>
            </a:r>
            <a:r>
              <a:rPr lang="kk-KZ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сұрауы</a:t>
            </a:r>
            <a:endParaRPr lang="kk-KZ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08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06"/>
    </mc:Choice>
    <mc:Fallback xmlns="">
      <p:transition spd="slow" advTm="64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2690771-F62A-4A0A-B9DA-76F6559B1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052737"/>
            <a:ext cx="8596668" cy="1008111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buFontTx/>
              <a:buChar char="-"/>
            </a:pPr>
            <a:r>
              <a:rPr lang="kk-KZ" sz="2400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Сәйбек қарттың әңгімесі Қожаға қалай әсер етті? Неліктен? 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kk-KZ" sz="2400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Қожа Сәйбек қартпен не үшін әзілдесті? Қожаның үлкен кісімен </a:t>
            </a:r>
            <a:r>
              <a:rPr lang="kk-KZ" sz="2400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әзілдесуі </a:t>
            </a:r>
            <a:r>
              <a:rPr lang="kk-KZ" sz="2400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дұрыс па? </a:t>
            </a:r>
            <a:endParaRPr lang="ru-KZ" dirty="0">
              <a:solidFill>
                <a:srgbClr val="000066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120F950-72E5-4E70-BEED-EE33F39BF7C0}"/>
              </a:ext>
            </a:extLst>
          </p:cNvPr>
          <p:cNvSpPr txBox="1"/>
          <p:nvPr/>
        </p:nvSpPr>
        <p:spPr>
          <a:xfrm>
            <a:off x="672051" y="2051720"/>
            <a:ext cx="99292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Бірінші </a:t>
            </a:r>
            <a:r>
              <a:rPr lang="ru-RU" sz="24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сөйлем</a:t>
            </a:r>
            <a:r>
              <a:rPr lang="ru-RU" sz="24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Менің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ойымша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,…»</a:t>
            </a:r>
          </a:p>
          <a:p>
            <a:r>
              <a:rPr lang="ru-RU" sz="24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Екінші</a:t>
            </a:r>
            <a:r>
              <a:rPr lang="ru-RU" sz="24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сөйлем</a:t>
            </a:r>
            <a:r>
              <a:rPr lang="ru-RU" sz="24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Себебі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мен оны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былай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түсіндіремін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…»</a:t>
            </a:r>
          </a:p>
          <a:p>
            <a:r>
              <a:rPr lang="ru-RU" sz="24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Үшінші</a:t>
            </a:r>
            <a:r>
              <a:rPr lang="ru-RU" sz="24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сөйлем</a:t>
            </a:r>
            <a:r>
              <a:rPr lang="ru-RU" sz="24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«Оны мен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мына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фактілермен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мысалдармен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дәлелдей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аламын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…»</a:t>
            </a:r>
          </a:p>
          <a:p>
            <a:r>
              <a:rPr lang="ru-RU" sz="24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Соңғы</a:t>
            </a:r>
            <a:r>
              <a:rPr lang="ru-RU" sz="24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сөйлем</a:t>
            </a:r>
            <a:r>
              <a:rPr lang="ru-RU" sz="24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Осыған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байланысты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мынадай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қорытындыға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келдім</a:t>
            </a:r>
            <a:r>
              <a:rPr 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…»</a:t>
            </a: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3FA11B8-4ADA-41C6-AB0B-B502F28FFAB2}"/>
              </a:ext>
            </a:extLst>
          </p:cNvPr>
          <p:cNvSpPr txBox="1"/>
          <p:nvPr/>
        </p:nvSpPr>
        <p:spPr>
          <a:xfrm>
            <a:off x="672051" y="5013176"/>
            <a:ext cx="66446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</a:t>
            </a:r>
          </a:p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тақырып туралы өз ойын жазады;</a:t>
            </a:r>
          </a:p>
          <a:p>
            <a:pPr marL="285750" indent="-285750">
              <a:buFontTx/>
              <a:buChar char="-"/>
            </a:pPr>
            <a:r>
              <a:rPr lang="kk-KZ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тақырыпты түсіну сөйлемін жазады; </a:t>
            </a:r>
          </a:p>
          <a:p>
            <a:pPr marL="285750" indent="-285750">
              <a:buFontTx/>
              <a:buChar char="-"/>
            </a:pPr>
            <a:r>
              <a:rPr lang="kk-KZ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 көзқарасына шығармадан дәлелдер келтіре алады;</a:t>
            </a:r>
          </a:p>
          <a:p>
            <a:pPr marL="285750" indent="-285750">
              <a:buFontTx/>
              <a:buChar char="-"/>
            </a:pPr>
            <a:r>
              <a:rPr lang="kk-KZ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тақырып бойынша қорытынды жасайды.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E24BE764-3037-4742-83C0-8CB3AF739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60648"/>
            <a:ext cx="5994730" cy="792089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</a:t>
            </a:r>
            <a:r>
              <a:rPr lang="kk-KZ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тапсырма. Бекіту тапсырма</a:t>
            </a:r>
            <a:r>
              <a:rPr lang="" sz="24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</a:t>
            </a:r>
            <a:r>
              <a:rPr lang="kk-KZ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KZ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xmlns="" id="{F398C553-C590-438F-AABF-1035B822DC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39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71"/>
    </mc:Choice>
    <mc:Fallback xmlns="">
      <p:transition spd="slow" advTm="47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218A1D7-46E1-4CC8-88A5-346C4F141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57478"/>
            <a:ext cx="9091074" cy="659160"/>
          </a:xfrm>
        </p:spPr>
        <p:txBody>
          <a:bodyPr>
            <a:noAutofit/>
          </a:bodyPr>
          <a:lstStyle/>
          <a:p>
            <a:r>
              <a:rPr lang="kk-KZ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Өзіңді тексер!</a:t>
            </a:r>
            <a:endParaRPr lang="ru-KZ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120F950-72E5-4E70-BEED-EE33F39BF7C0}"/>
              </a:ext>
            </a:extLst>
          </p:cNvPr>
          <p:cNvSpPr txBox="1"/>
          <p:nvPr/>
        </p:nvSpPr>
        <p:spPr>
          <a:xfrm>
            <a:off x="335360" y="1024604"/>
            <a:ext cx="986509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Бірінші </a:t>
            </a:r>
            <a:r>
              <a:rPr lang="ru-RU" sz="20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сөйлем</a:t>
            </a:r>
            <a:r>
              <a:rPr lang="ru-RU" sz="20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Менің</a:t>
            </a:r>
            <a:r>
              <a:rPr lang="ru-RU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ойымша</a:t>
            </a:r>
            <a:r>
              <a:rPr lang="ru-RU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Қожа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Сәйбек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қарттың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әңгімесінен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өзінің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әкесінің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қайырымды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мейірімді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парасатты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болғанын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тағы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тани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түсті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000" b="1" i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Екінші</a:t>
            </a:r>
            <a:r>
              <a:rPr lang="ru-RU" sz="20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сөйлем</a:t>
            </a:r>
            <a:r>
              <a:rPr lang="ru-RU" sz="20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Себебі</a:t>
            </a:r>
            <a:r>
              <a:rPr lang="ru-RU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мен оны </a:t>
            </a:r>
            <a:r>
              <a:rPr lang="ru-RU" sz="20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былай</a:t>
            </a:r>
            <a:r>
              <a:rPr lang="ru-RU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түсінемін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/>
              <a:t>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Сәйбек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қарт</a:t>
            </a:r>
            <a:r>
              <a:rPr lang="ru-RU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Қожаның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әкесінің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адами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қасиеттерін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айту</a:t>
            </a:r>
            <a:r>
              <a:rPr lang="ru-RU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Қожаға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адамдық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қасиеттен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аттамауға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жол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сілтегендей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ru-RU" sz="2000" b="1" i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Үшінші</a:t>
            </a:r>
            <a:r>
              <a:rPr lang="ru-RU" sz="20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сөйлем</a:t>
            </a:r>
            <a:r>
              <a:rPr lang="ru-RU" sz="20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Оны мен </a:t>
            </a:r>
            <a:r>
              <a:rPr lang="ru-RU" sz="20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мына</a:t>
            </a:r>
            <a:r>
              <a:rPr lang="ru-RU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фактілермен</a:t>
            </a:r>
            <a:r>
              <a:rPr lang="ru-RU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мысалдармен</a:t>
            </a:r>
            <a:r>
              <a:rPr lang="ru-RU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дәлелдей</a:t>
            </a:r>
            <a:r>
              <a:rPr lang="ru-RU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аламын</a:t>
            </a:r>
            <a:r>
              <a:rPr lang="ru-RU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Сәйбек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қарт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әкесінің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мойнындағы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қарызын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кешіріп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кеңпейілділік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танытуы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«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Әкең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осындай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парасатты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ақылды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жігіт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еді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 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ойға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батуы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Соңғы</a:t>
            </a:r>
            <a:r>
              <a:rPr lang="ru-RU" sz="20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сөйлем</a:t>
            </a:r>
            <a:r>
              <a:rPr lang="ru-RU" sz="20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Осыған</a:t>
            </a:r>
            <a:r>
              <a:rPr lang="ru-RU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байланысты</a:t>
            </a:r>
            <a:r>
              <a:rPr lang="ru-RU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20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мынадай</a:t>
            </a:r>
            <a:r>
              <a:rPr lang="ru-RU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қорытындыға</a:t>
            </a:r>
            <a:r>
              <a:rPr lang="ru-RU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келдім</a:t>
            </a:r>
            <a:r>
              <a:rPr lang="ru-RU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Қожа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үлкен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кісімен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қанша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әзілдессе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де,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әкесінің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көзін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көрген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адамның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бәрінен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әкесінің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жақсы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жақтарын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естіп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жүрді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Солармен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әзілдесу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өзін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әкесіне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еркелегендей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сезінуші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еді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Сәйбек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қарт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оны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жақсы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түсінеді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ойлаймын</a:t>
            </a:r>
            <a:r>
              <a:rPr 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xmlns="" id="{49DDF661-BFD4-4E68-8C42-059E0BE336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2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00"/>
    </mc:Choice>
    <mc:Fallback xmlns="">
      <p:transition spd="slow" advTm="6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88B371D-C35E-49B4-98E4-24B5E190E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680" y="980728"/>
            <a:ext cx="2952328" cy="587152"/>
          </a:xfrm>
        </p:spPr>
        <p:txBody>
          <a:bodyPr>
            <a:normAutofit fontScale="90000"/>
          </a:bodyPr>
          <a:lstStyle/>
          <a:p>
            <a:r>
              <a:rPr lang="kk-KZ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Қорытынды:</a:t>
            </a:r>
            <a:r>
              <a:rPr lang="kk-KZ" dirty="0"/>
              <a:t/>
            </a:r>
            <a:br>
              <a:rPr lang="kk-KZ" dirty="0"/>
            </a:br>
            <a:r>
              <a:rPr lang="kk-KZ" dirty="0"/>
              <a:t/>
            </a:r>
            <a:br>
              <a:rPr lang="kk-KZ" dirty="0"/>
            </a:br>
            <a:endParaRPr lang="ru-KZ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CA2AE6A-5A96-418E-BE9C-F845D1F51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5979" y="1844824"/>
            <a:ext cx="7056784" cy="1996677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kk-KZ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kk-KZ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ығарманың </a:t>
            </a:r>
            <a:r>
              <a:rPr lang="kk-KZ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жанрына қарай </a:t>
            </a:r>
            <a:r>
              <a:rPr lang="kk-KZ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фабуласын </a:t>
            </a:r>
            <a:r>
              <a:rPr lang="kk-KZ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түсіндіңіз; </a:t>
            </a:r>
            <a:endParaRPr lang="ru-KZ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kk-KZ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шығармадағы </a:t>
            </a:r>
            <a:r>
              <a:rPr lang="kk-KZ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оқиғаларды рет- ретімен тауып, орналастырдыңыз;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kk-KZ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kk-KZ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ақырып </a:t>
            </a:r>
            <a:r>
              <a:rPr lang="kk-KZ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 оқиғаның сюжеттік дамуын сипаттай алдыңыз; </a:t>
            </a:r>
            <a:endParaRPr lang="ru-KZ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kk-KZ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 </a:t>
            </a:r>
            <a:r>
              <a:rPr lang="kk-KZ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көзқарасыңызды білдіріп,  </a:t>
            </a:r>
            <a:r>
              <a:rPr lang="kk-KZ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шығармадан дәлел келтіріп, ойыңызды қорытындыладыңыз</a:t>
            </a:r>
            <a:r>
              <a:rPr lang="kk-KZ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KZ" sz="2400" dirty="0">
              <a:solidFill>
                <a:srgbClr val="000066"/>
              </a:solidFill>
            </a:endParaRPr>
          </a:p>
        </p:txBody>
      </p:sp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xmlns="" id="{D4DD75CE-DAD1-4381-A1C9-EDD06A3695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4" name="Picture 2" descr="Человечек для оформления презентации - Всем учителям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1124744"/>
            <a:ext cx="2590547" cy="217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0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21"/>
    </mc:Choice>
    <mc:Fallback xmlns="">
      <p:transition spd="slow" advTm="34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F7F3180-40F6-4ADE-838E-5E88DF36B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Қосымша тапсырма:</a:t>
            </a:r>
            <a:endParaRPr lang="ru-KZ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B732CBF-B929-4B8B-8B71-13C0CD97C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744" y="1412776"/>
            <a:ext cx="8596668" cy="28078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k-KZ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kk-KZ" sz="24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Сенің адамгершілігі бар бала екендігіңе сенгенмін, Қожа!» тақырыбында тентек Қожаға хат жазыңыз. (100-150сөз)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7F1FAE7-939A-402A-82B2-6B54B505784F}"/>
              </a:ext>
            </a:extLst>
          </p:cNvPr>
          <p:cNvSpPr txBox="1"/>
          <p:nvPr/>
        </p:nvSpPr>
        <p:spPr>
          <a:xfrm>
            <a:off x="636208" y="3845947"/>
            <a:ext cx="79928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kk-KZ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Қожаға хат жазады;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kk-KZ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kk-KZ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 тіркестері мен сөйлемдерді байланыстырып, қатесіз жазады;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kk-KZ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kk-KZ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ойын шығармадан </a:t>
            </a:r>
            <a:r>
              <a:rPr lang="kk-KZ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дәлел </a:t>
            </a:r>
            <a:r>
              <a:rPr lang="kk-KZ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келтіре отырып, жүйелі жазады;</a:t>
            </a:r>
            <a:endParaRPr lang="ru-KZ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kk-KZ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kk-KZ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мірмен </a:t>
            </a:r>
            <a:r>
              <a:rPr lang="kk-KZ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байланыстырады;</a:t>
            </a:r>
            <a:endParaRPr lang="ru-KZ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kk-KZ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сөз көлемін ескереді.</a:t>
            </a:r>
            <a:endParaRPr lang="ru-KZ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xmlns="" id="{50C70374-E858-4659-BF86-AA2698E6BD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6" name="AutoShape 2" descr="ᐈ Человечек для презентации фото, рисунки 3d человечки | скачать на  Depositphotos®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ᐈ Человечек для презентации фото, рисунки 3d человечки | скачать на  Depositphotos®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50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00"/>
    </mc:Choice>
    <mc:Fallback xmlns="">
      <p:transition spd="slow" advTm="29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xmlns="" id="{36289A7E-8706-4A19-AF35-DD227B6ECA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4" y="3374107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47267" y="1556792"/>
            <a:ext cx="642611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" sz="4000" b="1" i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абағымыз аяқталды</a:t>
            </a:r>
          </a:p>
          <a:p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" sz="4000" b="1" i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азарларыңызға рақмет!!!</a:t>
            </a:r>
            <a:endParaRPr lang="ru-RU" sz="4000" b="1" i="1" dirty="0"/>
          </a:p>
        </p:txBody>
      </p:sp>
    </p:spTree>
    <p:extLst>
      <p:ext uri="{BB962C8B-B14F-4D97-AF65-F5344CB8AC3E}">
        <p14:creationId xmlns:p14="http://schemas.microsoft.com/office/powerpoint/2010/main" val="74554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30"/>
    </mc:Choice>
    <mc:Fallback xmlns="">
      <p:transition spd="slow" advTm="8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188538-3FA1-43A6-9726-D6FF973AA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88" y="836712"/>
            <a:ext cx="9244740" cy="1320800"/>
          </a:xfrm>
        </p:spPr>
        <p:txBody>
          <a:bodyPr>
            <a:noAutofit/>
          </a:bodyPr>
          <a:lstStyle/>
          <a:p>
            <a:pPr lvl="3" algn="l" defTabSz="457200" rtl="0">
              <a:spcBef>
                <a:spcPct val="0"/>
              </a:spcBef>
            </a:pPr>
            <a:r>
              <a:rPr lang="kk-KZ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 мақсаттары: </a:t>
            </a:r>
            <a:r>
              <a:rPr lang="kk-KZ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kk-KZ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kk-KZ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5.Т./Ж1. Ә</a:t>
            </a:r>
            <a:r>
              <a:rPr lang="kk-KZ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деби шығарма</a:t>
            </a:r>
            <a:r>
              <a:rPr lang="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ның жанрына қарай фабуласы мен сюжеттік дамуын сипаттау.</a:t>
            </a:r>
            <a:br>
              <a:rPr lang="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KZ" sz="28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CB406CF-9428-4C85-B20D-A6B54C6DC38C}"/>
              </a:ext>
            </a:extLst>
          </p:cNvPr>
          <p:cNvSpPr txBox="1"/>
          <p:nvPr/>
        </p:nvSpPr>
        <p:spPr>
          <a:xfrm>
            <a:off x="767408" y="2636912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Сабақтың мақсаты: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kk-KZ" sz="24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Шығарманың фабуласын біледі;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kk-KZ" sz="24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Шығарманың сюжеттік дамуын сипаттай алады.</a:t>
            </a: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xmlns="" id="{EFDFD57B-9418-4ECA-A0AD-48D1D7901B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96"/>
    </mc:Choice>
    <mc:Fallback xmlns="">
      <p:transition spd="slow" advTm="38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55440" y="76470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k-KZ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Бағалау критерийлері</a:t>
            </a:r>
            <a:r>
              <a:rPr lang="kk-KZ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kk-KZ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ru-RU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ығарманың фабуласын біледі;</a:t>
            </a: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ru-RU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ығарманы құрылысына қарай талдайды;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Шығарманың сюжеттік дамуын </a:t>
            </a:r>
            <a:r>
              <a:rPr lang="kk-KZ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сипатта</a:t>
            </a:r>
            <a:r>
              <a:rPr lang="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</a:t>
            </a:r>
            <a:r>
              <a:rPr lang="kk-KZ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ды.</a:t>
            </a:r>
            <a:endParaRPr lang="kk-KZ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632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EC476CA-4658-44D7-9DD0-FE8444252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260648"/>
            <a:ext cx="8596668" cy="1320800"/>
          </a:xfrm>
        </p:spPr>
        <p:txBody>
          <a:bodyPr>
            <a:normAutofit/>
          </a:bodyPr>
          <a:lstStyle/>
          <a:p>
            <a:r>
              <a:rPr lang="kk-KZ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</a:t>
            </a:r>
            <a:r>
              <a:rPr lang="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ұл кім</a:t>
            </a:r>
            <a:r>
              <a:rPr lang="kk-KZ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ойыны</a:t>
            </a:r>
            <a:r>
              <a:rPr lang="kk-KZ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Берілген </a:t>
            </a:r>
            <a:r>
              <a:rPr lang="kk-KZ" sz="2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үзінділерді</a:t>
            </a:r>
            <a:r>
              <a:rPr lang="" sz="2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оқи отырып</a:t>
            </a:r>
            <a:r>
              <a:rPr lang="kk-KZ" sz="2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" sz="2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кейіпкерлердің сөзін сәйкестендіріңіз</a:t>
            </a:r>
            <a:r>
              <a:rPr lang="kk-KZ" sz="2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KZ" sz="24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xmlns="" id="{B09F1318-DD0E-4568-B18C-7FB40FF624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6894786"/>
              </p:ext>
            </p:extLst>
          </p:nvPr>
        </p:nvGraphicFramePr>
        <p:xfrm>
          <a:off x="479376" y="1628800"/>
          <a:ext cx="9289032" cy="36764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28792">
                  <a:extLst>
                    <a:ext uri="{9D8B030D-6E8A-4147-A177-3AD203B41FA5}">
                      <a16:colId xmlns:a16="http://schemas.microsoft.com/office/drawing/2014/main" xmlns="" val="2530480387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xmlns="" val="730662043"/>
                    </a:ext>
                  </a:extLst>
                </a:gridCol>
              </a:tblGrid>
              <a:tr h="284624">
                <a:tc>
                  <a:txBody>
                    <a:bodyPr/>
                    <a:lstStyle/>
                    <a:p>
                      <a:pPr algn="ctr"/>
                      <a:r>
                        <a:rPr lang="kk-KZ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Үзінді </a:t>
                      </a:r>
                      <a:endParaRPr lang="ru-KZ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r>
                        <a:rPr lang="" b="1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ейіпкерлер</a:t>
                      </a:r>
                      <a:endParaRPr lang="ru-KZ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48566390"/>
                  </a:ext>
                </a:extLst>
              </a:tr>
              <a:tr h="476095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" sz="18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ru-RU" sz="18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lang="" sz="18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узымды түтінге толтырып, алып, жұтып кеп қалғаным сол екен бір керемет улы газ өңешімнен шеңгелдеп, ала кеп түсті... жер </a:t>
                      </a:r>
                      <a:r>
                        <a:rPr lang="ru-RU" sz="18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" sz="18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дүние</a:t>
                      </a:r>
                      <a:r>
                        <a:rPr lang="" sz="1800" baseline="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төңкеріліп бара жатты.</a:t>
                      </a:r>
                      <a:endParaRPr lang="ru-RU" sz="18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KZ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Майқанованың сөзі</a:t>
                      </a:r>
                      <a:endParaRPr lang="ru-KZ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1597555"/>
                  </a:ext>
                </a:extLst>
              </a:tr>
              <a:tr h="47609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" sz="18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Жаңа оқытушы</a:t>
                      </a:r>
                      <a:r>
                        <a:rPr lang="" sz="1800" baseline="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бізді оқу жылының басталуымен құттықтады.</a:t>
                      </a:r>
                      <a:endParaRPr lang="ru-KZ" sz="18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KZ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Жантастың сөзі</a:t>
                      </a:r>
                      <a:endParaRPr lang="ru-KZ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75260139"/>
                  </a:ext>
                </a:extLst>
              </a:tr>
              <a:tr h="47609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KZ" sz="18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Шыбыным, әйтеуір</a:t>
                      </a:r>
                      <a:r>
                        <a:rPr lang="ru-KZ" sz="1800" baseline="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ешкімге тимей, ұрынбай жайыңа жүрсең болды. </a:t>
                      </a:r>
                      <a:r>
                        <a:rPr lang="ru-RU" sz="1800" baseline="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ru-KZ" sz="1800" baseline="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енің тентектігіңді менен басқа ешкім көтермейді.</a:t>
                      </a:r>
                      <a:endParaRPr lang="ru-KZ" sz="18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KZ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Сәйбек қарттың сөзі</a:t>
                      </a:r>
                      <a:endParaRPr lang="ru-KZ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7609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KZ" sz="18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Мен сенің әкеңе қарыздар адаммын. Менің</a:t>
                      </a:r>
                      <a:r>
                        <a:rPr lang="ru-KZ" sz="1800" baseline="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мойынымда оның тиын емес, теңге емес, бақандай бір қарасы жүр.</a:t>
                      </a:r>
                      <a:endParaRPr lang="ru-KZ" sz="18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KZ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Қожаның сөзі</a:t>
                      </a:r>
                      <a:endParaRPr lang="ru-KZ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7609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KZ" sz="18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– Немене, жолдама алдың ба?</a:t>
                      </a:r>
                      <a:endParaRPr lang="ru-KZ" sz="18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lang="ru-KZ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насы Милләттің сөзі</a:t>
                      </a:r>
                      <a:endParaRPr lang="ru-KZ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CD60AB2-52D1-4009-ADA2-9A4BE02C54E4}"/>
              </a:ext>
            </a:extLst>
          </p:cNvPr>
          <p:cNvSpPr txBox="1"/>
          <p:nvPr/>
        </p:nvSpPr>
        <p:spPr>
          <a:xfrm>
            <a:off x="675474" y="5530006"/>
            <a:ext cx="66446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</a:t>
            </a:r>
          </a:p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өткен тақырыптарды </a:t>
            </a:r>
            <a:r>
              <a:rPr lang="kk-KZ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қайталап, еске түсіреді;</a:t>
            </a:r>
            <a:endParaRPr lang="kk-KZ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kk-KZ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берілген </a:t>
            </a:r>
            <a:r>
              <a:rPr lang="kk-KZ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үзінді</a:t>
            </a:r>
            <a:r>
              <a:rPr lang="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 оқып, кейіпкердің сөзімен сәйкестендіреді;</a:t>
            </a:r>
            <a:r>
              <a:rPr lang="kk-KZ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Звук 9">
            <a:hlinkClick r:id="" action="ppaction://media"/>
            <a:extLst>
              <a:ext uri="{FF2B5EF4-FFF2-40B4-BE49-F238E27FC236}">
                <a16:creationId xmlns:a16="http://schemas.microsoft.com/office/drawing/2014/main" xmlns="" id="{9F4489D9-53AB-4DF4-B529-D54997C476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11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94"/>
    </mc:Choice>
    <mc:Fallback xmlns="">
      <p:transition spd="slow" advTm="32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A9EF3A1D-4B59-4DA5-8967-D9D5A2AA0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59160"/>
          </a:xfrm>
        </p:spPr>
        <p:txBody>
          <a:bodyPr/>
          <a:lstStyle/>
          <a:p>
            <a:r>
              <a:rPr lang="kk-KZ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Ықтимал жауап!</a:t>
            </a:r>
            <a:endParaRPr lang="ru-KZ" dirty="0"/>
          </a:p>
        </p:txBody>
      </p:sp>
      <p:pic>
        <p:nvPicPr>
          <p:cNvPr id="10" name="Звук 9">
            <a:hlinkClick r:id="" action="ppaction://media"/>
            <a:extLst>
              <a:ext uri="{FF2B5EF4-FFF2-40B4-BE49-F238E27FC236}">
                <a16:creationId xmlns:a16="http://schemas.microsoft.com/office/drawing/2014/main" xmlns="" id="{D705FA9C-6C47-465D-831F-CAC95BAC41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769975"/>
              </p:ext>
            </p:extLst>
          </p:nvPr>
        </p:nvGraphicFramePr>
        <p:xfrm>
          <a:off x="335360" y="1484784"/>
          <a:ext cx="9289032" cy="37868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28792"/>
                <a:gridCol w="2160240"/>
              </a:tblGrid>
              <a:tr h="284624">
                <a:tc>
                  <a:txBody>
                    <a:bodyPr/>
                    <a:lstStyle/>
                    <a:p>
                      <a:pPr algn="ctr"/>
                      <a:r>
                        <a:rPr lang="kk-KZ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Үзінді </a:t>
                      </a:r>
                      <a:endParaRPr lang="ru-KZ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r>
                        <a:rPr lang="" b="1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ейіпкерлер</a:t>
                      </a:r>
                      <a:endParaRPr lang="ru-KZ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76095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" sz="18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ru-RU" sz="18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lang="" sz="18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узымды түтінге толтырып, алып, жұтып кеп қалғаным сол екен бір керемет улы газ өңешімнен шеңгелдеп, ала кеп түсті... жер </a:t>
                      </a:r>
                      <a:r>
                        <a:rPr lang="ru-RU" sz="18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" sz="18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дүние</a:t>
                      </a:r>
                      <a:r>
                        <a:rPr lang="" sz="1800" baseline="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төңкеріліп бара жатты.</a:t>
                      </a:r>
                      <a:endParaRPr lang="ru-RU" sz="18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KZ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Қожаның сөзі</a:t>
                      </a:r>
                    </a:p>
                  </a:txBody>
                  <a:tcPr/>
                </a:tc>
              </a:tr>
              <a:tr h="47609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" sz="18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Жаңа оқытушы</a:t>
                      </a:r>
                      <a:r>
                        <a:rPr lang="" sz="1800" baseline="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бізді оқу жылының басталуымен құттықтады.</a:t>
                      </a:r>
                      <a:endParaRPr lang="ru-KZ" sz="18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KZ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Майқанованың сөзі</a:t>
                      </a:r>
                    </a:p>
                  </a:txBody>
                  <a:tcPr/>
                </a:tc>
              </a:tr>
              <a:tr h="47609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KZ" sz="18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Шыбыным, әйтеуір</a:t>
                      </a:r>
                      <a:r>
                        <a:rPr lang="ru-KZ" sz="1800" baseline="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ешкімге тимей, ұрынбай жайыңа жүрсең болды. </a:t>
                      </a:r>
                      <a:r>
                        <a:rPr lang="ru-RU" sz="1800" baseline="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ru-KZ" sz="1800" baseline="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енің тентектігіңді менен басқа ешкім көтермейді.</a:t>
                      </a:r>
                      <a:endParaRPr lang="ru-KZ" sz="18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lang="ru-KZ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насы Милләттің сөзі</a:t>
                      </a:r>
                    </a:p>
                  </a:txBody>
                  <a:tcPr/>
                </a:tc>
              </a:tr>
              <a:tr h="47609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KZ" sz="18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Мен сенің әкеңе қарыздар адаммын. Менің</a:t>
                      </a:r>
                      <a:r>
                        <a:rPr lang="ru-KZ" sz="1800" baseline="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мойынымда оның тиын емес, теңге емес, бақандай бір қарасы жүр.</a:t>
                      </a:r>
                      <a:endParaRPr lang="ru-KZ" sz="18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KZ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Сәйбек қарттың сөзі</a:t>
                      </a:r>
                    </a:p>
                    <a:p>
                      <a:endParaRPr lang="ru-KZ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7609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KZ" sz="18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– Немене, жолдама алдың ба?</a:t>
                      </a:r>
                      <a:endParaRPr lang="ru-KZ" sz="18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KZ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Жантастың сөзі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655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057"/>
    </mc:Choice>
    <mc:Fallback xmlns="">
      <p:transition spd="slow" advTm="73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66857BA-7E96-4244-BEA9-FE40753BD186}"/>
              </a:ext>
            </a:extLst>
          </p:cNvPr>
          <p:cNvSpPr txBox="1"/>
          <p:nvPr/>
        </p:nvSpPr>
        <p:spPr>
          <a:xfrm>
            <a:off x="1801809" y="260648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KZ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34420259-2AC5-49B9-BD45-48DD21B34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653" y="86926"/>
            <a:ext cx="9164942" cy="716776"/>
          </a:xfrm>
        </p:spPr>
        <p:txBody>
          <a:bodyPr>
            <a:normAutofit/>
          </a:bodyPr>
          <a:lstStyle/>
          <a:p>
            <a:r>
              <a:rPr lang="kk-KZ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Анықтама бұрышы:</a:t>
            </a:r>
            <a:endParaRPr lang="ru-KZ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: загнутый угол 2">
            <a:extLst>
              <a:ext uri="{FF2B5EF4-FFF2-40B4-BE49-F238E27FC236}">
                <a16:creationId xmlns:a16="http://schemas.microsoft.com/office/drawing/2014/main" xmlns="" id="{D14EB108-77F2-4489-89BE-BAB9702432BB}"/>
              </a:ext>
            </a:extLst>
          </p:cNvPr>
          <p:cNvSpPr/>
          <p:nvPr/>
        </p:nvSpPr>
        <p:spPr>
          <a:xfrm>
            <a:off x="542970" y="839123"/>
            <a:ext cx="9004715" cy="5597480"/>
          </a:xfrm>
          <a:prstGeom prst="foldedCorne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" sz="2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 дегеніміз </a:t>
            </a:r>
            <a:r>
              <a:rPr lang="ru-RU" sz="2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" sz="2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" sz="24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өзара жалғасқан оқиғалар тізбегі, біртұтас желісі.</a:t>
            </a:r>
          </a:p>
          <a:p>
            <a:r>
              <a:rPr lang="ru-RU" sz="24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" sz="24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южеттің жүйелі тұтастығы да, жекелеген сәттері де, яғни, бастамасы, дамуы, шиеленісуі, шарықтау шегіне жетуі, шешімі немесе аяқталуы болады.</a:t>
            </a:r>
          </a:p>
          <a:p>
            <a:r>
              <a:rPr lang="" sz="2400" b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" sz="2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абула дегеніміз </a:t>
            </a:r>
            <a:r>
              <a:rPr lang="ru-RU" sz="24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" sz="24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көркем шығармада суреттелген оқиғаны рет-ретімен жүйелеу, мазмұндау, әңгімелеу.</a:t>
            </a:r>
            <a:endParaRPr lang="ru-RU" sz="24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Звук 8">
            <a:hlinkClick r:id="" action="ppaction://media"/>
            <a:extLst>
              <a:ext uri="{FF2B5EF4-FFF2-40B4-BE49-F238E27FC236}">
                <a16:creationId xmlns:a16="http://schemas.microsoft.com/office/drawing/2014/main" xmlns="" id="{65CD152C-6CE5-4661-947F-D73280FAE4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09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42"/>
    </mc:Choice>
    <mc:Fallback xmlns="">
      <p:transition spd="slow" advTm="49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EC476CA-4658-44D7-9DD0-FE8444252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473" y="242268"/>
            <a:ext cx="9164942" cy="1026492"/>
          </a:xfrm>
        </p:spPr>
        <p:txBody>
          <a:bodyPr>
            <a:normAutofit fontScale="90000"/>
          </a:bodyPr>
          <a:lstStyle/>
          <a:p>
            <a:r>
              <a:rPr lang="" sz="24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kk-KZ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тапсырма.</a:t>
            </a:r>
            <a:r>
              <a:rPr lang="kk-KZ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" sz="240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Кестеде көрсетілген іс-әрекеттерді кейіпкерлермен сәйкестендіріңіз. (графикалық органайзер тәсілінің “Сәйкестендіру” кестесі.</a:t>
            </a:r>
            <a:endParaRPr lang="ru-KZ" sz="24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AEE5F4C-E729-482F-9C4E-0083A8011D25}"/>
              </a:ext>
            </a:extLst>
          </p:cNvPr>
          <p:cNvSpPr txBox="1"/>
          <p:nvPr/>
        </p:nvSpPr>
        <p:spPr>
          <a:xfrm>
            <a:off x="767408" y="5733256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зіндіден кейіпкер іс-әрекетін оқиды;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ейіпкермен сәйкестендіреді:</a:t>
            </a:r>
          </a:p>
        </p:txBody>
      </p:sp>
      <p:graphicFrame>
        <p:nvGraphicFramePr>
          <p:cNvPr id="9" name="Таблица 9">
            <a:extLst>
              <a:ext uri="{FF2B5EF4-FFF2-40B4-BE49-F238E27FC236}">
                <a16:creationId xmlns:a16="http://schemas.microsoft.com/office/drawing/2014/main" xmlns="" id="{4F2D6149-130D-4F53-8F6F-93331A46A5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2809782"/>
              </p:ext>
            </p:extLst>
          </p:nvPr>
        </p:nvGraphicFramePr>
        <p:xfrm>
          <a:off x="911424" y="1412776"/>
          <a:ext cx="8520946" cy="4290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xmlns="" val="477170457"/>
                    </a:ext>
                  </a:extLst>
                </a:gridCol>
                <a:gridCol w="6792754">
                  <a:extLst>
                    <a:ext uri="{9D8B030D-6E8A-4147-A177-3AD203B41FA5}">
                      <a16:colId xmlns:a16="http://schemas.microsoft.com/office/drawing/2014/main" xmlns="" val="2152283121"/>
                    </a:ext>
                  </a:extLst>
                </a:gridCol>
              </a:tblGrid>
              <a:tr h="478852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r>
                        <a:rPr lang="" b="1" dirty="0" smtClean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ейіпкер </a:t>
                      </a:r>
                      <a:endParaRPr lang="kk-KZ" b="1" dirty="0">
                        <a:solidFill>
                          <a:srgbClr val="00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" b="1" dirty="0" smtClean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Шығармадан</a:t>
                      </a:r>
                      <a:r>
                        <a:rPr lang="" b="1" baseline="0" dirty="0" smtClean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үзінді</a:t>
                      </a:r>
                      <a:endParaRPr lang="ru-KZ" b="1" dirty="0">
                        <a:solidFill>
                          <a:srgbClr val="00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23020810"/>
                  </a:ext>
                </a:extLst>
              </a:tr>
              <a:tr h="385244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  <a:r>
                        <a:rPr lang="ru-KZ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хметов </a:t>
                      </a:r>
                      <a:endParaRPr lang="ru-KZ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KZ" sz="16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KZ" sz="160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Қ</a:t>
                      </a:r>
                      <a:r>
                        <a:rPr lang="ru-KZ" sz="160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ара көже, мынаның не екенін білесің бе?</a:t>
                      </a:r>
                      <a:endParaRPr lang="ru-KZ" sz="160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r>
                        <a:rPr lang="ru-KZ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әйбек қарт</a:t>
                      </a:r>
                      <a:endParaRPr lang="ru-KZ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KZ" sz="16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ru-RU" sz="16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r>
                        <a:rPr lang="ru-KZ" sz="16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ені мектеп өмірі тойдырды ма? </a:t>
                      </a:r>
                      <a:r>
                        <a:rPr lang="ru-RU" sz="16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</a:t>
                      </a:r>
                      <a:r>
                        <a:rPr lang="ru-KZ" sz="16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ндеше, неге қоймайсың тәртіпсіздікті!</a:t>
                      </a:r>
                      <a:endParaRPr lang="ru-KZ" sz="160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432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Қ</a:t>
                      </a:r>
                      <a:r>
                        <a:rPr lang="ru-KZ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ожа </a:t>
                      </a:r>
                      <a:endParaRPr lang="ru-KZ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</a:t>
                      </a:r>
                      <a:r>
                        <a:rPr lang="ru-KZ" sz="16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ар, әне, шақырып жатыр. </a:t>
                      </a:r>
                      <a:r>
                        <a:rPr lang="ru-RU" sz="16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Ә</a:t>
                      </a:r>
                      <a:r>
                        <a:rPr lang="ru-KZ" sz="16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й, сотанағым.</a:t>
                      </a:r>
                      <a:endParaRPr lang="ru-KZ" sz="160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78852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</a:t>
                      </a:r>
                      <a:r>
                        <a:rPr lang="ru-KZ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антас </a:t>
                      </a:r>
                      <a:endParaRPr lang="ru-KZ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KZ" sz="16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Майқанова содан сабаққа екі күн келмеді.</a:t>
                      </a:r>
                      <a:r>
                        <a:rPr lang="ru-KZ" sz="160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</a:t>
                      </a:r>
                      <a:r>
                        <a:rPr lang="ru-KZ" sz="160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ошынып ауырып өалыпты. </a:t>
                      </a:r>
                      <a:r>
                        <a:rPr lang="ru-RU" sz="160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</a:t>
                      </a:r>
                      <a:r>
                        <a:rPr lang="ru-KZ" sz="160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ұмысқа бүгін ғана шығып отыр</a:t>
                      </a:r>
                      <a:endParaRPr lang="ru-KZ" sz="160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78852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  <a:r>
                        <a:rPr lang="ru-KZ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насы Милләт</a:t>
                      </a:r>
                      <a:endParaRPr lang="ru-KZ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  <a:r>
                        <a:rPr lang="ru-KZ" sz="16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л, екіншіден, ең әуелі біз лагерге үлгілі, тәртіпті оқушыларды жібереміз</a:t>
                      </a:r>
                      <a:endParaRPr lang="ru-KZ" sz="160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78852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</a:t>
                      </a:r>
                      <a:r>
                        <a:rPr lang="ru-KZ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айқанова </a:t>
                      </a:r>
                      <a:endParaRPr lang="ru-KZ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Қ</a:t>
                      </a:r>
                      <a:r>
                        <a:rPr lang="ru-KZ" sz="16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</a:t>
                      </a:r>
                      <a:r>
                        <a:rPr lang="ru-KZ" sz="160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KZ" sz="16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жалғыз, сенің-ақ күйігіңді</a:t>
                      </a:r>
                      <a:r>
                        <a:rPr lang="ru-KZ" sz="160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тартып өлетін болдым ғой. </a:t>
                      </a:r>
                      <a:r>
                        <a:rPr lang="ru-RU" sz="160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r>
                        <a:rPr lang="ru-KZ" sz="160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сы сен не болып барасың, күннен күнге? </a:t>
                      </a:r>
                      <a:r>
                        <a:rPr lang="ru-RU" sz="160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</a:t>
                      </a:r>
                      <a:r>
                        <a:rPr lang="ru-KZ" sz="160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ұл не сұмдық?</a:t>
                      </a:r>
                      <a:endParaRPr lang="ru-KZ" sz="160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78852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r>
                        <a:rPr lang="ru-KZ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әйбек қарт</a:t>
                      </a:r>
                      <a:endParaRPr lang="ru-KZ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r>
                        <a:rPr lang="ru-KZ" sz="16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елесі сабақта қайссың бақа ұстап әкелесіңдер?</a:t>
                      </a:r>
                      <a:endParaRPr lang="ru-KZ" sz="160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78852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r>
                        <a:rPr lang="ru-KZ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спанов ағай</a:t>
                      </a:r>
                      <a:endParaRPr lang="ru-KZ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Ә</a:t>
                      </a:r>
                      <a:r>
                        <a:rPr lang="ru-KZ" sz="16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й, Қожа.</a:t>
                      </a:r>
                      <a:r>
                        <a:rPr lang="ru-KZ" sz="160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r>
                        <a:rPr lang="ru-KZ" sz="160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енің әкең марқұм азамат еді ғой. </a:t>
                      </a:r>
                      <a:r>
                        <a:rPr lang="ru-RU" sz="160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r>
                        <a:rPr lang="ru-KZ" sz="160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ған тартсаң, директор түгілі, одан үлкені боласың.</a:t>
                      </a:r>
                      <a:endParaRPr lang="ru-KZ" sz="160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xmlns="" id="{AADC21C2-72DB-41E6-9DC0-7880818FF7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54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69"/>
    </mc:Choice>
    <mc:Fallback xmlns="">
      <p:transition spd="slow" advTm="42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EC476CA-4658-44D7-9DD0-FE8444252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474" y="282992"/>
            <a:ext cx="9164942" cy="716776"/>
          </a:xfrm>
        </p:spPr>
        <p:txBody>
          <a:bodyPr>
            <a:normAutofit/>
          </a:bodyPr>
          <a:lstStyle/>
          <a:p>
            <a:r>
              <a:rPr lang="kk-KZ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Ықтимал жауап!</a:t>
            </a:r>
            <a:endParaRPr lang="ru-KZ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xmlns="" id="{6C24E663-7645-4ADB-AFD5-4A89D4C4EE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144" y="188640"/>
            <a:ext cx="1440160" cy="1088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225088"/>
              </p:ext>
            </p:extLst>
          </p:nvPr>
        </p:nvGraphicFramePr>
        <p:xfrm>
          <a:off x="335360" y="1412776"/>
          <a:ext cx="8520946" cy="4351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8192"/>
                <a:gridCol w="6792754"/>
              </a:tblGrid>
              <a:tr h="478852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r>
                        <a:rPr lang="" b="1" dirty="0" smtClean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ейіпкер </a:t>
                      </a:r>
                      <a:endParaRPr lang="kk-KZ" b="1" dirty="0">
                        <a:solidFill>
                          <a:srgbClr val="00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" b="1" dirty="0" smtClean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Шығармадан</a:t>
                      </a:r>
                      <a:r>
                        <a:rPr lang="" b="1" baseline="0" dirty="0" smtClean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үзінді</a:t>
                      </a:r>
                      <a:endParaRPr lang="ru-KZ" b="1" dirty="0">
                        <a:solidFill>
                          <a:srgbClr val="00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524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</a:t>
                      </a:r>
                      <a:r>
                        <a:rPr lang="ru-KZ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антас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KZ" sz="16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KZ" sz="160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Қ</a:t>
                      </a:r>
                      <a:r>
                        <a:rPr lang="ru-KZ" sz="160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ара көже, мынаның не екенін білесің бе?</a:t>
                      </a:r>
                      <a:endParaRPr lang="ru-KZ" sz="160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  <a:r>
                        <a:rPr lang="ru-KZ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хметов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KZ" sz="16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ru-RU" sz="16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r>
                        <a:rPr lang="ru-KZ" sz="16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ені мектеп өмірі тойдырды ма? </a:t>
                      </a:r>
                      <a:r>
                        <a:rPr lang="ru-RU" sz="16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</a:t>
                      </a:r>
                      <a:r>
                        <a:rPr lang="ru-KZ" sz="16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ндеше, неге қоймайсың тәртіпсіздікті!</a:t>
                      </a:r>
                      <a:endParaRPr lang="ru-KZ" sz="160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432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r>
                        <a:rPr lang="ru-KZ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әйбек қарт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</a:t>
                      </a:r>
                      <a:r>
                        <a:rPr lang="ru-KZ" sz="16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ар, әне, шақырып жатыр. </a:t>
                      </a:r>
                      <a:r>
                        <a:rPr lang="ru-RU" sz="16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Ә</a:t>
                      </a:r>
                      <a:r>
                        <a:rPr lang="ru-KZ" sz="16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й, сотанағым.</a:t>
                      </a:r>
                      <a:endParaRPr lang="ru-KZ" sz="160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7885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Қ</a:t>
                      </a:r>
                      <a:r>
                        <a:rPr lang="ru-KZ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ожа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KZ" sz="16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Майқанова содан сабаққа екі күн келмеді.</a:t>
                      </a:r>
                      <a:r>
                        <a:rPr lang="ru-KZ" sz="160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</a:t>
                      </a:r>
                      <a:r>
                        <a:rPr lang="ru-KZ" sz="160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ошынып ауырып </a:t>
                      </a:r>
                      <a:r>
                        <a:rPr lang="kk-KZ" sz="160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қ</a:t>
                      </a:r>
                      <a:r>
                        <a:rPr lang="ru-KZ" sz="160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алыпты</a:t>
                      </a:r>
                      <a:r>
                        <a:rPr lang="ru-KZ" sz="160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160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</a:t>
                      </a:r>
                      <a:r>
                        <a:rPr lang="ru-KZ" sz="160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ұмысқа бүгін ғана шығып отыр</a:t>
                      </a:r>
                      <a:endParaRPr lang="ru-KZ" sz="160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7885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</a:t>
                      </a:r>
                      <a:r>
                        <a:rPr lang="ru-KZ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айқанова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  <a:r>
                        <a:rPr lang="ru-KZ" sz="16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л, екіншіден, ең әуелі біз лагерге үлгілі, тәртіпті оқушыларды жібереміз</a:t>
                      </a:r>
                      <a:endParaRPr lang="ru-KZ" sz="160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7885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  <a:r>
                        <a:rPr lang="ru-KZ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насы Милләт</a:t>
                      </a:r>
                    </a:p>
                    <a:p>
                      <a:endParaRPr lang="ru-KZ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Қ</a:t>
                      </a:r>
                      <a:r>
                        <a:rPr lang="ru-KZ" sz="16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</a:t>
                      </a:r>
                      <a:r>
                        <a:rPr lang="ru-KZ" sz="160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KZ" sz="16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жалғыз, сенің-ақ күйігіңді</a:t>
                      </a:r>
                      <a:r>
                        <a:rPr lang="ru-KZ" sz="160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тартып өлетін болдым ғой. </a:t>
                      </a:r>
                      <a:r>
                        <a:rPr lang="ru-RU" sz="160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r>
                        <a:rPr lang="ru-KZ" sz="160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сы сен не болып барасың, күннен күнге? </a:t>
                      </a:r>
                      <a:r>
                        <a:rPr lang="ru-RU" sz="160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</a:t>
                      </a:r>
                      <a:r>
                        <a:rPr lang="ru-KZ" sz="160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ұл не сұмдық?</a:t>
                      </a:r>
                      <a:endParaRPr lang="ru-KZ" sz="160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7885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r>
                        <a:rPr lang="ru-KZ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спанов ағай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r>
                        <a:rPr lang="ru-KZ" sz="16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елесі сабақта қайссың бақа ұстап әкелесіңдер?</a:t>
                      </a:r>
                      <a:endParaRPr lang="ru-KZ" sz="160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7885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r>
                        <a:rPr lang="ru-KZ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әйбек қарт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Ә</a:t>
                      </a:r>
                      <a:r>
                        <a:rPr lang="ru-KZ" sz="16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й, Қожа.</a:t>
                      </a:r>
                      <a:r>
                        <a:rPr lang="ru-KZ" sz="160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r>
                        <a:rPr lang="ru-KZ" sz="160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енің әкең марқұм азамат еді ғой. </a:t>
                      </a:r>
                      <a:r>
                        <a:rPr lang="ru-RU" sz="160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r>
                        <a:rPr lang="ru-KZ" sz="160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ған тартсаң, директор түгілі, одан үлкені боласың.</a:t>
                      </a:r>
                      <a:endParaRPr lang="ru-KZ" sz="160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622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48"/>
    </mc:Choice>
    <mc:Fallback xmlns="">
      <p:transition spd="slow" advTm="39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>
            <a:extLst>
              <a:ext uri="{FF2B5EF4-FFF2-40B4-BE49-F238E27FC236}">
                <a16:creationId xmlns:a16="http://schemas.microsoft.com/office/drawing/2014/main" xmlns="" id="{72C762DA-D281-43C5-AE42-5E5E65843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733" y="260648"/>
            <a:ext cx="8916651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kk-KZ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тапсырма.</a:t>
            </a:r>
            <a:r>
              <a:rPr lang="kk-KZ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4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" sz="24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Оқиға</a:t>
            </a:r>
            <a:r>
              <a:rPr lang="kk-KZ" sz="24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лар тізбегі» ойыны. Бұл тапсырмада шатасқан оқиғаларды рет-ретімен орналастыры</a:t>
            </a:r>
            <a:r>
              <a:rPr lang="" sz="240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п, жазыңыз</a:t>
            </a:r>
            <a:r>
              <a:rPr lang="kk-KZ" sz="24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kk-KZ" sz="24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" sz="24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" sz="24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" sz="24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</a:t>
            </a:r>
            <a:endParaRPr lang="ru-KZ" sz="24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2656AA8F-647F-4223-8FA3-847DB75DEE42}"/>
              </a:ext>
            </a:extLst>
          </p:cNvPr>
          <p:cNvSpPr txBox="1"/>
          <p:nvPr/>
        </p:nvSpPr>
        <p:spPr>
          <a:xfrm>
            <a:off x="5591944" y="5030201"/>
            <a:ext cx="3816424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k-KZ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</a:t>
            </a:r>
          </a:p>
          <a:p>
            <a:pPr marL="285750" indent="-285750">
              <a:buFontTx/>
              <a:buChar char="-"/>
            </a:pPr>
            <a:r>
              <a:rPr lang="kk-KZ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оқиғаларды ретімен орналастырады;</a:t>
            </a:r>
          </a:p>
          <a:p>
            <a:pPr marL="285750" indent="-285750">
              <a:buFontTx/>
              <a:buChar char="-"/>
            </a:pPr>
            <a:r>
              <a:rPr lang="kk-KZ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Сюжеттің дамуын сипаттайды;</a:t>
            </a:r>
            <a:endParaRPr lang="kk-KZ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xmlns="" id="{5CBF711D-CA40-42AE-9F6E-EE1A23DD5E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95400" y="1196752"/>
            <a:ext cx="4546053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marL="342900" indent="-342900">
              <a:buAutoNum type="arabicPeriod"/>
            </a:pPr>
            <a:r>
              <a:rPr lang="kk-KZ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Қадыров педсоветте</a:t>
            </a:r>
          </a:p>
          <a:p>
            <a:pPr marL="342900" indent="-342900">
              <a:buAutoNum type="arabicPeriod"/>
            </a:pPr>
            <a:r>
              <a:rPr lang="kk-KZ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Мектеп директоры ахметовтың бейнесі</a:t>
            </a:r>
          </a:p>
          <a:p>
            <a:pPr marL="342900" indent="-342900">
              <a:buAutoNum type="arabicPeriod"/>
            </a:pPr>
            <a:r>
              <a:rPr lang="kk-KZ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Ауыл көрінісі</a:t>
            </a:r>
          </a:p>
          <a:p>
            <a:pPr marL="342900" indent="-342900">
              <a:buAutoNum type="arabicPeriod"/>
            </a:pPr>
            <a:r>
              <a:rPr lang="kk-KZ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Сәйбек қарттың әңгімесі</a:t>
            </a:r>
          </a:p>
          <a:p>
            <a:pPr marL="342900" indent="-342900">
              <a:buAutoNum type="arabicPeriod"/>
            </a:pPr>
            <a:r>
              <a:rPr lang="kk-KZ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Педсоветке келе жатқан Қожа мен анасы</a:t>
            </a:r>
            <a:endParaRPr lang="ru-RU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95400" y="2852936"/>
            <a:ext cx="5094280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342900" indent="-342900">
              <a:buAutoNum type="arabicPeriod"/>
            </a:pPr>
            <a:r>
              <a:rPr lang="ru-RU" sz="1600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Сәйбек</a:t>
            </a:r>
            <a:r>
              <a:rPr lang="ru-RU" sz="1600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қарт</a:t>
            </a:r>
            <a:r>
              <a:rPr lang="ru-RU" sz="1600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 пен </a:t>
            </a:r>
            <a:r>
              <a:rPr lang="ru-RU" sz="1600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Қожа</a:t>
            </a:r>
            <a:endParaRPr lang="ru-RU" sz="160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kk-KZ" sz="1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Қожаның кешірім сұрауы</a:t>
            </a:r>
          </a:p>
          <a:p>
            <a:pPr marL="342900" indent="-342900">
              <a:buAutoNum type="arabicPeriod"/>
            </a:pPr>
            <a:r>
              <a:rPr lang="kk-KZ" sz="1600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Ақымақ иттер</a:t>
            </a:r>
          </a:p>
          <a:p>
            <a:pPr marL="342900" indent="-342900">
              <a:buAutoNum type="arabicPeriod"/>
            </a:pPr>
            <a:r>
              <a:rPr lang="kk-KZ" sz="1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Галифе шалбар киген Ахметов</a:t>
            </a:r>
          </a:p>
          <a:p>
            <a:pPr marL="342900" indent="-342900">
              <a:buAutoNum type="arabicPeriod"/>
            </a:pPr>
            <a:r>
              <a:rPr lang="kk-KZ" sz="1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Мектепке жол тартқан анасы мен Қожа</a:t>
            </a:r>
          </a:p>
        </p:txBody>
      </p:sp>
    </p:spTree>
    <p:extLst>
      <p:ext uri="{BB962C8B-B14F-4D97-AF65-F5344CB8AC3E}">
        <p14:creationId xmlns:p14="http://schemas.microsoft.com/office/powerpoint/2010/main" val="225946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33"/>
    </mc:Choice>
    <mc:Fallback xmlns="">
      <p:transition spd="slow" advTm="29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Аспект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2773</TotalTime>
  <Words>1067</Words>
  <Application>Microsoft Office PowerPoint</Application>
  <PresentationFormat>Произвольный</PresentationFormat>
  <Paragraphs>140</Paragraphs>
  <Slides>15</Slides>
  <Notes>0</Notes>
  <HiddenSlides>0</HiddenSlides>
  <MMClips>14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Аспект</vt:lpstr>
      <vt:lpstr> Пәні: қазақ әдебиеті 5-сынып Бөлім: «Адамгершілік - асыл қасиет»  Сабақтың тақырыбы: Бердібек Соқпақбаев «Менің атым Қожа» повесінен үзінді. Сәйбек қарттың әңгімесі  </vt:lpstr>
      <vt:lpstr>Оқу мақсаттары:  5.Т/Ж3. 5.Т./Ж1. Әдеби шығарманың жанрына қарай фабуласы мен сюжеттік дамуын сипаттау.  </vt:lpstr>
      <vt:lpstr>Презентация PowerPoint</vt:lpstr>
      <vt:lpstr>«Бұл кім» ойыны Берілген үзінділерді оқи отырып, кейіпкерлердің сөзін сәйкестендіріңіз.</vt:lpstr>
      <vt:lpstr>Ықтимал жауап!</vt:lpstr>
      <vt:lpstr>Анықтама бұрышы:</vt:lpstr>
      <vt:lpstr>1-тапсырма. Кестеде көрсетілген іс-әрекеттерді кейіпкерлермен сәйкестендіріңіз. (графикалық органайзер тәсілінің “Сәйкестендіру” кестесі.</vt:lpstr>
      <vt:lpstr>Ықтимал жауап!</vt:lpstr>
      <vt:lpstr>2-тапсырма. «Оқиғалар тізбегі» ойыны. Бұл тапсырмада шатасқан оқиғаларды рет-ретімен орналастырып, жазыңыз.                                                                                            </vt:lpstr>
      <vt:lpstr>Ықтимал жауаптар!</vt:lpstr>
      <vt:lpstr>3-тапсырма. Бекіту тапсырмасы.</vt:lpstr>
      <vt:lpstr>Өзіңді тексер!</vt:lpstr>
      <vt:lpstr>Қорытынды:  </vt:lpstr>
      <vt:lpstr>Қосымша тапсырма: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SCHOOL 61</cp:lastModifiedBy>
  <cp:revision>259</cp:revision>
  <dcterms:created xsi:type="dcterms:W3CDTF">2020-11-28T16:49:55Z</dcterms:created>
  <dcterms:modified xsi:type="dcterms:W3CDTF">2021-01-27T10:14:14Z</dcterms:modified>
</cp:coreProperties>
</file>