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8" r:id="rId1"/>
  </p:sldMasterIdLst>
  <p:sldIdLst>
    <p:sldId id="292" r:id="rId2"/>
    <p:sldId id="293" r:id="rId3"/>
    <p:sldId id="294" r:id="rId4"/>
    <p:sldId id="300" r:id="rId5"/>
    <p:sldId id="324" r:id="rId6"/>
    <p:sldId id="330" r:id="rId7"/>
    <p:sldId id="315" r:id="rId8"/>
    <p:sldId id="325" r:id="rId9"/>
    <p:sldId id="326" r:id="rId10"/>
    <p:sldId id="328" r:id="rId11"/>
    <p:sldId id="327" r:id="rId12"/>
    <p:sldId id="329" r:id="rId13"/>
    <p:sldId id="322"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764E3898-C19D-47AD-910C-1B249DEEC6E1}">
          <p14:sldIdLst>
            <p14:sldId id="292"/>
            <p14:sldId id="293"/>
            <p14:sldId id="294"/>
            <p14:sldId id="300"/>
            <p14:sldId id="324"/>
            <p14:sldId id="330"/>
            <p14:sldId id="315"/>
            <p14:sldId id="325"/>
            <p14:sldId id="326"/>
            <p14:sldId id="328"/>
            <p14:sldId id="327"/>
            <p14:sldId id="329"/>
          </p14:sldIdLst>
        </p14:section>
        <p14:section name="Раздел без заголовка" id="{4A439D2C-5ACE-4B98-9824-2D330134341D}">
          <p14:sldIdLst>
            <p14:sldId id="322"/>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sta" initials="t" lastIdx="1" clrIdx="0">
    <p:extLst>
      <p:ext uri="{19B8F6BF-5375-455C-9EA6-DF929625EA0E}">
        <p15:presenceInfo xmlns:p15="http://schemas.microsoft.com/office/powerpoint/2012/main" userId="tast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66"/>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FECB4D8-DB02-4DC6-A0A2-4F2EBAE1DC90}" styleName="Средний стиль 1 — акцент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68" d="100"/>
          <a:sy n="68" d="100"/>
        </p:scale>
        <p:origin x="738" y="108"/>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1-12T19:08:57.231" idx="1">
    <p:pos x="10" y="10"/>
    <p:text/>
    <p:extLst>
      <p:ext uri="{C676402C-5697-4E1C-873F-D02D1690AC5C}">
        <p15:threadingInfo xmlns:p15="http://schemas.microsoft.com/office/powerpoint/2012/main" timeZoneBias="-36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30.01.2021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2564920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30.01.2021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353676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30.01.2021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546069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30.01.2021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40545821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30.01.2021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904297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30.01.2021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28762919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30.01.2021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4090274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30.01.2021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199380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30.01.2021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1873866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30.01.2021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2008303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pPr/>
              <a:t>30.01.2021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878384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pPr/>
              <a:t>30.01.2021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160165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pPr/>
              <a:t>30.01.2021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1915317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pPr/>
              <a:t>30.01.2021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2797722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30.01.2021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1881773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30.01.2021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336099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4C71EC6-210F-42DE-9C53-41977AD35B3D}" type="datetimeFigureOut">
              <a:rPr lang="ru-RU" smtClean="0"/>
              <a:pPr/>
              <a:t>30.01.2021</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19B0651-EE4F-4900-A07F-96A6BFA9D0F0}" type="slidenum">
              <a:rPr lang="ru-RU" smtClean="0"/>
              <a:pPr/>
              <a:t>‹#›</a:t>
            </a:fld>
            <a:endParaRPr lang="ru-RU"/>
          </a:p>
        </p:txBody>
      </p:sp>
    </p:spTree>
    <p:extLst>
      <p:ext uri="{BB962C8B-B14F-4D97-AF65-F5344CB8AC3E}">
        <p14:creationId xmlns:p14="http://schemas.microsoft.com/office/powerpoint/2010/main" val="2954220659"/>
      </p:ext>
    </p:extLst>
  </p:cSld>
  <p:clrMap bg1="lt1" tx1="dk1" bg2="lt2" tx2="dk2" accent1="accent1" accent2="accent2" accent3="accent3" accent4="accent4" accent5="accent5" accent6="accent6" hlink="hlink" folHlink="folHlink"/>
  <p:sldLayoutIdLst>
    <p:sldLayoutId id="2147483969" r:id="rId1"/>
    <p:sldLayoutId id="2147483970" r:id="rId2"/>
    <p:sldLayoutId id="2147483971" r:id="rId3"/>
    <p:sldLayoutId id="2147483972" r:id="rId4"/>
    <p:sldLayoutId id="2147483973" r:id="rId5"/>
    <p:sldLayoutId id="2147483974" r:id="rId6"/>
    <p:sldLayoutId id="2147483975" r:id="rId7"/>
    <p:sldLayoutId id="2147483976" r:id="rId8"/>
    <p:sldLayoutId id="2147483977" r:id="rId9"/>
    <p:sldLayoutId id="2147483978" r:id="rId10"/>
    <p:sldLayoutId id="2147483979" r:id="rId11"/>
    <p:sldLayoutId id="2147483980" r:id="rId12"/>
    <p:sldLayoutId id="2147483981" r:id="rId13"/>
    <p:sldLayoutId id="2147483982" r:id="rId14"/>
    <p:sldLayoutId id="2147483983" r:id="rId15"/>
    <p:sldLayoutId id="214748398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E44697C7-D3F9-4FB9-AB0A-ECFBF00A30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4858" y="0"/>
            <a:ext cx="12207305" cy="7128792"/>
          </a:xfrm>
          <a:prstGeom prst="rect">
            <a:avLst/>
          </a:prstGeom>
        </p:spPr>
      </p:pic>
      <p:sp>
        <p:nvSpPr>
          <p:cNvPr id="4" name="Заголовок 3">
            <a:extLst>
              <a:ext uri="{FF2B5EF4-FFF2-40B4-BE49-F238E27FC236}">
                <a16:creationId xmlns:a16="http://schemas.microsoft.com/office/drawing/2014/main" id="{E7868883-7148-4039-B34A-162BD94C534A}"/>
              </a:ext>
            </a:extLst>
          </p:cNvPr>
          <p:cNvSpPr>
            <a:spLocks noGrp="1"/>
          </p:cNvSpPr>
          <p:nvPr>
            <p:ph type="ctrTitle"/>
          </p:nvPr>
        </p:nvSpPr>
        <p:spPr>
          <a:xfrm>
            <a:off x="2063552" y="620688"/>
            <a:ext cx="9036496" cy="3240360"/>
          </a:xfrm>
        </p:spPr>
        <p:txBody>
          <a:bodyPr>
            <a:noAutofit/>
          </a:bodyPr>
          <a:lstStyle/>
          <a:p>
            <a:pPr algn="l"/>
            <a:r>
              <a:rPr lang="kk-KZ" sz="3200" b="1" dirty="0">
                <a:solidFill>
                  <a:schemeClr val="accent5"/>
                </a:solidFill>
                <a:effectLst/>
                <a:latin typeface="Times New Roman" panose="02020603050405020304" pitchFamily="18" charset="0"/>
                <a:ea typeface="Calibri" panose="020F0502020204030204" pitchFamily="34" charset="0"/>
              </a:rPr>
              <a:t>Бөлім тақырыбы:  </a:t>
            </a:r>
            <a:br>
              <a:rPr lang="kk-KZ" sz="3200" b="1" dirty="0">
                <a:solidFill>
                  <a:schemeClr val="accent5"/>
                </a:solidFill>
                <a:effectLst/>
                <a:latin typeface="Times New Roman" panose="02020603050405020304" pitchFamily="18" charset="0"/>
                <a:ea typeface="Calibri" panose="020F0502020204030204" pitchFamily="34" charset="0"/>
              </a:rPr>
            </a:br>
            <a:r>
              <a:rPr lang="kk-KZ" sz="3200" b="1" dirty="0">
                <a:solidFill>
                  <a:schemeClr val="accent5"/>
                </a:solidFill>
                <a:effectLst/>
                <a:latin typeface="Times New Roman" panose="02020603050405020304" pitchFamily="18" charset="0"/>
                <a:ea typeface="Calibri" panose="020F0502020204030204" pitchFamily="34" charset="0"/>
              </a:rPr>
              <a:t>Адамгершілік – асыл қасиет</a:t>
            </a:r>
            <a:br>
              <a:rPr lang="kk-KZ" sz="3200" b="1" dirty="0">
                <a:solidFill>
                  <a:schemeClr val="accent5"/>
                </a:solidFill>
                <a:effectLst/>
                <a:latin typeface="Times New Roman" panose="02020603050405020304" pitchFamily="18" charset="0"/>
                <a:ea typeface="Calibri" panose="020F0502020204030204" pitchFamily="34" charset="0"/>
              </a:rPr>
            </a:br>
            <a:r>
              <a:rPr lang="kk-KZ" sz="3200" b="1" dirty="0">
                <a:solidFill>
                  <a:schemeClr val="accent5"/>
                </a:solidFill>
                <a:effectLst/>
                <a:latin typeface="Times New Roman" panose="02020603050405020304" pitchFamily="18" charset="0"/>
                <a:ea typeface="Calibri" panose="020F0502020204030204" pitchFamily="34" charset="0"/>
              </a:rPr>
              <a:t>Сабақ тақырыбы: Б. Соқпақбаев “Менің атым Қожа” повесінен үзінді. Бақаның әлегі</a:t>
            </a:r>
            <a:br>
              <a:rPr lang="kk-KZ" sz="3200" b="1" dirty="0">
                <a:solidFill>
                  <a:schemeClr val="accent5"/>
                </a:solidFill>
                <a:effectLst/>
                <a:latin typeface="Times New Roman" panose="02020603050405020304" pitchFamily="18" charset="0"/>
                <a:ea typeface="Calibri" panose="020F0502020204030204" pitchFamily="34" charset="0"/>
              </a:rPr>
            </a:br>
            <a:endParaRPr lang="x-none" sz="3200" b="1" dirty="0">
              <a:solidFill>
                <a:schemeClr val="accent5"/>
              </a:solidFill>
            </a:endParaRPr>
          </a:p>
        </p:txBody>
      </p:sp>
      <p:sp>
        <p:nvSpPr>
          <p:cNvPr id="12290" name="AutoShape 2" descr="blob:https://web.whatsapp.com/f09cd80a-8ffb-4795-9494-f1ef1d3d4960"/>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2292" name="AutoShape 4" descr="blob:https://web.whatsapp.com/f09cd80a-8ffb-4795-9494-f1ef1d3d4960"/>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2294" name="AutoShape 6" descr="blob:https://web.whatsapp.com/f09cd80a-8ffb-4795-9494-f1ef1d3d4960"/>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12295" name="Picture 7" descr="C:\Users\цштвщцы\Documents\Downloads\менің атым қожа сурет.jpg"/>
          <p:cNvPicPr>
            <a:picLocks noChangeAspect="1" noChangeArrowheads="1"/>
          </p:cNvPicPr>
          <p:nvPr/>
        </p:nvPicPr>
        <p:blipFill>
          <a:blip r:embed="rId3"/>
          <a:srcRect/>
          <a:stretch>
            <a:fillRect/>
          </a:stretch>
        </p:blipFill>
        <p:spPr bwMode="auto">
          <a:xfrm rot="16200000">
            <a:off x="7703354" y="3036092"/>
            <a:ext cx="2857498" cy="3929066"/>
          </a:xfrm>
          <a:prstGeom prst="rect">
            <a:avLst/>
          </a:prstGeom>
          <a:noFill/>
        </p:spPr>
      </p:pic>
    </p:spTree>
    <p:extLst>
      <p:ext uri="{BB962C8B-B14F-4D97-AF65-F5344CB8AC3E}">
        <p14:creationId xmlns:p14="http://schemas.microsoft.com/office/powerpoint/2010/main" val="3204819536"/>
      </p:ext>
    </p:extLst>
  </p:cSld>
  <p:clrMapOvr>
    <a:masterClrMapping/>
  </p:clrMapOvr>
  <mc:AlternateContent xmlns:mc="http://schemas.openxmlformats.org/markup-compatibility/2006" xmlns:p14="http://schemas.microsoft.com/office/powerpoint/2010/main">
    <mc:Choice Requires="p14">
      <p:transition spd="slow" p14:dur="2000" advTm="13016"/>
    </mc:Choice>
    <mc:Fallback xmlns="">
      <p:transition spd="slow" advTm="13016"/>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741084-9010-4859-9725-5707754779CA}"/>
              </a:ext>
            </a:extLst>
          </p:cNvPr>
          <p:cNvSpPr>
            <a:spLocks noGrp="1"/>
          </p:cNvSpPr>
          <p:nvPr>
            <p:ph type="title"/>
          </p:nvPr>
        </p:nvSpPr>
        <p:spPr/>
        <p:txBody>
          <a:bodyPr>
            <a:normAutofit/>
          </a:bodyPr>
          <a:lstStyle/>
          <a:p>
            <a:r>
              <a:rPr lang="kk-KZ" sz="2400" b="1" dirty="0">
                <a:solidFill>
                  <a:schemeClr val="accent5"/>
                </a:solidFill>
                <a:latin typeface="Arial" panose="020B0604020202020204" pitchFamily="34" charset="0"/>
                <a:cs typeface="Arial" panose="020B0604020202020204" pitchFamily="34" charset="0"/>
              </a:rPr>
              <a:t>Ықтимал жауап</a:t>
            </a:r>
            <a:endParaRPr lang="ru-RU" sz="2400" b="1" dirty="0">
              <a:solidFill>
                <a:srgbClr val="002060"/>
              </a:solidFill>
              <a:latin typeface="Arial" panose="020B0604020202020204" pitchFamily="34" charset="0"/>
              <a:cs typeface="Arial" panose="020B0604020202020204" pitchFamily="34" charset="0"/>
            </a:endParaRPr>
          </a:p>
        </p:txBody>
      </p:sp>
      <p:graphicFrame>
        <p:nvGraphicFramePr>
          <p:cNvPr id="4" name="Таблица 4">
            <a:extLst>
              <a:ext uri="{FF2B5EF4-FFF2-40B4-BE49-F238E27FC236}">
                <a16:creationId xmlns:a16="http://schemas.microsoft.com/office/drawing/2014/main" id="{F1B927BE-9E7C-4362-B8FD-377BEA9DE5E5}"/>
              </a:ext>
            </a:extLst>
          </p:cNvPr>
          <p:cNvGraphicFramePr>
            <a:graphicFrameLocks noGrp="1"/>
          </p:cNvGraphicFramePr>
          <p:nvPr>
            <p:ph idx="1"/>
            <p:extLst>
              <p:ext uri="{D42A27DB-BD31-4B8C-83A1-F6EECF244321}">
                <p14:modId xmlns:p14="http://schemas.microsoft.com/office/powerpoint/2010/main" val="3405959884"/>
              </p:ext>
            </p:extLst>
          </p:nvPr>
        </p:nvGraphicFramePr>
        <p:xfrm>
          <a:off x="595274" y="1214422"/>
          <a:ext cx="9099986" cy="5394960"/>
        </p:xfrm>
        <a:graphic>
          <a:graphicData uri="http://schemas.openxmlformats.org/drawingml/2006/table">
            <a:tbl>
              <a:tblPr firstRow="1" bandRow="1">
                <a:tableStyleId>{5C22544A-7EE6-4342-B048-85BDC9FD1C3A}</a:tableStyleId>
              </a:tblPr>
              <a:tblGrid>
                <a:gridCol w="1394353">
                  <a:extLst>
                    <a:ext uri="{9D8B030D-6E8A-4147-A177-3AD203B41FA5}">
                      <a16:colId xmlns:a16="http://schemas.microsoft.com/office/drawing/2014/main" val="4013087491"/>
                    </a:ext>
                  </a:extLst>
                </a:gridCol>
                <a:gridCol w="1541127">
                  <a:extLst>
                    <a:ext uri="{9D8B030D-6E8A-4147-A177-3AD203B41FA5}">
                      <a16:colId xmlns:a16="http://schemas.microsoft.com/office/drawing/2014/main" val="802921552"/>
                    </a:ext>
                  </a:extLst>
                </a:gridCol>
                <a:gridCol w="1764285">
                  <a:extLst>
                    <a:ext uri="{9D8B030D-6E8A-4147-A177-3AD203B41FA5}">
                      <a16:colId xmlns:a16="http://schemas.microsoft.com/office/drawing/2014/main" val="381898163"/>
                    </a:ext>
                  </a:extLst>
                </a:gridCol>
                <a:gridCol w="2051838">
                  <a:extLst>
                    <a:ext uri="{9D8B030D-6E8A-4147-A177-3AD203B41FA5}">
                      <a16:colId xmlns:a16="http://schemas.microsoft.com/office/drawing/2014/main" val="398235719"/>
                    </a:ext>
                  </a:extLst>
                </a:gridCol>
                <a:gridCol w="2348383">
                  <a:extLst>
                    <a:ext uri="{9D8B030D-6E8A-4147-A177-3AD203B41FA5}">
                      <a16:colId xmlns:a16="http://schemas.microsoft.com/office/drawing/2014/main" val="4154458199"/>
                    </a:ext>
                  </a:extLst>
                </a:gridCol>
              </a:tblGrid>
              <a:tr h="2691124">
                <a:tc>
                  <a:txBody>
                    <a:bodyPr/>
                    <a:lstStyle/>
                    <a:p>
                      <a:r>
                        <a:rPr lang="kk-KZ" dirty="0"/>
                        <a:t>Үзіндідегі </a:t>
                      </a:r>
                    </a:p>
                    <a:p>
                      <a:r>
                        <a:rPr lang="kk-KZ" dirty="0"/>
                        <a:t>басты мәселе?</a:t>
                      </a:r>
                      <a:endParaRPr lang="ru-RU" dirty="0"/>
                    </a:p>
                  </a:txBody>
                  <a:tcPr/>
                </a:tc>
                <a:tc>
                  <a:txBody>
                    <a:bodyPr/>
                    <a:lstStyle/>
                    <a:p>
                      <a:r>
                        <a:rPr lang="kk-KZ" dirty="0"/>
                        <a:t>Оқиғаның</a:t>
                      </a:r>
                    </a:p>
                    <a:p>
                      <a:r>
                        <a:rPr lang="kk-KZ" dirty="0"/>
                        <a:t>соңы Қожаға</a:t>
                      </a:r>
                    </a:p>
                    <a:p>
                      <a:r>
                        <a:rPr lang="kk-KZ" dirty="0"/>
                        <a:t>қалай әсер етті?</a:t>
                      </a:r>
                      <a:endParaRPr lang="ru-RU" dirty="0"/>
                    </a:p>
                  </a:txBody>
                  <a:tcPr/>
                </a:tc>
                <a:tc>
                  <a:txBody>
                    <a:bodyPr/>
                    <a:lstStyle/>
                    <a:p>
                      <a:r>
                        <a:rPr lang="kk-KZ" dirty="0"/>
                        <a:t>Қалай </a:t>
                      </a:r>
                    </a:p>
                    <a:p>
                      <a:r>
                        <a:rPr lang="kk-KZ" dirty="0"/>
                        <a:t>ойлайсыздар,</a:t>
                      </a:r>
                    </a:p>
                    <a:p>
                      <a:r>
                        <a:rPr lang="kk-KZ" dirty="0"/>
                        <a:t>Қожа бұзық бала </a:t>
                      </a:r>
                    </a:p>
                    <a:p>
                      <a:r>
                        <a:rPr lang="kk-KZ" dirty="0"/>
                        <a:t>Ма, әлде ақылды ма?</a:t>
                      </a:r>
                      <a:r>
                        <a:rPr lang="ru-RU" dirty="0"/>
                        <a:t> </a:t>
                      </a:r>
                      <a:r>
                        <a:rPr lang="ru-RU" dirty="0" err="1"/>
                        <a:t>Сөздеріңізге</a:t>
                      </a:r>
                      <a:endParaRPr lang="ru-RU" dirty="0"/>
                    </a:p>
                    <a:p>
                      <a:r>
                        <a:rPr lang="ru-RU" dirty="0" err="1"/>
                        <a:t>дәлел</a:t>
                      </a:r>
                      <a:r>
                        <a:rPr lang="ru-RU" dirty="0"/>
                        <a:t> </a:t>
                      </a:r>
                      <a:r>
                        <a:rPr lang="ru-RU" dirty="0" err="1"/>
                        <a:t>келтіріңіз</a:t>
                      </a:r>
                      <a:endParaRPr lang="ru-RU" dirty="0"/>
                    </a:p>
                    <a:p>
                      <a:r>
                        <a:rPr lang="ru-RU" dirty="0"/>
                        <a:t>дер.</a:t>
                      </a:r>
                      <a:endParaRPr lang="kk-KZ" dirty="0"/>
                    </a:p>
                  </a:txBody>
                  <a:tcPr/>
                </a:tc>
                <a:tc>
                  <a:txBody>
                    <a:bodyPr/>
                    <a:lstStyle/>
                    <a:p>
                      <a:r>
                        <a:rPr lang="kk-KZ" dirty="0"/>
                        <a:t>Автор бұл үзінді арқылы нені түсіндіргісі келді? Тақырыбы мен идеясы не деп ойлайсыздар?</a:t>
                      </a:r>
                      <a:endParaRPr lang="ru-RU" dirty="0"/>
                    </a:p>
                  </a:txBody>
                  <a:tcPr/>
                </a:tc>
                <a:tc>
                  <a:txBody>
                    <a:bodyPr/>
                    <a:lstStyle/>
                    <a:p>
                      <a:r>
                        <a:rPr lang="kk-KZ" dirty="0"/>
                        <a:t>Қожаның орнында болсаңыздар, оқиғадан қандай қорытынды шығарар едіңіздер?</a:t>
                      </a:r>
                      <a:endParaRPr lang="ru-RU" dirty="0"/>
                    </a:p>
                  </a:txBody>
                  <a:tcPr/>
                </a:tc>
                <a:extLst>
                  <a:ext uri="{0D108BD9-81ED-4DB2-BD59-A6C34878D82A}">
                    <a16:rowId xmlns:a16="http://schemas.microsoft.com/office/drawing/2014/main" val="843088022"/>
                  </a:ext>
                </a:extLst>
              </a:tr>
              <a:tr h="2238098">
                <a:tc>
                  <a:txBody>
                    <a:bodyPr/>
                    <a:lstStyle/>
                    <a:p>
                      <a:r>
                        <a:rPr lang="kk-KZ" dirty="0"/>
                        <a:t>Қожаның аңғалдығы, оның бар ойы сыныптастарына күлкі сыйлау болды.</a:t>
                      </a:r>
                      <a:endParaRPr lang="ru-RU" dirty="0"/>
                    </a:p>
                  </a:txBody>
                  <a:tcPr/>
                </a:tc>
                <a:tc>
                  <a:txBody>
                    <a:bodyPr/>
                    <a:lstStyle/>
                    <a:p>
                      <a:r>
                        <a:rPr lang="kk-KZ" dirty="0"/>
                        <a:t>Қожа өзінің жіберген қателігін түсінді.</a:t>
                      </a:r>
                      <a:endParaRPr lang="ru-RU" dirty="0"/>
                    </a:p>
                  </a:txBody>
                  <a:tcPr/>
                </a:tc>
                <a:tc>
                  <a:txBody>
                    <a:bodyPr/>
                    <a:lstStyle/>
                    <a:p>
                      <a:r>
                        <a:rPr lang="kk-KZ" dirty="0"/>
                        <a:t>Қожа – негізінен ақылды бала.</a:t>
                      </a:r>
                      <a:r>
                        <a:rPr lang="kk-KZ" baseline="0" dirty="0"/>
                        <a:t> Кейде ойланбай жасаған әрекеттерінен бұзық болып көрінеді.</a:t>
                      </a:r>
                      <a:endParaRPr lang="ru-RU" dirty="0"/>
                    </a:p>
                  </a:txBody>
                  <a:tcPr/>
                </a:tc>
                <a:tc>
                  <a:txBody>
                    <a:bodyPr/>
                    <a:lstStyle/>
                    <a:p>
                      <a:r>
                        <a:rPr lang="kk-KZ" dirty="0"/>
                        <a:t>Өзін түзетуге бет бұрған бала.</a:t>
                      </a:r>
                    </a:p>
                    <a:p>
                      <a:r>
                        <a:rPr lang="kk-KZ" dirty="0"/>
                        <a:t>Өзінің жасаған іс-әрекетіне өкінген Қожа.</a:t>
                      </a:r>
                      <a:endParaRPr lang="ru-RU" dirty="0"/>
                    </a:p>
                  </a:txBody>
                  <a:tcPr/>
                </a:tc>
                <a:tc>
                  <a:txBody>
                    <a:bodyPr/>
                    <a:lstStyle/>
                    <a:p>
                      <a:r>
                        <a:rPr lang="kk-KZ" dirty="0"/>
                        <a:t>“Үлкенге</a:t>
                      </a:r>
                      <a:r>
                        <a:rPr lang="kk-KZ" baseline="0" dirty="0"/>
                        <a:t> - құрмет,</a:t>
                      </a:r>
                    </a:p>
                    <a:p>
                      <a:r>
                        <a:rPr lang="kk-KZ" baseline="0" dirty="0"/>
                        <a:t>кішіге - ізет” етер едім.</a:t>
                      </a:r>
                      <a:endParaRPr lang="ru-RU" dirty="0"/>
                    </a:p>
                  </a:txBody>
                  <a:tcPr/>
                </a:tc>
                <a:extLst>
                  <a:ext uri="{0D108BD9-81ED-4DB2-BD59-A6C34878D82A}">
                    <a16:rowId xmlns:a16="http://schemas.microsoft.com/office/drawing/2014/main" val="2574025660"/>
                  </a:ext>
                </a:extLst>
              </a:tr>
            </a:tbl>
          </a:graphicData>
        </a:graphic>
      </p:graphicFrame>
    </p:spTree>
    <p:extLst>
      <p:ext uri="{BB962C8B-B14F-4D97-AF65-F5344CB8AC3E}">
        <p14:creationId xmlns:p14="http://schemas.microsoft.com/office/powerpoint/2010/main" val="3169300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C65AE27-BA72-41CC-B2FF-B6E4F824CFD1}"/>
              </a:ext>
            </a:extLst>
          </p:cNvPr>
          <p:cNvSpPr>
            <a:spLocks noGrp="1"/>
          </p:cNvSpPr>
          <p:nvPr>
            <p:ph idx="1"/>
          </p:nvPr>
        </p:nvSpPr>
        <p:spPr>
          <a:xfrm>
            <a:off x="767408" y="1268760"/>
            <a:ext cx="8596668" cy="3880773"/>
          </a:xfrm>
        </p:spPr>
        <p:txBody>
          <a:bodyPr/>
          <a:lstStyle/>
          <a:p>
            <a:pPr marL="0" indent="0">
              <a:buNone/>
            </a:pPr>
            <a:r>
              <a:rPr lang="kk-KZ" sz="3200" b="1" dirty="0">
                <a:solidFill>
                  <a:srgbClr val="C00000"/>
                </a:solidFill>
                <a:latin typeface="Times New Roman" panose="02020603050405020304" pitchFamily="18" charset="0"/>
                <a:cs typeface="Times New Roman" panose="02020603050405020304" pitchFamily="18" charset="0"/>
              </a:rPr>
              <a:t> Бүгінгі сабақта:</a:t>
            </a:r>
            <a:endParaRPr lang="kk-KZ" sz="1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342900" indent="-342900">
              <a:lnSpc>
                <a:spcPct val="115000"/>
              </a:lnSpc>
              <a:spcAft>
                <a:spcPts val="1000"/>
              </a:spcAft>
              <a:buFont typeface="Arial" panose="020B0604020202020204" pitchFamily="34" charset="0"/>
              <a:buChar char="•"/>
            </a:pPr>
            <a:r>
              <a:rPr lang="kk-KZ"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Шығарманың мазмұнын түсіндіңіздер;</a:t>
            </a:r>
          </a:p>
          <a:p>
            <a:pPr marL="342900" indent="-342900">
              <a:lnSpc>
                <a:spcPct val="115000"/>
              </a:lnSpc>
              <a:spcAft>
                <a:spcPts val="1000"/>
              </a:spcAft>
              <a:buFont typeface="Arial" panose="020B0604020202020204" pitchFamily="34" charset="0"/>
              <a:buChar char="•"/>
            </a:pPr>
            <a:r>
              <a:rPr lang="kk-KZ"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Шығарманың </a:t>
            </a:r>
            <a:r>
              <a:rPr lang="kk-KZ" sz="2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идеясы мен тақырыбын анықтадыңыздар;</a:t>
            </a:r>
          </a:p>
          <a:p>
            <a:pPr marL="342900" indent="-342900">
              <a:lnSpc>
                <a:spcPct val="115000"/>
              </a:lnSpc>
              <a:spcAft>
                <a:spcPts val="1000"/>
              </a:spcAft>
              <a:buFont typeface="Arial" panose="020B0604020202020204" pitchFamily="34" charset="0"/>
              <a:buChar char="•"/>
            </a:pPr>
            <a:r>
              <a:rPr lang="kk-KZ"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Тақырыпқа байланысты сұрақтарға жауап бердіңіздер.</a:t>
            </a:r>
            <a:endParaRPr lang="ru-RU" sz="24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Рисунок 3">
            <a:extLst>
              <a:ext uri="{FF2B5EF4-FFF2-40B4-BE49-F238E27FC236}">
                <a16:creationId xmlns:a16="http://schemas.microsoft.com/office/drawing/2014/main" id="{1F48D606-1009-4E75-8843-9797DCC700A3}"/>
              </a:ext>
            </a:extLst>
          </p:cNvPr>
          <p:cNvPicPr>
            <a:picLocks noChangeAspect="1"/>
          </p:cNvPicPr>
          <p:nvPr/>
        </p:nvPicPr>
        <p:blipFill>
          <a:blip r:embed="rId2"/>
          <a:stretch>
            <a:fillRect/>
          </a:stretch>
        </p:blipFill>
        <p:spPr>
          <a:xfrm rot="305802">
            <a:off x="3226823" y="4437112"/>
            <a:ext cx="3230821" cy="1793379"/>
          </a:xfrm>
          <a:prstGeom prst="rect">
            <a:avLst/>
          </a:prstGeom>
        </p:spPr>
      </p:pic>
    </p:spTree>
    <p:extLst>
      <p:ext uri="{BB962C8B-B14F-4D97-AF65-F5344CB8AC3E}">
        <p14:creationId xmlns:p14="http://schemas.microsoft.com/office/powerpoint/2010/main" val="27169635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1686803-9614-49F9-8CA8-B3F831573DD9}"/>
              </a:ext>
            </a:extLst>
          </p:cNvPr>
          <p:cNvSpPr>
            <a:spLocks noGrp="1"/>
          </p:cNvSpPr>
          <p:nvPr>
            <p:ph idx="1"/>
          </p:nvPr>
        </p:nvSpPr>
        <p:spPr>
          <a:xfrm>
            <a:off x="677334" y="764705"/>
            <a:ext cx="8596668" cy="5276658"/>
          </a:xfrm>
        </p:spPr>
        <p:txBody>
          <a:bodyPr/>
          <a:lstStyle/>
          <a:p>
            <a:pPr marL="0" indent="0">
              <a:buNone/>
            </a:pPr>
            <a:endParaRPr lang="kk-KZ" b="1" dirty="0">
              <a:solidFill>
                <a:srgbClr val="C00000"/>
              </a:solidFill>
              <a:latin typeface="Times New Roman" panose="02020603050405020304" pitchFamily="18" charset="0"/>
              <a:cs typeface="Times New Roman" panose="02020603050405020304" pitchFamily="18" charset="0"/>
            </a:endParaRPr>
          </a:p>
          <a:p>
            <a:pPr marL="0" indent="0">
              <a:buNone/>
            </a:pPr>
            <a:r>
              <a:rPr lang="kk-KZ" sz="2800" b="1" dirty="0">
                <a:solidFill>
                  <a:srgbClr val="C00000"/>
                </a:solidFill>
                <a:latin typeface="Times New Roman" panose="02020603050405020304" pitchFamily="18" charset="0"/>
                <a:cs typeface="Times New Roman" panose="02020603050405020304" pitchFamily="18" charset="0"/>
              </a:rPr>
              <a:t>Қосымша тапсырма:</a:t>
            </a:r>
          </a:p>
          <a:p>
            <a:pPr marL="0" indent="0">
              <a:buNone/>
            </a:pPr>
            <a:r>
              <a:rPr lang="kk-KZ" sz="2800" b="1" dirty="0">
                <a:solidFill>
                  <a:srgbClr val="002060"/>
                </a:solidFill>
                <a:latin typeface="Times New Roman" panose="02020603050405020304" pitchFamily="18" charset="0"/>
                <a:cs typeface="Times New Roman" panose="02020603050405020304" pitchFamily="18" charset="0"/>
              </a:rPr>
              <a:t>«Егер мен Қожа болсам...»</a:t>
            </a:r>
          </a:p>
          <a:p>
            <a:pPr marL="0" indent="0">
              <a:buNone/>
            </a:pPr>
            <a:r>
              <a:rPr lang="kk-KZ" sz="2800" b="1" dirty="0">
                <a:solidFill>
                  <a:srgbClr val="002060"/>
                </a:solidFill>
                <a:latin typeface="Times New Roman" panose="02020603050405020304" pitchFamily="18" charset="0"/>
                <a:cs typeface="Times New Roman" panose="02020603050405020304" pitchFamily="18" charset="0"/>
              </a:rPr>
              <a:t>Егер Қожа болсаңыз, осы үзіндіде қай әрекетіңізді өзгертер едіңіз? Неге? Осы сұрақтарға өз ойларыңызбен жауап жазыңыздар.</a:t>
            </a:r>
          </a:p>
          <a:p>
            <a:pPr marL="0" indent="0">
              <a:buNone/>
            </a:pPr>
            <a:endParaRPr lang="kk-KZ" sz="2800" b="1" dirty="0">
              <a:solidFill>
                <a:srgbClr val="002060"/>
              </a:solidFill>
              <a:latin typeface="Times New Roman" panose="02020603050405020304" pitchFamily="18" charset="0"/>
              <a:cs typeface="Times New Roman" panose="02020603050405020304" pitchFamily="18" charset="0"/>
            </a:endParaRPr>
          </a:p>
          <a:p>
            <a:pPr marL="0" indent="0">
              <a:buNone/>
            </a:pPr>
            <a:endParaRPr lang="kk-KZ" sz="28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5403378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2ECC500F-6E1D-4E44-A20C-0414116A92A1}"/>
              </a:ext>
            </a:extLst>
          </p:cNvPr>
          <p:cNvPicPr>
            <a:picLocks noChangeAspect="1"/>
          </p:cNvPicPr>
          <p:nvPr/>
        </p:nvPicPr>
        <p:blipFill>
          <a:blip r:embed="rId2"/>
          <a:stretch>
            <a:fillRect/>
          </a:stretch>
        </p:blipFill>
        <p:spPr>
          <a:xfrm>
            <a:off x="3863752" y="4365104"/>
            <a:ext cx="2877561" cy="1597290"/>
          </a:xfrm>
          <a:prstGeom prst="rect">
            <a:avLst/>
          </a:prstGeom>
        </p:spPr>
      </p:pic>
      <p:sp>
        <p:nvSpPr>
          <p:cNvPr id="8" name="Объект 7">
            <a:extLst>
              <a:ext uri="{FF2B5EF4-FFF2-40B4-BE49-F238E27FC236}">
                <a16:creationId xmlns:a16="http://schemas.microsoft.com/office/drawing/2014/main" id="{833F15D0-22A0-4053-9085-CFF83B66A6FB}"/>
              </a:ext>
            </a:extLst>
          </p:cNvPr>
          <p:cNvSpPr>
            <a:spLocks noGrp="1"/>
          </p:cNvSpPr>
          <p:nvPr>
            <p:ph idx="1"/>
          </p:nvPr>
        </p:nvSpPr>
        <p:spPr>
          <a:xfrm>
            <a:off x="677334" y="692697"/>
            <a:ext cx="8875050" cy="3672407"/>
          </a:xfrm>
        </p:spPr>
        <p:txBody>
          <a:bodyPr>
            <a:normAutofit/>
          </a:bodyPr>
          <a:lstStyle/>
          <a:p>
            <a:pPr marL="0" indent="0" algn="ctr">
              <a:buNone/>
            </a:pPr>
            <a:endParaRPr lang="x-none" sz="2800" dirty="0">
              <a:latin typeface="Arial" panose="020B0604020202020204" pitchFamily="34" charset="0"/>
              <a:cs typeface="Arial" panose="020B0604020202020204" pitchFamily="34" charset="0"/>
            </a:endParaRPr>
          </a:p>
          <a:p>
            <a:pPr marL="0" indent="0" algn="ctr">
              <a:buNone/>
            </a:pPr>
            <a:r>
              <a:rPr lang="kk-KZ" sz="2800" b="1" dirty="0">
                <a:solidFill>
                  <a:schemeClr val="accent5"/>
                </a:solidFill>
                <a:latin typeface="Arial" panose="020B0604020202020204" pitchFamily="34" charset="0"/>
                <a:cs typeface="Arial" panose="020B0604020202020204" pitchFamily="34" charset="0"/>
              </a:rPr>
              <a:t>Назар салып ты</a:t>
            </a:r>
            <a:r>
              <a:rPr lang="x-none" sz="2800" b="1" dirty="0">
                <a:solidFill>
                  <a:schemeClr val="accent5"/>
                </a:solidFill>
                <a:latin typeface="Arial" panose="020B0604020202020204" pitchFamily="34" charset="0"/>
                <a:cs typeface="Arial" panose="020B0604020202020204" pitchFamily="34" charset="0"/>
              </a:rPr>
              <a:t>ң</a:t>
            </a:r>
            <a:r>
              <a:rPr lang="kk-KZ" sz="2800" b="1" dirty="0">
                <a:solidFill>
                  <a:schemeClr val="accent5"/>
                </a:solidFill>
                <a:latin typeface="Arial" panose="020B0604020202020204" pitchFamily="34" charset="0"/>
                <a:cs typeface="Arial" panose="020B0604020202020204" pitchFamily="34" charset="0"/>
              </a:rPr>
              <a:t>дағандарыңызға рақмет! </a:t>
            </a:r>
            <a:endParaRPr lang="x-none" sz="2800" b="1" dirty="0">
              <a:solidFill>
                <a:schemeClr val="accent5"/>
              </a:solidFill>
              <a:latin typeface="Arial" panose="020B0604020202020204" pitchFamily="34" charset="0"/>
              <a:cs typeface="Arial" panose="020B0604020202020204" pitchFamily="34" charset="0"/>
            </a:endParaRPr>
          </a:p>
          <a:p>
            <a:pPr marL="0" indent="0" algn="ctr">
              <a:buNone/>
            </a:pPr>
            <a:r>
              <a:rPr lang="kk-KZ" sz="2800" b="1" dirty="0">
                <a:solidFill>
                  <a:schemeClr val="accent5"/>
                </a:solidFill>
                <a:latin typeface="Arial" panose="020B0604020202020204" pitchFamily="34" charset="0"/>
                <a:cs typeface="Arial" panose="020B0604020202020204" pitchFamily="34" charset="0"/>
              </a:rPr>
              <a:t>Осымен</a:t>
            </a:r>
            <a:r>
              <a:rPr lang="x-none" sz="2800" b="1" dirty="0">
                <a:solidFill>
                  <a:schemeClr val="accent5"/>
                </a:solidFill>
                <a:latin typeface="Arial" panose="020B0604020202020204" pitchFamily="34" charset="0"/>
                <a:cs typeface="Arial" panose="020B0604020202020204" pitchFamily="34" charset="0"/>
              </a:rPr>
              <a:t> </a:t>
            </a:r>
            <a:r>
              <a:rPr lang="kk-KZ" sz="2800" b="1" dirty="0">
                <a:solidFill>
                  <a:schemeClr val="accent5"/>
                </a:solidFill>
                <a:latin typeface="Arial" panose="020B0604020202020204" pitchFamily="34" charset="0"/>
                <a:cs typeface="Arial" panose="020B0604020202020204" pitchFamily="34" charset="0"/>
              </a:rPr>
              <a:t>бүгінгі</a:t>
            </a:r>
            <a:r>
              <a:rPr lang="x-none" sz="2800" b="1" dirty="0">
                <a:solidFill>
                  <a:schemeClr val="accent5"/>
                </a:solidFill>
                <a:latin typeface="Arial" panose="020B0604020202020204" pitchFamily="34" charset="0"/>
                <a:cs typeface="Arial" panose="020B0604020202020204" pitchFamily="34" charset="0"/>
              </a:rPr>
              <a:t> </a:t>
            </a:r>
            <a:r>
              <a:rPr lang="x-none" sz="2800" b="1" dirty="0" err="1">
                <a:solidFill>
                  <a:schemeClr val="accent5"/>
                </a:solidFill>
                <a:latin typeface="Arial" panose="020B0604020202020204" pitchFamily="34" charset="0"/>
                <a:cs typeface="Arial" panose="020B0604020202020204" pitchFamily="34" charset="0"/>
              </a:rPr>
              <a:t>сабағымызды</a:t>
            </a:r>
            <a:r>
              <a:rPr lang="x-none" sz="2800" b="1" dirty="0">
                <a:solidFill>
                  <a:schemeClr val="accent5"/>
                </a:solidFill>
                <a:latin typeface="Arial" panose="020B0604020202020204" pitchFamily="34" charset="0"/>
                <a:cs typeface="Arial" panose="020B0604020202020204" pitchFamily="34" charset="0"/>
              </a:rPr>
              <a:t> </a:t>
            </a:r>
            <a:r>
              <a:rPr lang="x-none" sz="2800" b="1" dirty="0" err="1">
                <a:solidFill>
                  <a:schemeClr val="accent5"/>
                </a:solidFill>
                <a:latin typeface="Arial" panose="020B0604020202020204" pitchFamily="34" charset="0"/>
                <a:cs typeface="Arial" panose="020B0604020202020204" pitchFamily="34" charset="0"/>
              </a:rPr>
              <a:t>аяқтаймыз</a:t>
            </a:r>
            <a:r>
              <a:rPr lang="x-none" sz="2800" b="1" dirty="0">
                <a:solidFill>
                  <a:schemeClr val="accent5"/>
                </a:solidFill>
                <a:latin typeface="Arial" panose="020B0604020202020204" pitchFamily="34" charset="0"/>
                <a:cs typeface="Arial" panose="020B0604020202020204" pitchFamily="34" charset="0"/>
              </a:rPr>
              <a:t>. </a:t>
            </a:r>
          </a:p>
          <a:p>
            <a:pPr marL="0" indent="0" algn="ctr">
              <a:buNone/>
            </a:pPr>
            <a:r>
              <a:rPr lang="x-none" sz="2800" b="1" dirty="0" err="1">
                <a:solidFill>
                  <a:schemeClr val="accent5"/>
                </a:solidFill>
                <a:latin typeface="Arial" panose="020B0604020202020204" pitchFamily="34" charset="0"/>
                <a:cs typeface="Arial" panose="020B0604020202020204" pitchFamily="34" charset="0"/>
              </a:rPr>
              <a:t>Сау</a:t>
            </a:r>
            <a:r>
              <a:rPr lang="x-none" sz="2800" b="1" dirty="0">
                <a:solidFill>
                  <a:schemeClr val="accent5"/>
                </a:solidFill>
                <a:latin typeface="Arial" panose="020B0604020202020204" pitchFamily="34" charset="0"/>
                <a:cs typeface="Arial" panose="020B0604020202020204" pitchFamily="34" charset="0"/>
              </a:rPr>
              <a:t> </a:t>
            </a:r>
            <a:r>
              <a:rPr lang="x-none" sz="2800" b="1" dirty="0" err="1">
                <a:solidFill>
                  <a:schemeClr val="accent5"/>
                </a:solidFill>
                <a:latin typeface="Arial" panose="020B0604020202020204" pitchFamily="34" charset="0"/>
                <a:cs typeface="Arial" panose="020B0604020202020204" pitchFamily="34" charset="0"/>
              </a:rPr>
              <a:t>болыңыздар</a:t>
            </a:r>
            <a:r>
              <a:rPr lang="x-none" sz="2800" b="1" dirty="0">
                <a:solidFill>
                  <a:schemeClr val="accent5"/>
                </a:solidFill>
                <a:latin typeface="Arial" panose="020B0604020202020204" pitchFamily="34" charset="0"/>
                <a:cs typeface="Arial" panose="020B0604020202020204" pitchFamily="34" charset="0"/>
              </a:rPr>
              <a:t>!</a:t>
            </a:r>
            <a:endParaRPr lang="ru-RU" sz="2800" b="1" dirty="0">
              <a:solidFill>
                <a:schemeClr val="accent5"/>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5542684"/>
      </p:ext>
    </p:extLst>
  </p:cSld>
  <p:clrMapOvr>
    <a:masterClrMapping/>
  </p:clrMapOvr>
  <mc:AlternateContent xmlns:mc="http://schemas.openxmlformats.org/markup-compatibility/2006" xmlns:p14="http://schemas.microsoft.com/office/powerpoint/2010/main">
    <mc:Choice Requires="p14">
      <p:transition spd="slow" p14:dur="2000" advTm="8130"/>
    </mc:Choice>
    <mc:Fallback xmlns="">
      <p:transition spd="slow" advTm="813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B188538-3FA1-43A6-9726-D6FF973AAA31}"/>
              </a:ext>
            </a:extLst>
          </p:cNvPr>
          <p:cNvSpPr>
            <a:spLocks noGrp="1"/>
          </p:cNvSpPr>
          <p:nvPr>
            <p:ph type="title"/>
          </p:nvPr>
        </p:nvSpPr>
        <p:spPr>
          <a:xfrm>
            <a:off x="658888" y="1124744"/>
            <a:ext cx="9325544" cy="1296144"/>
          </a:xfrm>
        </p:spPr>
        <p:txBody>
          <a:bodyPr>
            <a:noAutofit/>
          </a:bodyPr>
          <a:lstStyle/>
          <a:p>
            <a:r>
              <a:rPr lang="kk-KZ" sz="2400" b="1" dirty="0">
                <a:solidFill>
                  <a:srgbClr val="C00000"/>
                </a:solidFill>
                <a:latin typeface="Times New Roman" panose="02020603050405020304" pitchFamily="18" charset="0"/>
                <a:cs typeface="Times New Roman" panose="02020603050405020304" pitchFamily="18" charset="0"/>
              </a:rPr>
              <a:t>Оқу мақсаттары: </a:t>
            </a:r>
            <a:br>
              <a:rPr lang="kk-KZ" sz="2400" b="1" dirty="0">
                <a:solidFill>
                  <a:srgbClr val="000066"/>
                </a:solidFill>
                <a:latin typeface="Times New Roman" panose="02020603050405020304" pitchFamily="18" charset="0"/>
                <a:cs typeface="Times New Roman" panose="02020603050405020304" pitchFamily="18" charset="0"/>
              </a:rPr>
            </a:br>
            <a:r>
              <a:rPr lang="kk-KZ" sz="2400" dirty="0">
                <a:solidFill>
                  <a:srgbClr val="002060"/>
                </a:solidFill>
                <a:effectLst/>
                <a:latin typeface="Times New Roman" panose="02020603050405020304" pitchFamily="18" charset="0"/>
                <a:ea typeface="Calibri" panose="020F0502020204030204" pitchFamily="34" charset="0"/>
              </a:rPr>
              <a:t>5.5.2.2. Әдеби шығарманың тақырыбы мен идеясын анықтау </a:t>
            </a:r>
            <a:br>
              <a:rPr lang="kk-KZ" sz="2800" dirty="0">
                <a:solidFill>
                  <a:srgbClr val="000066"/>
                </a:solidFill>
                <a:latin typeface="Times New Roman" panose="02020603050405020304" pitchFamily="18" charset="0"/>
                <a:cs typeface="Times New Roman" panose="02020603050405020304" pitchFamily="18" charset="0"/>
              </a:rPr>
            </a:br>
            <a:endParaRPr lang="x-none" sz="2800" dirty="0">
              <a:solidFill>
                <a:srgbClr val="000066"/>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59373FE2-99A4-43E2-AF01-DB117C37B915}"/>
              </a:ext>
            </a:extLst>
          </p:cNvPr>
          <p:cNvSpPr txBox="1"/>
          <p:nvPr/>
        </p:nvSpPr>
        <p:spPr>
          <a:xfrm>
            <a:off x="664246" y="2420888"/>
            <a:ext cx="8672114" cy="2206566"/>
          </a:xfrm>
          <a:prstGeom prst="rect">
            <a:avLst/>
          </a:prstGeom>
          <a:noFill/>
        </p:spPr>
        <p:txBody>
          <a:bodyPr wrap="square" rtlCol="0">
            <a:spAutoFit/>
          </a:bodyPr>
          <a:lstStyle/>
          <a:p>
            <a:r>
              <a:rPr lang="kk-KZ" sz="2400" b="1" dirty="0">
                <a:solidFill>
                  <a:srgbClr val="C00000"/>
                </a:solidFill>
                <a:latin typeface="Times New Roman" panose="02020603050405020304" pitchFamily="18" charset="0"/>
                <a:cs typeface="Times New Roman" panose="02020603050405020304" pitchFamily="18" charset="0"/>
              </a:rPr>
              <a:t>Бағалау критерийлері:</a:t>
            </a:r>
          </a:p>
          <a:p>
            <a:pPr marL="342900" indent="-342900">
              <a:buFont typeface="Arial" panose="020B0604020202020204" pitchFamily="34" charset="0"/>
              <a:buChar char="•"/>
            </a:pPr>
            <a:r>
              <a:rPr lang="kk-KZ" sz="24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ш</a:t>
            </a:r>
            <a:r>
              <a:rPr lang="kk-KZ"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ығарманың мазмұнын түсінеді </a:t>
            </a:r>
            <a:endParaRPr lang="ru-RU" sz="24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indent="-342900">
              <a:lnSpc>
                <a:spcPct val="115000"/>
              </a:lnSpc>
              <a:spcAft>
                <a:spcPts val="1000"/>
              </a:spcAft>
              <a:buFont typeface="Arial" panose="020B0604020202020204" pitchFamily="34" charset="0"/>
              <a:buChar char="•"/>
            </a:pPr>
            <a:r>
              <a:rPr lang="kk-KZ"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к</a:t>
            </a:r>
            <a:r>
              <a:rPr lang="kk-KZ" sz="24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өтерілген мәселені негізге ала отырып, идеясы мен тақырыбын ашады;</a:t>
            </a:r>
            <a:endParaRPr lang="ru-RU"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1000"/>
              </a:spcAft>
              <a:buFont typeface="Arial" panose="020B0604020202020204" pitchFamily="34" charset="0"/>
              <a:buChar char="•"/>
            </a:pPr>
            <a:r>
              <a:rPr lang="kk-KZ"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ө</a:t>
            </a:r>
            <a:r>
              <a:rPr lang="kk-KZ" sz="24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зіндік тұжырым жасайды.</a:t>
            </a:r>
            <a:endParaRPr lang="ru-RU"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3781857"/>
      </p:ext>
    </p:extLst>
  </p:cSld>
  <p:clrMapOvr>
    <a:masterClrMapping/>
  </p:clrMapOvr>
  <mc:AlternateContent xmlns:mc="http://schemas.openxmlformats.org/markup-compatibility/2006" xmlns:p14="http://schemas.microsoft.com/office/powerpoint/2010/main">
    <mc:Choice Requires="p14">
      <p:transition spd="slow" p14:dur="2000" advTm="38296"/>
    </mc:Choice>
    <mc:Fallback xmlns="">
      <p:transition spd="slow" advTm="38296"/>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a:extLst>
              <a:ext uri="{FF2B5EF4-FFF2-40B4-BE49-F238E27FC236}">
                <a16:creationId xmlns:a16="http://schemas.microsoft.com/office/drawing/2014/main" id="{FBD00C8A-CF8D-455F-96CD-748AAF9BA995}"/>
              </a:ext>
            </a:extLst>
          </p:cNvPr>
          <p:cNvSpPr>
            <a:spLocks noGrp="1"/>
          </p:cNvSpPr>
          <p:nvPr>
            <p:ph type="title"/>
          </p:nvPr>
        </p:nvSpPr>
        <p:spPr>
          <a:xfrm>
            <a:off x="677334" y="609600"/>
            <a:ext cx="8596668" cy="5699720"/>
          </a:xfrm>
        </p:spPr>
        <p:txBody>
          <a:bodyPr>
            <a:normAutofit fontScale="90000"/>
          </a:bodyPr>
          <a:lstStyle/>
          <a:p>
            <a:br>
              <a:rPr lang="kk-KZ" b="1" dirty="0">
                <a:solidFill>
                  <a:schemeClr val="accent5"/>
                </a:solidFill>
                <a:latin typeface="Arial" panose="020B0604020202020204" pitchFamily="34" charset="0"/>
                <a:cs typeface="Arial" panose="020B0604020202020204" pitchFamily="34" charset="0"/>
              </a:rPr>
            </a:br>
            <a:r>
              <a:rPr lang="kk-KZ" b="1" dirty="0">
                <a:solidFill>
                  <a:schemeClr val="accent5"/>
                </a:solidFill>
                <a:latin typeface="Arial" panose="020B0604020202020204" pitchFamily="34" charset="0"/>
                <a:cs typeface="Arial" panose="020B0604020202020204" pitchFamily="34" charset="0"/>
              </a:rPr>
              <a:t>«Ой-шақыру» әдісі</a:t>
            </a:r>
            <a:br>
              <a:rPr lang="kk-KZ" b="1" dirty="0">
                <a:solidFill>
                  <a:schemeClr val="accent5"/>
                </a:solidFill>
                <a:latin typeface="Arial" panose="020B0604020202020204" pitchFamily="34" charset="0"/>
                <a:cs typeface="Arial" panose="020B0604020202020204" pitchFamily="34" charset="0"/>
              </a:rPr>
            </a:br>
            <a:br>
              <a:rPr lang="kk-KZ" b="1" dirty="0">
                <a:solidFill>
                  <a:schemeClr val="accent5"/>
                </a:solidFill>
                <a:latin typeface="Arial" panose="020B0604020202020204" pitchFamily="34" charset="0"/>
                <a:cs typeface="Arial" panose="020B0604020202020204" pitchFamily="34" charset="0"/>
              </a:rPr>
            </a:br>
            <a:r>
              <a:rPr lang="kk-KZ" sz="2700" b="1" dirty="0">
                <a:solidFill>
                  <a:schemeClr val="accent5"/>
                </a:solidFill>
                <a:latin typeface="Arial" panose="020B0604020202020204" pitchFamily="34" charset="0"/>
                <a:cs typeface="Arial" panose="020B0604020202020204" pitchFamily="34" charset="0"/>
              </a:rPr>
              <a:t>   </a:t>
            </a:r>
            <a:r>
              <a:rPr lang="kk-KZ" sz="2700" dirty="0">
                <a:solidFill>
                  <a:srgbClr val="002060"/>
                </a:solidFill>
                <a:latin typeface="Arial" panose="020B0604020202020204" pitchFamily="34" charset="0"/>
                <a:cs typeface="Arial" panose="020B0604020202020204" pitchFamily="34" charset="0"/>
              </a:rPr>
              <a:t>1. «Менің атым Қожа» хикаятындағы кейіпкерлер кімдер?</a:t>
            </a:r>
            <a:br>
              <a:rPr lang="kk-KZ" sz="2700" dirty="0">
                <a:solidFill>
                  <a:srgbClr val="002060"/>
                </a:solidFill>
                <a:latin typeface="Arial" panose="020B0604020202020204" pitchFamily="34" charset="0"/>
                <a:cs typeface="Arial" panose="020B0604020202020204" pitchFamily="34" charset="0"/>
              </a:rPr>
            </a:br>
            <a:r>
              <a:rPr lang="kk-KZ" sz="2700" dirty="0">
                <a:solidFill>
                  <a:srgbClr val="002060"/>
                </a:solidFill>
                <a:latin typeface="Arial" panose="020B0604020202020204" pitchFamily="34" charset="0"/>
                <a:cs typeface="Arial" panose="020B0604020202020204" pitchFamily="34" charset="0"/>
              </a:rPr>
              <a:t>    2. Не себеп</a:t>
            </a:r>
            <a:r>
              <a:rPr lang="ru-KZ" sz="2700" dirty="0" err="1">
                <a:solidFill>
                  <a:srgbClr val="002060"/>
                </a:solidFill>
                <a:latin typeface="Arial" panose="020B0604020202020204" pitchFamily="34" charset="0"/>
                <a:cs typeface="Arial" panose="020B0604020202020204" pitchFamily="34" charset="0"/>
              </a:rPr>
              <a:t>ті</a:t>
            </a:r>
            <a:r>
              <a:rPr lang="kk-KZ" sz="2700" dirty="0">
                <a:solidFill>
                  <a:srgbClr val="002060"/>
                </a:solidFill>
                <a:latin typeface="Arial" panose="020B0604020202020204" pitchFamily="34" charset="0"/>
                <a:cs typeface="Arial" panose="020B0604020202020204" pitchFamily="34" charset="0"/>
              </a:rPr>
              <a:t> сіз Қожаны тентек бала деп ойлайсыз?</a:t>
            </a:r>
            <a:br>
              <a:rPr lang="kk-KZ" sz="2700" dirty="0">
                <a:solidFill>
                  <a:srgbClr val="002060"/>
                </a:solidFill>
                <a:latin typeface="Arial" panose="020B0604020202020204" pitchFamily="34" charset="0"/>
                <a:cs typeface="Arial" panose="020B0604020202020204" pitchFamily="34" charset="0"/>
              </a:rPr>
            </a:br>
            <a:r>
              <a:rPr lang="kk-KZ" sz="2700" dirty="0">
                <a:solidFill>
                  <a:srgbClr val="002060"/>
                </a:solidFill>
                <a:latin typeface="Arial" panose="020B0604020202020204" pitchFamily="34" charset="0"/>
                <a:cs typeface="Arial" panose="020B0604020202020204" pitchFamily="34" charset="0"/>
              </a:rPr>
              <a:t>    3. Осы оқиға кезінде Қожаның орнында болсаң не істер едің</a:t>
            </a:r>
            <a:r>
              <a:rPr lang="ru-KZ" sz="2700" dirty="0" err="1">
                <a:solidFill>
                  <a:srgbClr val="002060"/>
                </a:solidFill>
                <a:latin typeface="Arial" panose="020B0604020202020204" pitchFamily="34" charset="0"/>
                <a:cs typeface="Arial" panose="020B0604020202020204" pitchFamily="34" charset="0"/>
              </a:rPr>
              <a:t>із</a:t>
            </a:r>
            <a:r>
              <a:rPr lang="kk-KZ" sz="2700" dirty="0">
                <a:solidFill>
                  <a:srgbClr val="002060"/>
                </a:solidFill>
                <a:latin typeface="Arial" panose="020B0604020202020204" pitchFamily="34" charset="0"/>
                <a:cs typeface="Arial" panose="020B0604020202020204" pitchFamily="34" charset="0"/>
              </a:rPr>
              <a:t>?</a:t>
            </a:r>
            <a:br>
              <a:rPr lang="kk-KZ" sz="2700" dirty="0">
                <a:solidFill>
                  <a:srgbClr val="002060"/>
                </a:solidFill>
                <a:latin typeface="Arial" panose="020B0604020202020204" pitchFamily="34" charset="0"/>
                <a:cs typeface="Arial" panose="020B0604020202020204" pitchFamily="34" charset="0"/>
              </a:rPr>
            </a:br>
            <a:r>
              <a:rPr lang="kk-KZ" sz="2700" dirty="0">
                <a:solidFill>
                  <a:srgbClr val="002060"/>
                </a:solidFill>
                <a:latin typeface="Arial" panose="020B0604020202020204" pitchFamily="34" charset="0"/>
                <a:cs typeface="Arial" panose="020B0604020202020204" pitchFamily="34" charset="0"/>
              </a:rPr>
              <a:t>    4. Сыныптан Сұлтан, Жантас сияқты балаларды көресің бе?</a:t>
            </a:r>
            <a:br>
              <a:rPr lang="kk-KZ" sz="2700" dirty="0">
                <a:solidFill>
                  <a:srgbClr val="002060"/>
                </a:solidFill>
                <a:latin typeface="Arial" panose="020B0604020202020204" pitchFamily="34" charset="0"/>
                <a:cs typeface="Arial" panose="020B0604020202020204" pitchFamily="34" charset="0"/>
              </a:rPr>
            </a:br>
            <a:br>
              <a:rPr lang="kk-KZ" b="1" dirty="0">
                <a:solidFill>
                  <a:srgbClr val="002060"/>
                </a:solidFill>
                <a:latin typeface="Arial" panose="020B0604020202020204" pitchFamily="34" charset="0"/>
                <a:cs typeface="Arial" panose="020B0604020202020204" pitchFamily="34" charset="0"/>
              </a:rPr>
            </a:br>
            <a:br>
              <a:rPr lang="kk-KZ" b="1" dirty="0">
                <a:solidFill>
                  <a:schemeClr val="accent5"/>
                </a:solidFill>
                <a:latin typeface="Arial" panose="020B0604020202020204" pitchFamily="34" charset="0"/>
                <a:cs typeface="Arial" panose="020B0604020202020204" pitchFamily="34" charset="0"/>
              </a:rPr>
            </a:br>
            <a:br>
              <a:rPr lang="kk-KZ" b="1" dirty="0">
                <a:solidFill>
                  <a:schemeClr val="accent5"/>
                </a:solidFill>
                <a:latin typeface="Arial" panose="020B0604020202020204" pitchFamily="34" charset="0"/>
                <a:cs typeface="Arial" panose="020B0604020202020204" pitchFamily="34" charset="0"/>
              </a:rPr>
            </a:br>
            <a:endParaRPr lang="ru-RU" b="1" dirty="0">
              <a:solidFill>
                <a:schemeClr val="accent5"/>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0649346"/>
      </p:ext>
    </p:extLst>
  </p:cSld>
  <p:clrMapOvr>
    <a:masterClrMapping/>
  </p:clrMapOvr>
  <mc:AlternateContent xmlns:mc="http://schemas.openxmlformats.org/markup-compatibility/2006" xmlns:p14="http://schemas.microsoft.com/office/powerpoint/2010/main">
    <mc:Choice Requires="p14">
      <p:transition spd="slow" p14:dur="2000" advTm="35469"/>
    </mc:Choice>
    <mc:Fallback xmlns="">
      <p:transition spd="slow" advTm="35469"/>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EC476CA-4658-44D7-9DD0-FE8444252814}"/>
              </a:ext>
            </a:extLst>
          </p:cNvPr>
          <p:cNvSpPr>
            <a:spLocks noGrp="1"/>
          </p:cNvSpPr>
          <p:nvPr>
            <p:ph type="title"/>
          </p:nvPr>
        </p:nvSpPr>
        <p:spPr>
          <a:xfrm>
            <a:off x="551384" y="260648"/>
            <a:ext cx="8596668" cy="1800200"/>
          </a:xfrm>
        </p:spPr>
        <p:txBody>
          <a:bodyPr>
            <a:normAutofit fontScale="90000"/>
          </a:bodyPr>
          <a:lstStyle/>
          <a:p>
            <a:r>
              <a:rPr lang="kk-KZ" sz="1800" b="1" dirty="0">
                <a:solidFill>
                  <a:srgbClr val="C00000"/>
                </a:solidFill>
                <a:latin typeface="Times New Roman" panose="02020603050405020304" pitchFamily="18" charset="0"/>
                <a:cs typeface="Times New Roman" panose="02020603050405020304" pitchFamily="18" charset="0"/>
              </a:rPr>
              <a:t>Кіріспе бөлім:</a:t>
            </a:r>
            <a:br>
              <a:rPr lang="kk-KZ" sz="1800" b="1" dirty="0">
                <a:solidFill>
                  <a:srgbClr val="C00000"/>
                </a:solidFill>
                <a:latin typeface="Times New Roman" panose="02020603050405020304" pitchFamily="18" charset="0"/>
                <a:cs typeface="Times New Roman" panose="02020603050405020304" pitchFamily="18" charset="0"/>
              </a:rPr>
            </a:br>
            <a:r>
              <a:rPr lang="kk-KZ" sz="1800" b="1" dirty="0">
                <a:solidFill>
                  <a:srgbClr val="002060"/>
                </a:solidFill>
                <a:latin typeface="Times New Roman" panose="02020603050405020304" pitchFamily="18" charset="0"/>
                <a:cs typeface="Times New Roman" panose="02020603050405020304" pitchFamily="18" charset="0"/>
              </a:rPr>
              <a:t>«Неліктен?»  сұрағына концептуалдық кесте арқылы мәтін мазмұнын түсіну</a:t>
            </a:r>
            <a:br>
              <a:rPr lang="en-US" sz="2700" b="1" dirty="0">
                <a:solidFill>
                  <a:srgbClr val="002060"/>
                </a:solidFill>
                <a:latin typeface="Times New Roman" panose="02020603050405020304" pitchFamily="18" charset="0"/>
                <a:cs typeface="Times New Roman" panose="02020603050405020304" pitchFamily="18" charset="0"/>
              </a:rPr>
            </a:br>
            <a:r>
              <a:rPr lang="kk-KZ" sz="1800" b="1" dirty="0">
                <a:solidFill>
                  <a:schemeClr val="accent5"/>
                </a:solidFill>
                <a:latin typeface="Times New Roman" panose="02020603050405020304" pitchFamily="18" charset="0"/>
                <a:cs typeface="Times New Roman" panose="02020603050405020304" pitchFamily="18" charset="0"/>
              </a:rPr>
              <a:t>Дескриптор: </a:t>
            </a:r>
            <a:br>
              <a:rPr lang="kk-KZ" sz="1800" b="1" dirty="0">
                <a:solidFill>
                  <a:srgbClr val="0070C0"/>
                </a:solidFill>
                <a:latin typeface="Times New Roman" panose="02020603050405020304" pitchFamily="18" charset="0"/>
                <a:cs typeface="Times New Roman" panose="02020603050405020304" pitchFamily="18" charset="0"/>
              </a:rPr>
            </a:br>
            <a:r>
              <a:rPr lang="kk-KZ" sz="1800" b="1" dirty="0">
                <a:solidFill>
                  <a:srgbClr val="002060"/>
                </a:solidFill>
                <a:latin typeface="Times New Roman" panose="02020603050405020304" pitchFamily="18" charset="0"/>
                <a:cs typeface="Times New Roman" panose="02020603050405020304" pitchFamily="18" charset="0"/>
              </a:rPr>
              <a:t>-</a:t>
            </a:r>
            <a:r>
              <a:rPr lang="ru-KZ" sz="1800" b="1" dirty="0">
                <a:solidFill>
                  <a:srgbClr val="002060"/>
                </a:solidFill>
                <a:latin typeface="Times New Roman" panose="02020603050405020304" pitchFamily="18" charset="0"/>
                <a:cs typeface="Times New Roman" panose="02020603050405020304" pitchFamily="18" charset="0"/>
              </a:rPr>
              <a:t>к</a:t>
            </a:r>
            <a:r>
              <a:rPr lang="kk-KZ" sz="1800" b="1" dirty="0">
                <a:solidFill>
                  <a:srgbClr val="002060"/>
                </a:solidFill>
                <a:latin typeface="Times New Roman" panose="02020603050405020304" pitchFamily="18" charset="0"/>
                <a:cs typeface="Times New Roman" panose="02020603050405020304" pitchFamily="18" charset="0"/>
              </a:rPr>
              <a:t>ейіпкердің іс-әрекетін біледі;</a:t>
            </a:r>
            <a:br>
              <a:rPr lang="kk-KZ" sz="1800" b="1" dirty="0">
                <a:solidFill>
                  <a:srgbClr val="002060"/>
                </a:solidFill>
                <a:latin typeface="Times New Roman" panose="02020603050405020304" pitchFamily="18" charset="0"/>
                <a:cs typeface="Times New Roman" panose="02020603050405020304" pitchFamily="18" charset="0"/>
              </a:rPr>
            </a:br>
            <a:r>
              <a:rPr lang="kk-KZ" sz="1800" b="1" dirty="0">
                <a:solidFill>
                  <a:srgbClr val="002060"/>
                </a:solidFill>
                <a:latin typeface="Times New Roman" panose="02020603050405020304" pitchFamily="18" charset="0"/>
                <a:cs typeface="Times New Roman" panose="02020603050405020304" pitchFamily="18" charset="0"/>
              </a:rPr>
              <a:t>-</a:t>
            </a:r>
            <a:r>
              <a:rPr lang="ru-KZ" sz="1800" b="1" dirty="0">
                <a:solidFill>
                  <a:srgbClr val="002060"/>
                </a:solidFill>
                <a:latin typeface="Times New Roman" panose="02020603050405020304" pitchFamily="18" charset="0"/>
                <a:cs typeface="Times New Roman" panose="02020603050405020304" pitchFamily="18" charset="0"/>
              </a:rPr>
              <a:t>ү</a:t>
            </a:r>
            <a:r>
              <a:rPr lang="kk-KZ" sz="1800" b="1" dirty="0">
                <a:solidFill>
                  <a:srgbClr val="002060"/>
                </a:solidFill>
                <a:latin typeface="Times New Roman" panose="02020603050405020304" pitchFamily="18" charset="0"/>
                <a:cs typeface="Times New Roman" panose="02020603050405020304" pitchFamily="18" charset="0"/>
              </a:rPr>
              <a:t>зіндінің тақырыбы мен идеясын анықтайды.</a:t>
            </a:r>
            <a:br>
              <a:rPr lang="kk-KZ" sz="2700" b="1" dirty="0">
                <a:solidFill>
                  <a:srgbClr val="C00000"/>
                </a:solidFill>
                <a:latin typeface="Times New Roman" panose="02020603050405020304" pitchFamily="18" charset="0"/>
                <a:cs typeface="Times New Roman" panose="02020603050405020304" pitchFamily="18" charset="0"/>
              </a:rPr>
            </a:br>
            <a:br>
              <a:rPr lang="kk-KZ" sz="2400" b="1" dirty="0">
                <a:solidFill>
                  <a:srgbClr val="C00000"/>
                </a:solidFill>
                <a:latin typeface="Times New Roman" panose="02020603050405020304" pitchFamily="18" charset="0"/>
                <a:cs typeface="Times New Roman" panose="02020603050405020304" pitchFamily="18" charset="0"/>
              </a:rPr>
            </a:br>
            <a:endParaRPr lang="x-none" sz="2400" i="1" dirty="0">
              <a:solidFill>
                <a:srgbClr val="C00000"/>
              </a:solidFill>
              <a:latin typeface="Times New Roman" panose="02020603050405020304" pitchFamily="18" charset="0"/>
              <a:cs typeface="Times New Roman" panose="02020603050405020304" pitchFamily="18" charset="0"/>
            </a:endParaRPr>
          </a:p>
        </p:txBody>
      </p:sp>
      <p:sp>
        <p:nvSpPr>
          <p:cNvPr id="6" name="Овал 5">
            <a:extLst>
              <a:ext uri="{FF2B5EF4-FFF2-40B4-BE49-F238E27FC236}">
                <a16:creationId xmlns:a16="http://schemas.microsoft.com/office/drawing/2014/main" id="{77C579A6-E7E2-462D-B61D-48C9E0B65C80}"/>
              </a:ext>
            </a:extLst>
          </p:cNvPr>
          <p:cNvSpPr/>
          <p:nvPr/>
        </p:nvSpPr>
        <p:spPr>
          <a:xfrm>
            <a:off x="3925569" y="3443580"/>
            <a:ext cx="2592288" cy="12961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dirty="0">
                <a:solidFill>
                  <a:schemeClr val="bg1"/>
                </a:solidFill>
              </a:rPr>
              <a:t>Неліктен?</a:t>
            </a:r>
            <a:endParaRPr lang="ru-RU" sz="2800" dirty="0">
              <a:solidFill>
                <a:schemeClr val="bg1"/>
              </a:solidFill>
            </a:endParaRPr>
          </a:p>
        </p:txBody>
      </p:sp>
      <p:sp>
        <p:nvSpPr>
          <p:cNvPr id="8" name="Овал 7">
            <a:extLst>
              <a:ext uri="{FF2B5EF4-FFF2-40B4-BE49-F238E27FC236}">
                <a16:creationId xmlns:a16="http://schemas.microsoft.com/office/drawing/2014/main" id="{2753121C-C5D1-463F-B7D7-0B5CE0F4CBB7}"/>
              </a:ext>
            </a:extLst>
          </p:cNvPr>
          <p:cNvSpPr/>
          <p:nvPr/>
        </p:nvSpPr>
        <p:spPr>
          <a:xfrm>
            <a:off x="3503712" y="1519283"/>
            <a:ext cx="3096344" cy="15530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Зоология пәнінің мұғалімі Оспанов неліктен келесі сабаққа бақа ұстап әкелуін өтінді?</a:t>
            </a:r>
            <a:endParaRPr lang="ru-RU" dirty="0"/>
          </a:p>
        </p:txBody>
      </p:sp>
      <p:sp>
        <p:nvSpPr>
          <p:cNvPr id="9" name="Овал 8">
            <a:extLst>
              <a:ext uri="{FF2B5EF4-FFF2-40B4-BE49-F238E27FC236}">
                <a16:creationId xmlns:a16="http://schemas.microsoft.com/office/drawing/2014/main" id="{BA882794-6A1F-4EFF-9EFE-8DC6F1144C1B}"/>
              </a:ext>
            </a:extLst>
          </p:cNvPr>
          <p:cNvSpPr/>
          <p:nvPr/>
        </p:nvSpPr>
        <p:spPr>
          <a:xfrm>
            <a:off x="6958172" y="2577979"/>
            <a:ext cx="2010467" cy="27738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Екі күн бойына Майқанова апай неліктен сабаққа келмеді?</a:t>
            </a:r>
            <a:endParaRPr lang="ru-RU" dirty="0"/>
          </a:p>
        </p:txBody>
      </p:sp>
      <p:sp>
        <p:nvSpPr>
          <p:cNvPr id="11" name="Овал 10">
            <a:extLst>
              <a:ext uri="{FF2B5EF4-FFF2-40B4-BE49-F238E27FC236}">
                <a16:creationId xmlns:a16="http://schemas.microsoft.com/office/drawing/2014/main" id="{00D9494D-2A5A-4DBA-AD33-2215D0E7B3EB}"/>
              </a:ext>
            </a:extLst>
          </p:cNvPr>
          <p:cNvSpPr/>
          <p:nvPr/>
        </p:nvSpPr>
        <p:spPr>
          <a:xfrm>
            <a:off x="1423161" y="2831512"/>
            <a:ext cx="2010467" cy="25202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Анасы Қожаға неліктен ашулы?</a:t>
            </a:r>
            <a:endParaRPr lang="ru-RU" dirty="0"/>
          </a:p>
        </p:txBody>
      </p:sp>
      <p:sp>
        <p:nvSpPr>
          <p:cNvPr id="12" name="Овал 11">
            <a:extLst>
              <a:ext uri="{FF2B5EF4-FFF2-40B4-BE49-F238E27FC236}">
                <a16:creationId xmlns:a16="http://schemas.microsoft.com/office/drawing/2014/main" id="{9BB98300-954C-4052-A7D6-A4AEF6EDE9B9}"/>
              </a:ext>
            </a:extLst>
          </p:cNvPr>
          <p:cNvSpPr/>
          <p:nvPr/>
        </p:nvSpPr>
        <p:spPr>
          <a:xfrm>
            <a:off x="3791744" y="5089006"/>
            <a:ext cx="2808312" cy="15530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Неліктен Қожаның жүрегі лүп-лүп етіп, алқымына тығылды?</a:t>
            </a:r>
            <a:endParaRPr lang="ru-RU" dirty="0"/>
          </a:p>
        </p:txBody>
      </p:sp>
      <p:cxnSp>
        <p:nvCxnSpPr>
          <p:cNvPr id="14" name="Прямая соединительная линия 13">
            <a:extLst>
              <a:ext uri="{FF2B5EF4-FFF2-40B4-BE49-F238E27FC236}">
                <a16:creationId xmlns:a16="http://schemas.microsoft.com/office/drawing/2014/main" id="{B746EC3C-D897-4844-A672-ED68BC5A58A2}"/>
              </a:ext>
            </a:extLst>
          </p:cNvPr>
          <p:cNvCxnSpPr>
            <a:cxnSpLocks/>
            <a:stCxn id="8" idx="4"/>
          </p:cNvCxnSpPr>
          <p:nvPr/>
        </p:nvCxnSpPr>
        <p:spPr>
          <a:xfrm>
            <a:off x="5051884" y="3072377"/>
            <a:ext cx="0" cy="371203"/>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a:extLst>
              <a:ext uri="{FF2B5EF4-FFF2-40B4-BE49-F238E27FC236}">
                <a16:creationId xmlns:a16="http://schemas.microsoft.com/office/drawing/2014/main" id="{D701FB51-B858-42A9-8A35-43BBD517431E}"/>
              </a:ext>
            </a:extLst>
          </p:cNvPr>
          <p:cNvCxnSpPr>
            <a:cxnSpLocks/>
            <a:stCxn id="6" idx="6"/>
          </p:cNvCxnSpPr>
          <p:nvPr/>
        </p:nvCxnSpPr>
        <p:spPr>
          <a:xfrm>
            <a:off x="6517857" y="4091652"/>
            <a:ext cx="4874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a:extLst>
              <a:ext uri="{FF2B5EF4-FFF2-40B4-BE49-F238E27FC236}">
                <a16:creationId xmlns:a16="http://schemas.microsoft.com/office/drawing/2014/main" id="{6B17CF40-83C6-4E90-B35F-8AC3A4C65FA7}"/>
              </a:ext>
            </a:extLst>
          </p:cNvPr>
          <p:cNvCxnSpPr>
            <a:stCxn id="11" idx="6"/>
            <a:endCxn id="6" idx="2"/>
          </p:cNvCxnSpPr>
          <p:nvPr/>
        </p:nvCxnSpPr>
        <p:spPr>
          <a:xfrm>
            <a:off x="3433628" y="4091652"/>
            <a:ext cx="49194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a:extLst>
              <a:ext uri="{FF2B5EF4-FFF2-40B4-BE49-F238E27FC236}">
                <a16:creationId xmlns:a16="http://schemas.microsoft.com/office/drawing/2014/main" id="{CB517EC8-D250-44B3-AE18-54E191078BE1}"/>
              </a:ext>
            </a:extLst>
          </p:cNvPr>
          <p:cNvCxnSpPr>
            <a:cxnSpLocks/>
            <a:stCxn id="6" idx="4"/>
          </p:cNvCxnSpPr>
          <p:nvPr/>
        </p:nvCxnSpPr>
        <p:spPr>
          <a:xfrm>
            <a:off x="5221713" y="4739723"/>
            <a:ext cx="12117" cy="349283"/>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5110110"/>
      </p:ext>
    </p:extLst>
  </p:cSld>
  <p:clrMapOvr>
    <a:masterClrMapping/>
  </p:clrMapOvr>
  <mc:AlternateContent xmlns:mc="http://schemas.openxmlformats.org/markup-compatibility/2006" xmlns:p14="http://schemas.microsoft.com/office/powerpoint/2010/main">
    <mc:Choice Requires="p14">
      <p:transition spd="slow" p14:dur="2000" advTm="32294"/>
    </mc:Choice>
    <mc:Fallback xmlns="">
      <p:transition spd="slow" advTm="32294"/>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Овал 5">
            <a:extLst>
              <a:ext uri="{FF2B5EF4-FFF2-40B4-BE49-F238E27FC236}">
                <a16:creationId xmlns:a16="http://schemas.microsoft.com/office/drawing/2014/main" id="{77C579A6-E7E2-462D-B61D-48C9E0B65C80}"/>
              </a:ext>
            </a:extLst>
          </p:cNvPr>
          <p:cNvSpPr/>
          <p:nvPr/>
        </p:nvSpPr>
        <p:spPr>
          <a:xfrm>
            <a:off x="3937685" y="2822708"/>
            <a:ext cx="2592288" cy="12961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dirty="0">
                <a:solidFill>
                  <a:schemeClr val="bg1"/>
                </a:solidFill>
              </a:rPr>
              <a:t>Неліктен?</a:t>
            </a:r>
            <a:endParaRPr lang="ru-RU" sz="2800" dirty="0">
              <a:solidFill>
                <a:schemeClr val="bg1"/>
              </a:solidFill>
            </a:endParaRPr>
          </a:p>
        </p:txBody>
      </p:sp>
      <p:sp>
        <p:nvSpPr>
          <p:cNvPr id="8" name="Овал 7">
            <a:extLst>
              <a:ext uri="{FF2B5EF4-FFF2-40B4-BE49-F238E27FC236}">
                <a16:creationId xmlns:a16="http://schemas.microsoft.com/office/drawing/2014/main" id="{2753121C-C5D1-463F-B7D7-0B5CE0F4CBB7}"/>
              </a:ext>
            </a:extLst>
          </p:cNvPr>
          <p:cNvSpPr/>
          <p:nvPr/>
        </p:nvSpPr>
        <p:spPr>
          <a:xfrm>
            <a:off x="3431704" y="548684"/>
            <a:ext cx="3384375" cy="177973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Мұғалім оқушыларға зоология сабағында бақаны зерттеу үшін алдыртты</a:t>
            </a:r>
            <a:r>
              <a:rPr lang="ru-KZ" dirty="0"/>
              <a:t>.</a:t>
            </a:r>
            <a:endParaRPr lang="ru-RU" dirty="0"/>
          </a:p>
        </p:txBody>
      </p:sp>
      <p:sp>
        <p:nvSpPr>
          <p:cNvPr id="9" name="Овал 8">
            <a:extLst>
              <a:ext uri="{FF2B5EF4-FFF2-40B4-BE49-F238E27FC236}">
                <a16:creationId xmlns:a16="http://schemas.microsoft.com/office/drawing/2014/main" id="{BA882794-6A1F-4EFF-9EFE-8DC6F1144C1B}"/>
              </a:ext>
            </a:extLst>
          </p:cNvPr>
          <p:cNvSpPr/>
          <p:nvPr/>
        </p:nvSpPr>
        <p:spPr>
          <a:xfrm>
            <a:off x="7229839" y="1843233"/>
            <a:ext cx="2010467" cy="27738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Майқанова сөмкесінен шыққан бақадан қатты шошынды</a:t>
            </a:r>
            <a:r>
              <a:rPr lang="ru-KZ" dirty="0"/>
              <a:t>.</a:t>
            </a:r>
            <a:endParaRPr lang="ru-RU" dirty="0"/>
          </a:p>
        </p:txBody>
      </p:sp>
      <p:sp>
        <p:nvSpPr>
          <p:cNvPr id="11" name="Овал 10">
            <a:extLst>
              <a:ext uri="{FF2B5EF4-FFF2-40B4-BE49-F238E27FC236}">
                <a16:creationId xmlns:a16="http://schemas.microsoft.com/office/drawing/2014/main" id="{00D9494D-2A5A-4DBA-AD33-2215D0E7B3EB}"/>
              </a:ext>
            </a:extLst>
          </p:cNvPr>
          <p:cNvSpPr/>
          <p:nvPr/>
        </p:nvSpPr>
        <p:spPr>
          <a:xfrm>
            <a:off x="1045408" y="2168860"/>
            <a:ext cx="2010467" cy="25202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Жасаған қателігін түсініп, өзін түзетуге ант береді</a:t>
            </a:r>
            <a:r>
              <a:rPr lang="ru-KZ" dirty="0"/>
              <a:t>.</a:t>
            </a:r>
            <a:endParaRPr lang="ru-RU" dirty="0"/>
          </a:p>
        </p:txBody>
      </p:sp>
      <p:sp>
        <p:nvSpPr>
          <p:cNvPr id="12" name="Овал 11">
            <a:extLst>
              <a:ext uri="{FF2B5EF4-FFF2-40B4-BE49-F238E27FC236}">
                <a16:creationId xmlns:a16="http://schemas.microsoft.com/office/drawing/2014/main" id="{9BB98300-954C-4052-A7D6-A4AEF6EDE9B9}"/>
              </a:ext>
            </a:extLst>
          </p:cNvPr>
          <p:cNvSpPr/>
          <p:nvPr/>
        </p:nvSpPr>
        <p:spPr>
          <a:xfrm>
            <a:off x="3646461" y="4713529"/>
            <a:ext cx="3169615" cy="192856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Қожаның тәртіпсіздігі жанына батты</a:t>
            </a:r>
            <a:r>
              <a:rPr lang="ru-KZ" dirty="0"/>
              <a:t>.</a:t>
            </a:r>
            <a:endParaRPr lang="ru-RU" dirty="0"/>
          </a:p>
        </p:txBody>
      </p:sp>
      <p:cxnSp>
        <p:nvCxnSpPr>
          <p:cNvPr id="14" name="Прямая соединительная линия 13">
            <a:extLst>
              <a:ext uri="{FF2B5EF4-FFF2-40B4-BE49-F238E27FC236}">
                <a16:creationId xmlns:a16="http://schemas.microsoft.com/office/drawing/2014/main" id="{B746EC3C-D897-4844-A672-ED68BC5A58A2}"/>
              </a:ext>
            </a:extLst>
          </p:cNvPr>
          <p:cNvCxnSpPr>
            <a:cxnSpLocks/>
            <a:stCxn id="8" idx="4"/>
          </p:cNvCxnSpPr>
          <p:nvPr/>
        </p:nvCxnSpPr>
        <p:spPr>
          <a:xfrm>
            <a:off x="5123892" y="2328417"/>
            <a:ext cx="18966" cy="4942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a:extLst>
              <a:ext uri="{FF2B5EF4-FFF2-40B4-BE49-F238E27FC236}">
                <a16:creationId xmlns:a16="http://schemas.microsoft.com/office/drawing/2014/main" id="{D701FB51-B858-42A9-8A35-43BBD517431E}"/>
              </a:ext>
            </a:extLst>
          </p:cNvPr>
          <p:cNvCxnSpPr>
            <a:cxnSpLocks/>
            <a:stCxn id="6" idx="6"/>
          </p:cNvCxnSpPr>
          <p:nvPr/>
        </p:nvCxnSpPr>
        <p:spPr>
          <a:xfrm flipV="1">
            <a:off x="6529973" y="3470779"/>
            <a:ext cx="699866"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a:extLst>
              <a:ext uri="{FF2B5EF4-FFF2-40B4-BE49-F238E27FC236}">
                <a16:creationId xmlns:a16="http://schemas.microsoft.com/office/drawing/2014/main" id="{6B17CF40-83C6-4E90-B35F-8AC3A4C65FA7}"/>
              </a:ext>
            </a:extLst>
          </p:cNvPr>
          <p:cNvCxnSpPr>
            <a:cxnSpLocks/>
            <a:stCxn id="11" idx="6"/>
          </p:cNvCxnSpPr>
          <p:nvPr/>
        </p:nvCxnSpPr>
        <p:spPr>
          <a:xfrm>
            <a:off x="3055875" y="3429000"/>
            <a:ext cx="94621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a:extLst>
              <a:ext uri="{FF2B5EF4-FFF2-40B4-BE49-F238E27FC236}">
                <a16:creationId xmlns:a16="http://schemas.microsoft.com/office/drawing/2014/main" id="{CB517EC8-D250-44B3-AE18-54E191078BE1}"/>
              </a:ext>
            </a:extLst>
          </p:cNvPr>
          <p:cNvCxnSpPr>
            <a:cxnSpLocks/>
          </p:cNvCxnSpPr>
          <p:nvPr/>
        </p:nvCxnSpPr>
        <p:spPr>
          <a:xfrm flipH="1">
            <a:off x="5142856" y="4118851"/>
            <a:ext cx="1" cy="59467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6390605"/>
      </p:ext>
    </p:extLst>
  </p:cSld>
  <p:clrMapOvr>
    <a:masterClrMapping/>
  </p:clrMapOvr>
  <mc:AlternateContent xmlns:mc="http://schemas.openxmlformats.org/markup-compatibility/2006" xmlns:p14="http://schemas.microsoft.com/office/powerpoint/2010/main">
    <mc:Choice Requires="p14">
      <p:transition spd="slow" p14:dur="2000" advTm="32294"/>
    </mc:Choice>
    <mc:Fallback xmlns="">
      <p:transition spd="slow" advTm="32294"/>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A322BE-463E-493C-AF1B-B74BF28A253B}"/>
              </a:ext>
            </a:extLst>
          </p:cNvPr>
          <p:cNvSpPr>
            <a:spLocks noGrp="1"/>
          </p:cNvSpPr>
          <p:nvPr>
            <p:ph type="title"/>
          </p:nvPr>
        </p:nvSpPr>
        <p:spPr/>
        <p:txBody>
          <a:bodyPr>
            <a:normAutofit/>
          </a:bodyPr>
          <a:lstStyle/>
          <a:p>
            <a:r>
              <a:rPr lang="ru-KZ" sz="3200" b="1" dirty="0" err="1">
                <a:solidFill>
                  <a:schemeClr val="accent5"/>
                </a:solidFill>
              </a:rPr>
              <a:t>Анықтама</a:t>
            </a:r>
            <a:r>
              <a:rPr lang="ru-KZ" sz="3200" b="1" dirty="0">
                <a:solidFill>
                  <a:schemeClr val="accent5"/>
                </a:solidFill>
              </a:rPr>
              <a:t> </a:t>
            </a:r>
            <a:r>
              <a:rPr lang="ru-KZ" sz="3200" b="1" dirty="0" err="1">
                <a:solidFill>
                  <a:schemeClr val="accent5"/>
                </a:solidFill>
              </a:rPr>
              <a:t>бұрышы</a:t>
            </a:r>
            <a:endParaRPr lang="ru-RU" sz="3200" b="1" dirty="0">
              <a:solidFill>
                <a:schemeClr val="accent5"/>
              </a:solidFill>
            </a:endParaRPr>
          </a:p>
        </p:txBody>
      </p:sp>
      <p:graphicFrame>
        <p:nvGraphicFramePr>
          <p:cNvPr id="4" name="Таблица 4">
            <a:extLst>
              <a:ext uri="{FF2B5EF4-FFF2-40B4-BE49-F238E27FC236}">
                <a16:creationId xmlns:a16="http://schemas.microsoft.com/office/drawing/2014/main" id="{B8803BEE-7037-4ED9-87DC-C17127573FF0}"/>
              </a:ext>
            </a:extLst>
          </p:cNvPr>
          <p:cNvGraphicFramePr>
            <a:graphicFrameLocks noGrp="1"/>
          </p:cNvGraphicFramePr>
          <p:nvPr>
            <p:ph idx="1"/>
            <p:extLst>
              <p:ext uri="{D42A27DB-BD31-4B8C-83A1-F6EECF244321}">
                <p14:modId xmlns:p14="http://schemas.microsoft.com/office/powerpoint/2010/main" val="476391111"/>
              </p:ext>
            </p:extLst>
          </p:nvPr>
        </p:nvGraphicFramePr>
        <p:xfrm>
          <a:off x="407368" y="2218967"/>
          <a:ext cx="8596312" cy="3003372"/>
        </p:xfrm>
        <a:graphic>
          <a:graphicData uri="http://schemas.openxmlformats.org/drawingml/2006/table">
            <a:tbl>
              <a:tblPr firstRow="1" bandRow="1">
                <a:tableStyleId>{5C22544A-7EE6-4342-B048-85BDC9FD1C3A}</a:tableStyleId>
              </a:tblPr>
              <a:tblGrid>
                <a:gridCol w="4298156">
                  <a:extLst>
                    <a:ext uri="{9D8B030D-6E8A-4147-A177-3AD203B41FA5}">
                      <a16:colId xmlns:a16="http://schemas.microsoft.com/office/drawing/2014/main" val="6151145"/>
                    </a:ext>
                  </a:extLst>
                </a:gridCol>
                <a:gridCol w="4298156">
                  <a:extLst>
                    <a:ext uri="{9D8B030D-6E8A-4147-A177-3AD203B41FA5}">
                      <a16:colId xmlns:a16="http://schemas.microsoft.com/office/drawing/2014/main" val="347314857"/>
                    </a:ext>
                  </a:extLst>
                </a:gridCol>
              </a:tblGrid>
              <a:tr h="1083132">
                <a:tc>
                  <a:txBody>
                    <a:bodyPr/>
                    <a:lstStyle/>
                    <a:p>
                      <a:r>
                        <a:rPr lang="ru-KZ" sz="2800" b="1" dirty="0" err="1">
                          <a:solidFill>
                            <a:schemeClr val="bg1"/>
                          </a:solidFill>
                        </a:rPr>
                        <a:t>Тақырып</a:t>
                      </a:r>
                      <a:endParaRPr lang="ru-RU" sz="2800" b="1" dirty="0">
                        <a:solidFill>
                          <a:schemeClr val="bg1"/>
                        </a:solidFill>
                      </a:endParaRPr>
                    </a:p>
                  </a:txBody>
                  <a:tcPr/>
                </a:tc>
                <a:tc>
                  <a:txBody>
                    <a:bodyPr/>
                    <a:lstStyle/>
                    <a:p>
                      <a:r>
                        <a:rPr lang="ru-KZ" sz="2800" b="1" dirty="0">
                          <a:solidFill>
                            <a:schemeClr val="bg1"/>
                          </a:solidFill>
                        </a:rPr>
                        <a:t>Идея</a:t>
                      </a:r>
                      <a:endParaRPr lang="ru-RU" sz="2800" b="1" dirty="0">
                        <a:solidFill>
                          <a:schemeClr val="bg1"/>
                        </a:solidFill>
                      </a:endParaRPr>
                    </a:p>
                  </a:txBody>
                  <a:tcPr/>
                </a:tc>
                <a:extLst>
                  <a:ext uri="{0D108BD9-81ED-4DB2-BD59-A6C34878D82A}">
                    <a16:rowId xmlns:a16="http://schemas.microsoft.com/office/drawing/2014/main" val="1934732013"/>
                  </a:ext>
                </a:extLst>
              </a:tr>
              <a:tr h="1625501">
                <a:tc>
                  <a:txBody>
                    <a:bodyPr/>
                    <a:lstStyle/>
                    <a:p>
                      <a:r>
                        <a:rPr lang="ru-KZ" sz="2400" dirty="0" err="1"/>
                        <a:t>Жазушы</a:t>
                      </a:r>
                      <a:r>
                        <a:rPr lang="ru-KZ" sz="2400" dirty="0"/>
                        <a:t> </a:t>
                      </a:r>
                      <a:r>
                        <a:rPr lang="ru-KZ" sz="2400" dirty="0" err="1"/>
                        <a:t>суреттеп</a:t>
                      </a:r>
                      <a:r>
                        <a:rPr lang="ru-KZ" sz="2400" dirty="0"/>
                        <a:t> </a:t>
                      </a:r>
                      <a:r>
                        <a:rPr lang="ru-KZ" sz="2400" dirty="0" err="1"/>
                        <a:t>отырған</a:t>
                      </a:r>
                      <a:r>
                        <a:rPr lang="ru-KZ" sz="2400" dirty="0"/>
                        <a:t> </a:t>
                      </a:r>
                      <a:r>
                        <a:rPr lang="ru-KZ" sz="2400" dirty="0" err="1"/>
                        <a:t>өмір</a:t>
                      </a:r>
                      <a:r>
                        <a:rPr lang="ru-KZ" sz="2400" dirty="0"/>
                        <a:t> </a:t>
                      </a:r>
                      <a:r>
                        <a:rPr lang="ru-KZ" sz="2400" dirty="0" err="1"/>
                        <a:t>құбылысы</a:t>
                      </a:r>
                      <a:r>
                        <a:rPr lang="ru-KZ" sz="2400" dirty="0"/>
                        <a:t>.</a:t>
                      </a:r>
                      <a:endParaRPr lang="ru-RU" sz="2400" dirty="0"/>
                    </a:p>
                  </a:txBody>
                  <a:tcPr/>
                </a:tc>
                <a:tc>
                  <a:txBody>
                    <a:bodyPr/>
                    <a:lstStyle/>
                    <a:p>
                      <a:r>
                        <a:rPr lang="ru-KZ" sz="2400" dirty="0" err="1"/>
                        <a:t>Жазушының</a:t>
                      </a:r>
                      <a:r>
                        <a:rPr lang="ru-KZ" sz="2400" dirty="0"/>
                        <a:t> </a:t>
                      </a:r>
                      <a:r>
                        <a:rPr lang="ru-KZ" sz="2400" dirty="0" err="1"/>
                        <a:t>сол</a:t>
                      </a:r>
                      <a:r>
                        <a:rPr lang="ru-KZ" sz="2400" dirty="0"/>
                        <a:t> </a:t>
                      </a:r>
                      <a:r>
                        <a:rPr lang="ru-KZ" sz="2400" dirty="0" err="1"/>
                        <a:t>өзі</a:t>
                      </a:r>
                      <a:r>
                        <a:rPr lang="ru-KZ" sz="2400" dirty="0"/>
                        <a:t> </a:t>
                      </a:r>
                      <a:r>
                        <a:rPr lang="ru-KZ" sz="2400" dirty="0" err="1"/>
                        <a:t>суреттеп</a:t>
                      </a:r>
                      <a:r>
                        <a:rPr lang="ru-KZ" sz="2400" dirty="0"/>
                        <a:t> </a:t>
                      </a:r>
                      <a:r>
                        <a:rPr lang="ru-KZ" sz="2400" dirty="0" err="1"/>
                        <a:t>отырған</a:t>
                      </a:r>
                      <a:r>
                        <a:rPr lang="ru-KZ" sz="2400" dirty="0"/>
                        <a:t> </a:t>
                      </a:r>
                      <a:r>
                        <a:rPr lang="ru-KZ" sz="2400" dirty="0" err="1"/>
                        <a:t>өмір</a:t>
                      </a:r>
                      <a:r>
                        <a:rPr lang="ru-KZ" sz="2400" dirty="0"/>
                        <a:t> </a:t>
                      </a:r>
                      <a:r>
                        <a:rPr lang="ru-KZ" sz="2400" dirty="0" err="1"/>
                        <a:t>құбылысы</a:t>
                      </a:r>
                      <a:r>
                        <a:rPr lang="ru-KZ" sz="2400" dirty="0"/>
                        <a:t> </a:t>
                      </a:r>
                      <a:r>
                        <a:rPr lang="ru-KZ" sz="2400" dirty="0" err="1"/>
                        <a:t>туралы</a:t>
                      </a:r>
                      <a:r>
                        <a:rPr lang="ru-KZ" sz="2400" dirty="0"/>
                        <a:t> </a:t>
                      </a:r>
                      <a:r>
                        <a:rPr lang="ru-KZ" sz="2400" dirty="0" err="1"/>
                        <a:t>айтқысы</a:t>
                      </a:r>
                      <a:r>
                        <a:rPr lang="ru-KZ" sz="2400" dirty="0"/>
                        <a:t> </a:t>
                      </a:r>
                      <a:r>
                        <a:rPr lang="ru-KZ" sz="2400" dirty="0" err="1"/>
                        <a:t>келген</a:t>
                      </a:r>
                      <a:r>
                        <a:rPr lang="ru-KZ" sz="2400" dirty="0"/>
                        <a:t> </a:t>
                      </a:r>
                      <a:r>
                        <a:rPr lang="ru-KZ" sz="2400" dirty="0" err="1"/>
                        <a:t>ойы</a:t>
                      </a:r>
                      <a:r>
                        <a:rPr lang="ru-KZ" sz="2400" dirty="0"/>
                        <a:t>, </a:t>
                      </a:r>
                      <a:r>
                        <a:rPr lang="ru-KZ" sz="2400" dirty="0" err="1"/>
                        <a:t>сол</a:t>
                      </a:r>
                      <a:r>
                        <a:rPr lang="ru-KZ" sz="2400" dirty="0"/>
                        <a:t> </a:t>
                      </a:r>
                      <a:r>
                        <a:rPr lang="ru-KZ" sz="2400" dirty="0" err="1"/>
                        <a:t>өмір</a:t>
                      </a:r>
                      <a:r>
                        <a:rPr lang="ru-KZ" sz="2400" dirty="0"/>
                        <a:t> </a:t>
                      </a:r>
                      <a:r>
                        <a:rPr lang="ru-KZ" sz="2400" dirty="0" err="1"/>
                        <a:t>құбылысына</a:t>
                      </a:r>
                      <a:r>
                        <a:rPr lang="ru-KZ" sz="2400" dirty="0"/>
                        <a:t> </a:t>
                      </a:r>
                      <a:r>
                        <a:rPr lang="ru-KZ" sz="2400" dirty="0" err="1"/>
                        <a:t>берген</a:t>
                      </a:r>
                      <a:r>
                        <a:rPr lang="ru-KZ" sz="2400" dirty="0"/>
                        <a:t> </a:t>
                      </a:r>
                      <a:r>
                        <a:rPr lang="ru-KZ" sz="2400" dirty="0" err="1"/>
                        <a:t>бағасы</a:t>
                      </a:r>
                      <a:r>
                        <a:rPr lang="ru-KZ" sz="2400" dirty="0"/>
                        <a:t>.</a:t>
                      </a:r>
                      <a:endParaRPr lang="ru-RU" sz="2400" dirty="0"/>
                    </a:p>
                  </a:txBody>
                  <a:tcPr/>
                </a:tc>
                <a:extLst>
                  <a:ext uri="{0D108BD9-81ED-4DB2-BD59-A6C34878D82A}">
                    <a16:rowId xmlns:a16="http://schemas.microsoft.com/office/drawing/2014/main" val="3595652526"/>
                  </a:ext>
                </a:extLst>
              </a:tr>
            </a:tbl>
          </a:graphicData>
        </a:graphic>
      </p:graphicFrame>
    </p:spTree>
    <p:extLst>
      <p:ext uri="{BB962C8B-B14F-4D97-AF65-F5344CB8AC3E}">
        <p14:creationId xmlns:p14="http://schemas.microsoft.com/office/powerpoint/2010/main" val="1441817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a:extLst>
              <a:ext uri="{FF2B5EF4-FFF2-40B4-BE49-F238E27FC236}">
                <a16:creationId xmlns:a16="http://schemas.microsoft.com/office/drawing/2014/main" id="{A9EF3A1D-4B59-4DA5-8967-D9D5A2AA082E}"/>
              </a:ext>
            </a:extLst>
          </p:cNvPr>
          <p:cNvSpPr>
            <a:spLocks noGrp="1"/>
          </p:cNvSpPr>
          <p:nvPr>
            <p:ph type="title"/>
          </p:nvPr>
        </p:nvSpPr>
        <p:spPr>
          <a:xfrm>
            <a:off x="677334" y="609599"/>
            <a:ext cx="8596668" cy="1550989"/>
          </a:xfrm>
        </p:spPr>
        <p:txBody>
          <a:bodyPr>
            <a:noAutofit/>
          </a:bodyPr>
          <a:lstStyle/>
          <a:p>
            <a:r>
              <a:rPr lang="kk-KZ" sz="2400" b="1" dirty="0">
                <a:solidFill>
                  <a:schemeClr val="accent5"/>
                </a:solidFill>
                <a:latin typeface="Times New Roman" panose="02020603050405020304" pitchFamily="18" charset="0"/>
                <a:cs typeface="Times New Roman" panose="02020603050405020304" pitchFamily="18" charset="0"/>
              </a:rPr>
              <a:t>1-тапсырма. </a:t>
            </a:r>
            <a:r>
              <a:rPr lang="kk-KZ" sz="2400" b="1" dirty="0">
                <a:solidFill>
                  <a:srgbClr val="002060"/>
                </a:solidFill>
                <a:latin typeface="Times New Roman" panose="02020603050405020304" pitchFamily="18" charset="0"/>
                <a:cs typeface="Times New Roman" panose="02020603050405020304" pitchFamily="18" charset="0"/>
              </a:rPr>
              <a:t>«Теріп алу» стратегиясы бойынша Қожаның жағымды және жағымсыз жақтарын ажыратамыз</a:t>
            </a:r>
            <a:br>
              <a:rPr lang="x-none" sz="2400" b="1" dirty="0">
                <a:solidFill>
                  <a:srgbClr val="002060"/>
                </a:solidFill>
                <a:latin typeface="Times New Roman" panose="02020603050405020304" pitchFamily="18" charset="0"/>
                <a:cs typeface="Times New Roman" panose="02020603050405020304" pitchFamily="18" charset="0"/>
              </a:rPr>
            </a:br>
            <a:r>
              <a:rPr lang="x-none" sz="2400" b="1" dirty="0">
                <a:solidFill>
                  <a:schemeClr val="accent5"/>
                </a:solidFill>
                <a:latin typeface="Times New Roman" panose="02020603050405020304" pitchFamily="18" charset="0"/>
                <a:cs typeface="Times New Roman" panose="02020603050405020304" pitchFamily="18" charset="0"/>
              </a:rPr>
              <a:t>Дескрипторы:</a:t>
            </a:r>
            <a:br>
              <a:rPr lang="x-none" sz="2400" b="1" dirty="0">
                <a:solidFill>
                  <a:schemeClr val="accent5"/>
                </a:solidFill>
                <a:latin typeface="Times New Roman" panose="02020603050405020304" pitchFamily="18" charset="0"/>
                <a:cs typeface="Times New Roman" panose="02020603050405020304" pitchFamily="18" charset="0"/>
              </a:rPr>
            </a:br>
            <a:r>
              <a:rPr lang="x-none" sz="2400" b="1" dirty="0">
                <a:solidFill>
                  <a:schemeClr val="accent5"/>
                </a:solidFill>
                <a:latin typeface="Times New Roman" panose="02020603050405020304" pitchFamily="18" charset="0"/>
                <a:cs typeface="Times New Roman" panose="02020603050405020304" pitchFamily="18" charset="0"/>
              </a:rPr>
              <a:t>  </a:t>
            </a:r>
            <a:r>
              <a:rPr lang="x-none" sz="2400" b="1" dirty="0">
                <a:solidFill>
                  <a:srgbClr val="002060"/>
                </a:solidFill>
                <a:latin typeface="Times New Roman" panose="02020603050405020304" pitchFamily="18" charset="0"/>
                <a:cs typeface="Times New Roman" panose="02020603050405020304" pitchFamily="18" charset="0"/>
              </a:rPr>
              <a:t>Қожаның жағымды және жағымсыз жақтарын ажыратады.</a:t>
            </a:r>
            <a:br>
              <a:rPr lang="x-none" sz="2400" b="1" dirty="0">
                <a:solidFill>
                  <a:srgbClr val="002060"/>
                </a:solidFill>
                <a:latin typeface="Times New Roman" panose="02020603050405020304" pitchFamily="18" charset="0"/>
                <a:cs typeface="Times New Roman" panose="02020603050405020304" pitchFamily="18" charset="0"/>
              </a:rPr>
            </a:br>
            <a:endParaRPr lang="x-none" sz="2400" dirty="0">
              <a:solidFill>
                <a:srgbClr val="002060"/>
              </a:solidFill>
            </a:endParaRPr>
          </a:p>
        </p:txBody>
      </p:sp>
      <p:sp>
        <p:nvSpPr>
          <p:cNvPr id="4" name="Объект 3">
            <a:extLst>
              <a:ext uri="{FF2B5EF4-FFF2-40B4-BE49-F238E27FC236}">
                <a16:creationId xmlns:a16="http://schemas.microsoft.com/office/drawing/2014/main" id="{27E803A0-94F0-4DB2-8914-25DD4CF8E411}"/>
              </a:ext>
            </a:extLst>
          </p:cNvPr>
          <p:cNvSpPr>
            <a:spLocks noGrp="1"/>
          </p:cNvSpPr>
          <p:nvPr>
            <p:ph idx="1"/>
          </p:nvPr>
        </p:nvSpPr>
        <p:spPr/>
        <p:txBody>
          <a:bodyPr>
            <a:normAutofit/>
          </a:bodyPr>
          <a:lstStyle/>
          <a:p>
            <a:endParaRPr lang="x-none" sz="2800" b="1" dirty="0">
              <a:solidFill>
                <a:schemeClr val="accent5"/>
              </a:solidFill>
              <a:latin typeface="Arial" panose="020B0604020202020204" pitchFamily="34" charset="0"/>
              <a:cs typeface="Arial" panose="020B0604020202020204" pitchFamily="34" charset="0"/>
            </a:endParaRPr>
          </a:p>
          <a:p>
            <a:pPr marL="0" indent="0">
              <a:buNone/>
            </a:pPr>
            <a:r>
              <a:rPr lang="kk-KZ" sz="2800" b="1" dirty="0">
                <a:solidFill>
                  <a:schemeClr val="accent5"/>
                </a:solidFill>
                <a:latin typeface="Arial" panose="020B0604020202020204" pitchFamily="34" charset="0"/>
                <a:cs typeface="Arial" panose="020B0604020202020204" pitchFamily="34" charset="0"/>
              </a:rPr>
              <a:t>Сөздер:</a:t>
            </a:r>
          </a:p>
          <a:p>
            <a:pPr marL="0" indent="0">
              <a:buNone/>
            </a:pPr>
            <a:r>
              <a:rPr lang="kk-KZ" sz="2400" b="1" dirty="0">
                <a:solidFill>
                  <a:schemeClr val="accent5"/>
                </a:solidFill>
                <a:latin typeface="Arial" panose="020B0604020202020204" pitchFamily="34" charset="0"/>
                <a:cs typeface="Arial" panose="020B0604020202020204" pitchFamily="34" charset="0"/>
              </a:rPr>
              <a:t>  </a:t>
            </a:r>
            <a:r>
              <a:rPr lang="kk-KZ" sz="2400" b="1" dirty="0">
                <a:solidFill>
                  <a:srgbClr val="002060"/>
                </a:solidFill>
                <a:latin typeface="Arial" panose="020B0604020202020204" pitchFamily="34" charset="0"/>
                <a:cs typeface="Arial" panose="020B0604020202020204" pitchFamily="34" charset="0"/>
              </a:rPr>
              <a:t>Бас кейіпкер, мәдениетті, мейірімді, қырсық, көңілді, ақылды, «Түбінде адам болатын бала», қарапайым, аңқау, тәртіпсіз, өтірікші, сотқар.</a:t>
            </a:r>
            <a:endParaRPr lang="ru-RU" sz="2400" b="1" dirty="0">
              <a:solidFill>
                <a:srgbClr val="002060"/>
              </a:solidFill>
              <a:latin typeface="Arial" panose="020B0604020202020204" pitchFamily="34" charset="0"/>
              <a:cs typeface="Arial" panose="020B0604020202020204" pitchFamily="34" charset="0"/>
            </a:endParaRPr>
          </a:p>
        </p:txBody>
      </p:sp>
      <p:pic>
        <p:nvPicPr>
          <p:cNvPr id="7" name="Рисунок 6">
            <a:extLst>
              <a:ext uri="{FF2B5EF4-FFF2-40B4-BE49-F238E27FC236}">
                <a16:creationId xmlns:a16="http://schemas.microsoft.com/office/drawing/2014/main" id="{B83F6A9B-96F1-483E-87F3-B08BFF4BF056}"/>
              </a:ext>
            </a:extLst>
          </p:cNvPr>
          <p:cNvPicPr>
            <a:picLocks noChangeAspect="1"/>
          </p:cNvPicPr>
          <p:nvPr/>
        </p:nvPicPr>
        <p:blipFill>
          <a:blip r:embed="rId2"/>
          <a:stretch>
            <a:fillRect/>
          </a:stretch>
        </p:blipFill>
        <p:spPr>
          <a:xfrm flipH="1">
            <a:off x="6839725" y="3582061"/>
            <a:ext cx="2448272" cy="3024336"/>
          </a:xfrm>
          <a:prstGeom prst="rect">
            <a:avLst/>
          </a:prstGeom>
        </p:spPr>
      </p:pic>
    </p:spTree>
    <p:extLst>
      <p:ext uri="{BB962C8B-B14F-4D97-AF65-F5344CB8AC3E}">
        <p14:creationId xmlns:p14="http://schemas.microsoft.com/office/powerpoint/2010/main" val="1396552117"/>
      </p:ext>
    </p:extLst>
  </p:cSld>
  <p:clrMapOvr>
    <a:masterClrMapping/>
  </p:clrMapOvr>
  <mc:AlternateContent xmlns:mc="http://schemas.openxmlformats.org/markup-compatibility/2006" xmlns:p14="http://schemas.microsoft.com/office/powerpoint/2010/main">
    <mc:Choice Requires="p14">
      <p:transition spd="slow" p14:dur="2000" advTm="73057"/>
    </mc:Choice>
    <mc:Fallback xmlns="">
      <p:transition spd="slow" advTm="73057"/>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4">
            <a:extLst>
              <a:ext uri="{FF2B5EF4-FFF2-40B4-BE49-F238E27FC236}">
                <a16:creationId xmlns:a16="http://schemas.microsoft.com/office/drawing/2014/main" id="{2E27E509-EF8E-47C4-9DF2-BFDB1C89ED1C}"/>
              </a:ext>
            </a:extLst>
          </p:cNvPr>
          <p:cNvGraphicFramePr>
            <a:graphicFrameLocks noGrp="1"/>
          </p:cNvGraphicFramePr>
          <p:nvPr>
            <p:extLst>
              <p:ext uri="{D42A27DB-BD31-4B8C-83A1-F6EECF244321}">
                <p14:modId xmlns:p14="http://schemas.microsoft.com/office/powerpoint/2010/main" val="3352963194"/>
              </p:ext>
            </p:extLst>
          </p:nvPr>
        </p:nvGraphicFramePr>
        <p:xfrm>
          <a:off x="983432" y="980728"/>
          <a:ext cx="8128000" cy="3672408"/>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27549065"/>
                    </a:ext>
                  </a:extLst>
                </a:gridCol>
                <a:gridCol w="4064000">
                  <a:extLst>
                    <a:ext uri="{9D8B030D-6E8A-4147-A177-3AD203B41FA5}">
                      <a16:colId xmlns:a16="http://schemas.microsoft.com/office/drawing/2014/main" val="1816542791"/>
                    </a:ext>
                  </a:extLst>
                </a:gridCol>
              </a:tblGrid>
              <a:tr h="884918">
                <a:tc>
                  <a:txBody>
                    <a:bodyPr/>
                    <a:lstStyle/>
                    <a:p>
                      <a:pPr algn="ctr"/>
                      <a:r>
                        <a:rPr lang="kk-KZ" sz="2400" dirty="0">
                          <a:latin typeface="Arial" panose="020B0604020202020204" pitchFamily="34" charset="0"/>
                          <a:cs typeface="Arial" panose="020B0604020202020204" pitchFamily="34" charset="0"/>
                        </a:rPr>
                        <a:t>Қожаның жағымды жақтары</a:t>
                      </a:r>
                      <a:endParaRPr lang="ru-RU" sz="2400" dirty="0">
                        <a:latin typeface="Arial" panose="020B0604020202020204" pitchFamily="34" charset="0"/>
                        <a:cs typeface="Arial" panose="020B0604020202020204" pitchFamily="34" charset="0"/>
                      </a:endParaRPr>
                    </a:p>
                  </a:txBody>
                  <a:tcPr/>
                </a:tc>
                <a:tc>
                  <a:txBody>
                    <a:bodyPr/>
                    <a:lstStyle/>
                    <a:p>
                      <a:pPr algn="ctr"/>
                      <a:r>
                        <a:rPr lang="kk-KZ" sz="2400" dirty="0">
                          <a:latin typeface="Arial" panose="020B0604020202020204" pitchFamily="34" charset="0"/>
                          <a:cs typeface="Arial" panose="020B0604020202020204" pitchFamily="34" charset="0"/>
                        </a:rPr>
                        <a:t>Қожаның жағымсыз жақтары</a:t>
                      </a:r>
                      <a:endParaRPr lang="ru-RU" sz="2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76549963"/>
                  </a:ext>
                </a:extLst>
              </a:tr>
              <a:tr h="2787490">
                <a:tc>
                  <a:txBody>
                    <a:bodyPr/>
                    <a:lstStyle/>
                    <a:p>
                      <a:endParaRPr lang="kk-KZ" dirty="0"/>
                    </a:p>
                    <a:p>
                      <a:r>
                        <a:rPr lang="kk-KZ" sz="1800" b="1" dirty="0">
                          <a:solidFill>
                            <a:schemeClr val="accent5"/>
                          </a:solidFill>
                          <a:latin typeface="Arial" panose="020B0604020202020204" pitchFamily="34" charset="0"/>
                          <a:cs typeface="Arial" panose="020B0604020202020204" pitchFamily="34" charset="0"/>
                        </a:rPr>
                        <a:t> </a:t>
                      </a:r>
                      <a:r>
                        <a:rPr lang="kk-KZ" sz="2400" b="1" dirty="0">
                          <a:solidFill>
                            <a:srgbClr val="002060"/>
                          </a:solidFill>
                          <a:latin typeface="Arial" panose="020B0604020202020204" pitchFamily="34" charset="0"/>
                          <a:cs typeface="Arial" panose="020B0604020202020204" pitchFamily="34" charset="0"/>
                        </a:rPr>
                        <a:t>Бас кейіпкер, мәдениетті, мейірімді, көңілді, ақылды, «Түбінде адам болатын бала», қарапайым.</a:t>
                      </a:r>
                      <a:endParaRPr lang="ru-RU" sz="2400" dirty="0"/>
                    </a:p>
                  </a:txBody>
                  <a:tcPr/>
                </a:tc>
                <a:tc>
                  <a:txBody>
                    <a:bodyPr/>
                    <a:lstStyle/>
                    <a:p>
                      <a:endParaRPr lang="kk-KZ" dirty="0"/>
                    </a:p>
                    <a:p>
                      <a:r>
                        <a:rPr lang="kk-KZ" sz="2400" b="1" dirty="0">
                          <a:solidFill>
                            <a:srgbClr val="002060"/>
                          </a:solidFill>
                          <a:latin typeface="Arial" panose="020B0604020202020204" pitchFamily="34" charset="0"/>
                          <a:cs typeface="Arial" panose="020B0604020202020204" pitchFamily="34" charset="0"/>
                        </a:rPr>
                        <a:t>Қырсық, аңқау, тәртіпсіз, өтірікші, сотқар.</a:t>
                      </a:r>
                      <a:endParaRPr lang="ru-RU" sz="2400" dirty="0"/>
                    </a:p>
                  </a:txBody>
                  <a:tcPr/>
                </a:tc>
                <a:extLst>
                  <a:ext uri="{0D108BD9-81ED-4DB2-BD59-A6C34878D82A}">
                    <a16:rowId xmlns:a16="http://schemas.microsoft.com/office/drawing/2014/main" val="588805647"/>
                  </a:ext>
                </a:extLst>
              </a:tr>
            </a:tbl>
          </a:graphicData>
        </a:graphic>
      </p:graphicFrame>
    </p:spTree>
    <p:extLst>
      <p:ext uri="{BB962C8B-B14F-4D97-AF65-F5344CB8AC3E}">
        <p14:creationId xmlns:p14="http://schemas.microsoft.com/office/powerpoint/2010/main" val="42258194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741084-9010-4859-9725-5707754779CA}"/>
              </a:ext>
            </a:extLst>
          </p:cNvPr>
          <p:cNvSpPr>
            <a:spLocks noGrp="1"/>
          </p:cNvSpPr>
          <p:nvPr>
            <p:ph type="title"/>
          </p:nvPr>
        </p:nvSpPr>
        <p:spPr/>
        <p:txBody>
          <a:bodyPr>
            <a:normAutofit fontScale="90000"/>
          </a:bodyPr>
          <a:lstStyle/>
          <a:p>
            <a:r>
              <a:rPr lang="kk-KZ" sz="2400" b="1" dirty="0">
                <a:solidFill>
                  <a:schemeClr val="accent5"/>
                </a:solidFill>
                <a:latin typeface="Arial" panose="020B0604020202020204" pitchFamily="34" charset="0"/>
                <a:cs typeface="Arial" panose="020B0604020202020204" pitchFamily="34" charset="0"/>
              </a:rPr>
              <a:t>2-тапсырма. </a:t>
            </a:r>
            <a:br>
              <a:rPr lang="kk-KZ" sz="2400" dirty="0">
                <a:latin typeface="Arial" panose="020B0604020202020204" pitchFamily="34" charset="0"/>
                <a:cs typeface="Arial" panose="020B0604020202020204" pitchFamily="34" charset="0"/>
              </a:rPr>
            </a:br>
            <a:r>
              <a:rPr lang="kk-KZ" sz="2200" b="1" dirty="0">
                <a:solidFill>
                  <a:srgbClr val="002060"/>
                </a:solidFill>
                <a:latin typeface="Arial" panose="020B0604020202020204" pitchFamily="34" charset="0"/>
                <a:cs typeface="Arial" panose="020B0604020202020204" pitchFamily="34" charset="0"/>
              </a:rPr>
              <a:t>«Түсіндірме күнделігі» әдісі. Төмендегі сұрақтарды талқылап, кестені толтырады.</a:t>
            </a:r>
            <a:br>
              <a:rPr lang="kk-KZ" sz="2400" b="1" dirty="0">
                <a:solidFill>
                  <a:srgbClr val="002060"/>
                </a:solidFill>
                <a:latin typeface="Arial" panose="020B0604020202020204" pitchFamily="34" charset="0"/>
                <a:cs typeface="Arial" panose="020B0604020202020204" pitchFamily="34" charset="0"/>
              </a:rPr>
            </a:br>
            <a:r>
              <a:rPr lang="kk-KZ" sz="2400" b="1" dirty="0">
                <a:solidFill>
                  <a:srgbClr val="C00000"/>
                </a:solidFill>
                <a:latin typeface="Arial" panose="020B0604020202020204" pitchFamily="34" charset="0"/>
                <a:cs typeface="Arial" panose="020B0604020202020204" pitchFamily="34" charset="0"/>
              </a:rPr>
              <a:t>Дескриптор:</a:t>
            </a:r>
            <a:br>
              <a:rPr lang="kk-KZ" sz="2400" b="1" dirty="0">
                <a:solidFill>
                  <a:srgbClr val="002060"/>
                </a:solidFill>
                <a:latin typeface="Arial" panose="020B0604020202020204" pitchFamily="34" charset="0"/>
                <a:cs typeface="Arial" panose="020B0604020202020204" pitchFamily="34" charset="0"/>
              </a:rPr>
            </a:br>
            <a:r>
              <a:rPr lang="kk-KZ" sz="2200" b="1" dirty="0">
                <a:solidFill>
                  <a:srgbClr val="002060"/>
                </a:solidFill>
                <a:latin typeface="Arial" panose="020B0604020202020204" pitchFamily="34" charset="0"/>
                <a:cs typeface="Arial" panose="020B0604020202020204" pitchFamily="34" charset="0"/>
              </a:rPr>
              <a:t>- үзінді туралы өз ойын жазады;</a:t>
            </a:r>
            <a:br>
              <a:rPr lang="kk-KZ" sz="2200" b="1" dirty="0">
                <a:solidFill>
                  <a:srgbClr val="002060"/>
                </a:solidFill>
                <a:latin typeface="Arial" panose="020B0604020202020204" pitchFamily="34" charset="0"/>
                <a:cs typeface="Arial" panose="020B0604020202020204" pitchFamily="34" charset="0"/>
              </a:rPr>
            </a:br>
            <a:r>
              <a:rPr lang="kk-KZ" sz="2200" b="1" dirty="0">
                <a:solidFill>
                  <a:srgbClr val="002060"/>
                </a:solidFill>
                <a:latin typeface="Arial" panose="020B0604020202020204" pitchFamily="34" charset="0"/>
                <a:cs typeface="Arial" panose="020B0604020202020204" pitchFamily="34" charset="0"/>
              </a:rPr>
              <a:t>- тақырып бойынша қорытынды жасайды.</a:t>
            </a:r>
            <a:br>
              <a:rPr lang="kk-KZ" sz="2400" b="1" dirty="0">
                <a:solidFill>
                  <a:srgbClr val="002060"/>
                </a:solidFill>
                <a:latin typeface="Arial" panose="020B0604020202020204" pitchFamily="34" charset="0"/>
                <a:cs typeface="Arial" panose="020B0604020202020204" pitchFamily="34" charset="0"/>
              </a:rPr>
            </a:br>
            <a:br>
              <a:rPr lang="kk-KZ" sz="2400" b="1" dirty="0">
                <a:solidFill>
                  <a:srgbClr val="002060"/>
                </a:solidFill>
                <a:latin typeface="Arial" panose="020B0604020202020204" pitchFamily="34" charset="0"/>
                <a:cs typeface="Arial" panose="020B0604020202020204" pitchFamily="34" charset="0"/>
              </a:rPr>
            </a:br>
            <a:endParaRPr lang="ru-RU" sz="2400" b="1" dirty="0">
              <a:solidFill>
                <a:srgbClr val="002060"/>
              </a:solidFill>
              <a:latin typeface="Arial" panose="020B0604020202020204" pitchFamily="34" charset="0"/>
              <a:cs typeface="Arial" panose="020B0604020202020204" pitchFamily="34" charset="0"/>
            </a:endParaRPr>
          </a:p>
        </p:txBody>
      </p:sp>
      <p:graphicFrame>
        <p:nvGraphicFramePr>
          <p:cNvPr id="4" name="Таблица 4">
            <a:extLst>
              <a:ext uri="{FF2B5EF4-FFF2-40B4-BE49-F238E27FC236}">
                <a16:creationId xmlns:a16="http://schemas.microsoft.com/office/drawing/2014/main" id="{F1B927BE-9E7C-4362-B8FD-377BEA9DE5E5}"/>
              </a:ext>
            </a:extLst>
          </p:cNvPr>
          <p:cNvGraphicFramePr>
            <a:graphicFrameLocks noGrp="1"/>
          </p:cNvGraphicFramePr>
          <p:nvPr>
            <p:ph idx="1"/>
            <p:extLst>
              <p:ext uri="{D42A27DB-BD31-4B8C-83A1-F6EECF244321}">
                <p14:modId xmlns:p14="http://schemas.microsoft.com/office/powerpoint/2010/main" val="392118916"/>
              </p:ext>
            </p:extLst>
          </p:nvPr>
        </p:nvGraphicFramePr>
        <p:xfrm>
          <a:off x="595274" y="2714620"/>
          <a:ext cx="8874521" cy="3828886"/>
        </p:xfrm>
        <a:graphic>
          <a:graphicData uri="http://schemas.openxmlformats.org/drawingml/2006/table">
            <a:tbl>
              <a:tblPr firstRow="1" bandRow="1">
                <a:tableStyleId>{5C22544A-7EE6-4342-B048-85BDC9FD1C3A}</a:tableStyleId>
              </a:tblPr>
              <a:tblGrid>
                <a:gridCol w="1313681">
                  <a:extLst>
                    <a:ext uri="{9D8B030D-6E8A-4147-A177-3AD203B41FA5}">
                      <a16:colId xmlns:a16="http://schemas.microsoft.com/office/drawing/2014/main" val="4013087491"/>
                    </a:ext>
                  </a:extLst>
                </a:gridCol>
                <a:gridCol w="1512168">
                  <a:extLst>
                    <a:ext uri="{9D8B030D-6E8A-4147-A177-3AD203B41FA5}">
                      <a16:colId xmlns:a16="http://schemas.microsoft.com/office/drawing/2014/main" val="802921552"/>
                    </a:ext>
                  </a:extLst>
                </a:gridCol>
                <a:gridCol w="1731133">
                  <a:extLst>
                    <a:ext uri="{9D8B030D-6E8A-4147-A177-3AD203B41FA5}">
                      <a16:colId xmlns:a16="http://schemas.microsoft.com/office/drawing/2014/main" val="381898163"/>
                    </a:ext>
                  </a:extLst>
                </a:gridCol>
                <a:gridCol w="2013283">
                  <a:extLst>
                    <a:ext uri="{9D8B030D-6E8A-4147-A177-3AD203B41FA5}">
                      <a16:colId xmlns:a16="http://schemas.microsoft.com/office/drawing/2014/main" val="398235719"/>
                    </a:ext>
                  </a:extLst>
                </a:gridCol>
                <a:gridCol w="2304256">
                  <a:extLst>
                    <a:ext uri="{9D8B030D-6E8A-4147-A177-3AD203B41FA5}">
                      <a16:colId xmlns:a16="http://schemas.microsoft.com/office/drawing/2014/main" val="4154458199"/>
                    </a:ext>
                  </a:extLst>
                </a:gridCol>
              </a:tblGrid>
              <a:tr h="994246">
                <a:tc>
                  <a:txBody>
                    <a:bodyPr/>
                    <a:lstStyle/>
                    <a:p>
                      <a:r>
                        <a:rPr lang="kk-KZ" dirty="0"/>
                        <a:t>Үзіндідегі </a:t>
                      </a:r>
                    </a:p>
                    <a:p>
                      <a:r>
                        <a:rPr lang="kk-KZ" dirty="0"/>
                        <a:t>басты мәселе?</a:t>
                      </a:r>
                      <a:endParaRPr lang="ru-RU" dirty="0"/>
                    </a:p>
                  </a:txBody>
                  <a:tcPr/>
                </a:tc>
                <a:tc>
                  <a:txBody>
                    <a:bodyPr/>
                    <a:lstStyle/>
                    <a:p>
                      <a:r>
                        <a:rPr lang="kk-KZ" dirty="0"/>
                        <a:t>Оқиғаның</a:t>
                      </a:r>
                    </a:p>
                    <a:p>
                      <a:r>
                        <a:rPr lang="kk-KZ" dirty="0"/>
                        <a:t>соңы Қожаға</a:t>
                      </a:r>
                    </a:p>
                    <a:p>
                      <a:r>
                        <a:rPr lang="kk-KZ" dirty="0"/>
                        <a:t>қалай әсер етті?</a:t>
                      </a:r>
                      <a:endParaRPr lang="ru-RU" dirty="0"/>
                    </a:p>
                  </a:txBody>
                  <a:tcPr/>
                </a:tc>
                <a:tc>
                  <a:txBody>
                    <a:bodyPr/>
                    <a:lstStyle/>
                    <a:p>
                      <a:r>
                        <a:rPr lang="kk-KZ" dirty="0"/>
                        <a:t>Қалай </a:t>
                      </a:r>
                    </a:p>
                    <a:p>
                      <a:r>
                        <a:rPr lang="kk-KZ" dirty="0"/>
                        <a:t>ойлайсыздар,</a:t>
                      </a:r>
                    </a:p>
                    <a:p>
                      <a:r>
                        <a:rPr lang="kk-KZ" dirty="0"/>
                        <a:t>Қожа бұзық бала </a:t>
                      </a:r>
                    </a:p>
                    <a:p>
                      <a:r>
                        <a:rPr lang="kk-KZ" dirty="0"/>
                        <a:t>Ма, әлде ақылды ма?</a:t>
                      </a:r>
                      <a:r>
                        <a:rPr lang="ru-RU" dirty="0"/>
                        <a:t> </a:t>
                      </a:r>
                      <a:r>
                        <a:rPr lang="ru-RU" dirty="0" err="1"/>
                        <a:t>Сөздеріңізге</a:t>
                      </a:r>
                      <a:endParaRPr lang="ru-RU" dirty="0"/>
                    </a:p>
                    <a:p>
                      <a:r>
                        <a:rPr lang="ru-RU" dirty="0" err="1"/>
                        <a:t>дәлел</a:t>
                      </a:r>
                      <a:r>
                        <a:rPr lang="ru-RU" dirty="0"/>
                        <a:t> </a:t>
                      </a:r>
                      <a:r>
                        <a:rPr lang="ru-RU" dirty="0" err="1"/>
                        <a:t>келтіріңіз</a:t>
                      </a:r>
                      <a:endParaRPr lang="ru-RU" dirty="0"/>
                    </a:p>
                    <a:p>
                      <a:r>
                        <a:rPr lang="ru-RU" dirty="0"/>
                        <a:t>дер.</a:t>
                      </a:r>
                      <a:endParaRPr lang="kk-KZ" dirty="0"/>
                    </a:p>
                  </a:txBody>
                  <a:tcPr/>
                </a:tc>
                <a:tc>
                  <a:txBody>
                    <a:bodyPr/>
                    <a:lstStyle/>
                    <a:p>
                      <a:r>
                        <a:rPr lang="kk-KZ" dirty="0"/>
                        <a:t>Автор бұл үзінді арқылы нені түсіндіргісі келді? Тақырыбы мен идеясы не деп ойлайсыздар?</a:t>
                      </a:r>
                      <a:endParaRPr lang="ru-RU" dirty="0"/>
                    </a:p>
                  </a:txBody>
                  <a:tcPr/>
                </a:tc>
                <a:tc>
                  <a:txBody>
                    <a:bodyPr/>
                    <a:lstStyle/>
                    <a:p>
                      <a:r>
                        <a:rPr lang="kk-KZ" dirty="0"/>
                        <a:t>Қожаның орнында болсаңыздар, оқиғадан қандай қорытынды шығарар едіңіздер?</a:t>
                      </a:r>
                      <a:endParaRPr lang="ru-RU" dirty="0"/>
                    </a:p>
                  </a:txBody>
                  <a:tcPr/>
                </a:tc>
                <a:extLst>
                  <a:ext uri="{0D108BD9-81ED-4DB2-BD59-A6C34878D82A}">
                    <a16:rowId xmlns:a16="http://schemas.microsoft.com/office/drawing/2014/main" val="843088022"/>
                  </a:ext>
                </a:extLst>
              </a:tr>
              <a:tr h="994246">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dirty="0"/>
                    </a:p>
                  </a:txBody>
                  <a:tcPr/>
                </a:tc>
                <a:extLst>
                  <a:ext uri="{0D108BD9-81ED-4DB2-BD59-A6C34878D82A}">
                    <a16:rowId xmlns:a16="http://schemas.microsoft.com/office/drawing/2014/main" val="2574025660"/>
                  </a:ext>
                </a:extLst>
              </a:tr>
            </a:tbl>
          </a:graphicData>
        </a:graphic>
      </p:graphicFrame>
    </p:spTree>
    <p:extLst>
      <p:ext uri="{BB962C8B-B14F-4D97-AF65-F5344CB8AC3E}">
        <p14:creationId xmlns:p14="http://schemas.microsoft.com/office/powerpoint/2010/main" val="1613642513"/>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Concourse</Template>
  <TotalTime>2610</TotalTime>
  <Words>615</Words>
  <Application>Microsoft Office PowerPoint</Application>
  <PresentationFormat>Широкоэкранный</PresentationFormat>
  <Paragraphs>81</Paragraphs>
  <Slides>13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13</vt:i4>
      </vt:variant>
    </vt:vector>
  </HeadingPairs>
  <TitlesOfParts>
    <vt:vector size="19" baseType="lpstr">
      <vt:lpstr>Arial</vt:lpstr>
      <vt:lpstr>Calibri</vt:lpstr>
      <vt:lpstr>Times New Roman</vt:lpstr>
      <vt:lpstr>Trebuchet MS</vt:lpstr>
      <vt:lpstr>Wingdings 3</vt:lpstr>
      <vt:lpstr>Аспект</vt:lpstr>
      <vt:lpstr>Бөлім тақырыбы:   Адамгершілік – асыл қасиет Сабақ тақырыбы: Б. Соқпақбаев “Менің атым Қожа” повесінен үзінді. Бақаның әлегі </vt:lpstr>
      <vt:lpstr>Оқу мақсаттары:  5.5.2.2. Әдеби шығарманың тақырыбы мен идеясын анықтау  </vt:lpstr>
      <vt:lpstr> «Ой-шақыру» әдісі     1. «Менің атым Қожа» хикаятындағы кейіпкерлер кімдер?     2. Не себепті сіз Қожаны тентек бала деп ойлайсыз?     3. Осы оқиға кезінде Қожаның орнында болсаң не істер едіңіз?     4. Сыныптан Сұлтан, Жантас сияқты балаларды көресің бе?    </vt:lpstr>
      <vt:lpstr>Кіріспе бөлім: «Неліктен?»  сұрағына концептуалдық кесте арқылы мәтін мазмұнын түсіну Дескриптор:  -кейіпкердің іс-әрекетін біледі; -үзіндінің тақырыбы мен идеясын анықтайды.  </vt:lpstr>
      <vt:lpstr>Презентация PowerPoint</vt:lpstr>
      <vt:lpstr>Анықтама бұрышы</vt:lpstr>
      <vt:lpstr>1-тапсырма. «Теріп алу» стратегиясы бойынша Қожаның жағымды және жағымсыз жақтарын ажыратамыз Дескрипторы:   Қожаның жағымды және жағымсыз жақтарын ажыратады. </vt:lpstr>
      <vt:lpstr>Презентация PowerPoint</vt:lpstr>
      <vt:lpstr>2-тапсырма.  «Түсіндірме күнделігі» әдісі. Төмендегі сұрақтарды талқылап, кестені толтырады. Дескриптор: - үзінді туралы өз ойын жазады; - тақырып бойынша қорытынды жасайды.  </vt:lpstr>
      <vt:lpstr>Ықтимал жауап</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HJ</cp:lastModifiedBy>
  <cp:revision>231</cp:revision>
  <dcterms:created xsi:type="dcterms:W3CDTF">2020-11-28T16:49:55Z</dcterms:created>
  <dcterms:modified xsi:type="dcterms:W3CDTF">2021-01-29T21:48:51Z</dcterms:modified>
</cp:coreProperties>
</file>