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notesMasterIdLst>
    <p:notesMasterId r:id="rId18"/>
  </p:notesMasterIdLst>
  <p:sldIdLst>
    <p:sldId id="259" r:id="rId2"/>
    <p:sldId id="256" r:id="rId3"/>
    <p:sldId id="277" r:id="rId4"/>
    <p:sldId id="258" r:id="rId5"/>
    <p:sldId id="275" r:id="rId6"/>
    <p:sldId id="279" r:id="rId7"/>
    <p:sldId id="261" r:id="rId8"/>
    <p:sldId id="270" r:id="rId9"/>
    <p:sldId id="264" r:id="rId10"/>
    <p:sldId id="269" r:id="rId11"/>
    <p:sldId id="266" r:id="rId12"/>
    <p:sldId id="268" r:id="rId13"/>
    <p:sldId id="265" r:id="rId14"/>
    <p:sldId id="271" r:id="rId15"/>
    <p:sldId id="28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38" y="6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2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60E-1301-4CB9-BEE8-3AA2E7CF437B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27FA-D03A-4767-A490-FF22E274D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27FA-D03A-4767-A490-FF22E274DA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9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27FA-D03A-4767-A490-FF22E274DA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7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27FA-D03A-4767-A490-FF22E274DA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2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0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30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2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40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5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14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9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7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2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0%D2%9B%D0%BC%D0%BE%D0%BB%D0%B0" TargetMode="External"/><Relationship Id="rId3" Type="http://schemas.microsoft.com/office/2007/relationships/hdphoto" Target="../media/hdphoto3.wdp"/><Relationship Id="rId7" Type="http://schemas.openxmlformats.org/officeDocument/2006/relationships/hyperlink" Target="https://kk.wikipedia.org/wiki/%D2%9A%D0%BE%D1%81%D1%82%D0%B0%D0%BD%D0%B0%D0%B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90%D2%9B%D1%82%D3%A9%D0%B1%D0%B5" TargetMode="External"/><Relationship Id="rId11" Type="http://schemas.openxmlformats.org/officeDocument/2006/relationships/hyperlink" Target="https://kk.wikipedia.org/wiki/%D0%AB%D0%B1%D1%8B%D1%80%D0%B0%D0%B9_%D0%90%D0%BB%D1%82%D1%8B%D0%BD%D1%81%D0%B0%D1%80%D0%B8%D0%BD" TargetMode="External"/><Relationship Id="rId5" Type="http://schemas.openxmlformats.org/officeDocument/2006/relationships/hyperlink" Target="https://kk.wikipedia.org/wiki/%D0%A2%D0%BE%D1%80%D2%93%D0%B0%D0%B9" TargetMode="External"/><Relationship Id="rId10" Type="http://schemas.openxmlformats.org/officeDocument/2006/relationships/hyperlink" Target="https://kk.wikipedia.org/wiki/%D2%9A%D0%B0%D1%80%D2%9B%D0%B0%D1%80%D0%B0%D0%BB%D1%8B" TargetMode="External"/><Relationship Id="rId4" Type="http://schemas.openxmlformats.org/officeDocument/2006/relationships/hyperlink" Target="https://kk.wikipedia.org/wiki/%D2%9A%D0%BE%D1%81%D1%82%D0%B0%D0%BD%D0%B0%D0%B9_%D0%BE%D0%B1%D0%BB%D1%8B%D1%81%D1%8B" TargetMode="External"/><Relationship Id="rId9" Type="http://schemas.openxmlformats.org/officeDocument/2006/relationships/hyperlink" Target="https://kk.wikipedia.org/wiki/%D2%9A%D0%B0%D1%80%D0%B0%D2%93%D0%B0%D0%BD%D0%B4%D1%8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1464" y="1844824"/>
            <a:ext cx="9937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Қазақ әдебиеті</a:t>
            </a:r>
          </a:p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5-</a:t>
            </a: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сынып</a:t>
            </a:r>
          </a:p>
          <a:p>
            <a:pPr algn="ctr"/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Бөлім: Тәрбиенің қайнар бұлағы </a:t>
            </a:r>
          </a:p>
          <a:p>
            <a:pPr algn="ctr"/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Сабақ №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7</a:t>
            </a:r>
            <a:endParaRPr lang="kk-KZ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24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8"/>
    </mc:Choice>
    <mc:Fallback xmlns="">
      <p:transition spd="slow" advTm="241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740" y="787019"/>
            <a:ext cx="4079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тексер!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2760"/>
              </p:ext>
            </p:extLst>
          </p:nvPr>
        </p:nvGraphicFramePr>
        <p:xfrm>
          <a:off x="2376740" y="1988840"/>
          <a:ext cx="8208912" cy="3149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Құндылық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Эпизод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kk-KZ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Қамқорлық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«Бұл отыз үйлі кедейді қалайынша етсем байытып, халық қатарына қосамын» деп ойға қалды.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kk-KZ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Адалдық 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Сейітқұлдың өзі де,</a:t>
                      </a:r>
                      <a:r>
                        <a:rPr lang="kk-KZ" sz="2000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жиылған халқы да, адалдары көбейіп, бай болды.</a:t>
                      </a:r>
                    </a:p>
                    <a:p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kk-KZ" sz="2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Еңбекқорлық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Сейітқұл</a:t>
                      </a:r>
                      <a:r>
                        <a:rPr lang="kk-KZ" sz="20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қолына кетпен алып, отыз үйлі кедейіне де кетпен беріп, жер тегістеп, егін егуге кірісті.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0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4"/>
    </mc:Choice>
    <mc:Fallback xmlns="">
      <p:transition spd="slow" advTm="523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«ВЕЕН диаграммасы»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арқылы шығарма кейіпкерін бүгінгі күннің кейіпкермен салыстырып, өзіндік баға беріңіз.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09745"/>
              </p:ext>
            </p:extLst>
          </p:nvPr>
        </p:nvGraphicFramePr>
        <p:xfrm>
          <a:off x="2063552" y="2288691"/>
          <a:ext cx="8208912" cy="2103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Ұқсастығы, айырмашылығы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Өзіндік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Қыпшақ </a:t>
                      </a:r>
                      <a:r>
                        <a:rPr lang="kk-KZ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Сейітқұл</a:t>
                      </a:r>
                      <a:endParaRPr lang="kk-KZ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Бүгінгі күннің кейіпкері</a:t>
                      </a:r>
                    </a:p>
                    <a:p>
                      <a:endParaRPr lang="kk-KZ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71567" y="4562267"/>
            <a:ext cx="165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43572" y="502940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бүгінгі күннің кейіпкерімен салыстырады;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кейіпкер іс-әрекетіне өзіндік баға береді. </a:t>
            </a:r>
            <a:endParaRPr lang="kk-K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7"/>
    </mc:Choice>
    <mc:Fallback xmlns="">
      <p:transition spd="slow" advTm="6287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6740" y="787019"/>
            <a:ext cx="4079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тексер!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02065"/>
              </p:ext>
            </p:extLst>
          </p:nvPr>
        </p:nvGraphicFramePr>
        <p:xfrm>
          <a:off x="1991544" y="1460660"/>
          <a:ext cx="9361041" cy="4236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93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3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4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Ұқсастығы, айырмашылығы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Өзіндік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Қыпшақ Сейітқұл</a:t>
                      </a:r>
                    </a:p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Маманұлы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 үшін жайлы мекен іздеді, қайтсем</a:t>
                      </a:r>
                      <a:r>
                        <a:rPr lang="kk-KZ" sz="2000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халық қатарына қосамын деген ойға қалды. Торғай өңіріндегі Қабырға өзенінің бойына алып келді.</a:t>
                      </a:r>
                      <a:r>
                        <a:rPr lang="kk-KZ" sz="1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Қарапайым егіншіден ел ағасы атанды.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Сейітқұл</a:t>
                      </a:r>
                      <a:r>
                        <a:rPr lang="kk-KZ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болмағанда, халқының тұрмысы нашар, аш</a:t>
                      </a:r>
                      <a:r>
                        <a:rPr lang="en-US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жалаңаш қалып, ұры</a:t>
                      </a:r>
                      <a:r>
                        <a:rPr lang="en-US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қарыларға жем болатын еді.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Нұрсұлтан</a:t>
                      </a:r>
                      <a:r>
                        <a:rPr lang="kk-KZ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Әбішұлы Назарбаев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Қайтсем халықтың жағдайын жақсартамын деді. Халықты Есіл өзенінің бойына шоғырландырды. Жұмыссыздарды</a:t>
                      </a:r>
                      <a:r>
                        <a:rPr lang="kk-KZ" sz="2000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жұмыспен қамтыды.</a:t>
                      </a:r>
                      <a:r>
                        <a:rPr lang="kk-KZ" sz="1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Қарапайым металлургтан Елбасы атанды.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Елбасы болмаса, Қазақстан өз алдына тәуелсіз мемлекет бола алмай, халықтың жағдайы төмен болатын еді.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5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08"/>
    </mc:Choice>
    <mc:Fallback xmlns="">
      <p:transition spd="slow" advTm="909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7568" y="1700808"/>
            <a:ext cx="8064896" cy="346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Қыпшақ </a:t>
            </a:r>
            <a:r>
              <a:rPr lang="kk-KZ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Сейітқұл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бойындағы қасиеттерді анықтадыңыз.</a:t>
            </a:r>
            <a:endParaRPr lang="ru-KZ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 бойындағы құндылықтарға шығармадан дәлел келтірдіңіз.</a:t>
            </a:r>
            <a:endParaRPr lang="ru-KZ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күнгі кейіпкермен салыстырып, бағалай  білдіңіз. </a:t>
            </a:r>
            <a:endParaRPr lang="ru-KZ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8"/>
    </mc:Choice>
    <mc:Fallback xmlns="">
      <p:transition spd="slow" advTm="309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648" y="1628803"/>
            <a:ext cx="3128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Қосымша тапсырма: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4460" y="2152020"/>
            <a:ext cx="653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«Ел қамқоршысы» тақырыбында эссе жазыңыз.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666" y="3563741"/>
            <a:ext cx="195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665" y="4137924"/>
            <a:ext cx="6984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эссе құрылымын сақтайды;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шығармадан дәлел келтіреді;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сыни пікір жазады.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educator.passassured.com/help/Images/study%20pro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4868786"/>
            <a:ext cx="2120889" cy="130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0"/>
    </mc:Choice>
    <mc:Fallback xmlns="">
      <p:transition spd="slow" advTm="2554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E3B4E9B-3319-43CD-8565-6C9F0E9BD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40191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615209-67E3-4489-A9D8-AB8F6EB02F60}"/>
              </a:ext>
            </a:extLst>
          </p:cNvPr>
          <p:cNvSpPr txBox="1"/>
          <p:nvPr/>
        </p:nvSpPr>
        <p:spPr>
          <a:xfrm>
            <a:off x="5447928" y="764896"/>
            <a:ext cx="6943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«Үш сөйлем» </a:t>
            </a:r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әдісі арқылы бүгінгі сабақтан</a:t>
            </a:r>
          </a:p>
          <a:p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білдім? Не қиын болды? Нені білгім келеді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мұғалімге СМС хабарлама жіберу.</a:t>
            </a:r>
            <a:endParaRPr lang="ru-KZ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930BB7-5547-4F0C-991F-5EA31D720B30}"/>
              </a:ext>
            </a:extLst>
          </p:cNvPr>
          <p:cNvSpPr txBox="1"/>
          <p:nvPr/>
        </p:nvSpPr>
        <p:spPr>
          <a:xfrm>
            <a:off x="7104112" y="241676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3"/>
    </mc:Choice>
    <mc:Fallback xmlns="">
      <p:transition spd="slow" advTm="227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E3B4E9B-3319-43CD-8565-6C9F0E9BD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40191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08DE51-8B8B-4F2E-AFF0-BF3E2AE3BC9A}"/>
              </a:ext>
            </a:extLst>
          </p:cNvPr>
          <p:cNvSpPr txBox="1"/>
          <p:nvPr/>
        </p:nvSpPr>
        <p:spPr>
          <a:xfrm>
            <a:off x="4871864" y="764704"/>
            <a:ext cx="69433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Осымен бүгінгі сабағымыз аяқталды. </a:t>
            </a:r>
          </a:p>
          <a:p>
            <a:pPr algn="ctr"/>
            <a:r>
              <a:rPr lang="kk-KZ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Қош сау болыңыздар!</a:t>
            </a:r>
            <a:endParaRPr lang="ru-RU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3"/>
    </mc:Choice>
    <mc:Fallback xmlns="">
      <p:transition spd="slow" advTm="117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60" y="1413063"/>
            <a:ext cx="87849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шығармадағы эпизодтар арқылы тарихи құндылығын бағалау; (5.Б/С1) </a:t>
            </a:r>
          </a:p>
          <a:p>
            <a:endParaRPr lang="kk-KZ" sz="2400" b="1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2400" b="1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KZ" sz="24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шығарма</a:t>
            </a:r>
            <a:r>
              <a:rPr lang="ru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үзінділері</a:t>
            </a:r>
            <a:r>
              <a:rPr lang="ru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арқылы</a:t>
            </a:r>
            <a:r>
              <a:rPr lang="ru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кейіпкер іс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әрекетін анықтайды, өмірмен байланыстырады.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3"/>
    </mc:Choice>
    <mc:Fallback xmlns="">
      <p:transition spd="slow" advTm="209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19A78B-AAD0-4A6E-87D3-40424264838D}"/>
              </a:ext>
            </a:extLst>
          </p:cNvPr>
          <p:cNvSpPr txBox="1"/>
          <p:nvPr/>
        </p:nvSpPr>
        <p:spPr>
          <a:xfrm>
            <a:off x="2351584" y="1852484"/>
            <a:ext cx="928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кейіпкер бойындағы қасиеттерді анықтайды;</a:t>
            </a:r>
            <a:endParaRPr lang="ru-KZ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мәтіннен тарихи құндылықты дәлелдейтін эпизодтарды табады;</a:t>
            </a:r>
            <a:endParaRPr lang="ru-KZ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қазіргі өмірмен байланыстыру арқылы өзіндік баға береді.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2"/>
    </mc:Choice>
    <mc:Fallback xmlns="">
      <p:transition spd="slow" advTm="205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476675"/>
            <a:ext cx="2492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21262" r="12802" b="2952"/>
          <a:stretch/>
        </p:blipFill>
        <p:spPr bwMode="auto">
          <a:xfrm>
            <a:off x="2347322" y="1648477"/>
            <a:ext cx="2348417" cy="1512168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2101" r="12575" b="53783"/>
          <a:stretch/>
        </p:blipFill>
        <p:spPr bwMode="auto">
          <a:xfrm>
            <a:off x="5039387" y="1648480"/>
            <a:ext cx="2439824" cy="150729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50003" r="25141" b="5079"/>
          <a:stretch/>
        </p:blipFill>
        <p:spPr bwMode="auto">
          <a:xfrm>
            <a:off x="7787682" y="1648477"/>
            <a:ext cx="2318600" cy="15073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89" y="3491404"/>
            <a:ext cx="2520280" cy="152460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93364" y="3491404"/>
            <a:ext cx="2455444" cy="1503914"/>
          </a:xfrm>
          <a:prstGeom prst="rect">
            <a:avLst/>
          </a:prstGeom>
          <a:ln w="3810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2046" y="522838"/>
            <a:ext cx="7847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«Ой шақыру»</a:t>
            </a:r>
            <a:r>
              <a:rPr lang="kk-KZ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әдісі.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Берілген бейнелер бойынша </a:t>
            </a:r>
            <a:r>
              <a:rPr lang="kk-KZ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Сейітқұлдың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іс-әрекетін оқиға желісімен  орналастырып шығыңыз.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3595" y="5145427"/>
            <a:ext cx="165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6629" y="5607092"/>
            <a:ext cx="728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 мазмұнын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суреттерді оқиға желісі бойынша орналастырады;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43"/>
    </mc:Choice>
    <mc:Fallback xmlns="">
      <p:transition spd="slow" advTm="322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476675"/>
            <a:ext cx="2492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21262" r="12802" b="2952"/>
          <a:stretch/>
        </p:blipFill>
        <p:spPr bwMode="auto">
          <a:xfrm>
            <a:off x="4942775" y="1667845"/>
            <a:ext cx="2348417" cy="1512168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2101" r="12575" b="53783"/>
          <a:stretch/>
        </p:blipFill>
        <p:spPr bwMode="auto">
          <a:xfrm>
            <a:off x="6411000" y="3538191"/>
            <a:ext cx="2439824" cy="1507299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50003" r="25141" b="5079"/>
          <a:stretch/>
        </p:blipFill>
        <p:spPr bwMode="auto">
          <a:xfrm>
            <a:off x="3215680" y="3511706"/>
            <a:ext cx="2439823" cy="1507300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44" y="1655409"/>
            <a:ext cx="2520280" cy="15246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30912" y="1676099"/>
            <a:ext cx="2455444" cy="1503914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2046" y="522838"/>
            <a:ext cx="784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тексер!</a:t>
            </a:r>
          </a:p>
        </p:txBody>
      </p:sp>
    </p:spTree>
    <p:extLst>
      <p:ext uri="{BB962C8B-B14F-4D97-AF65-F5344CB8AC3E}">
        <p14:creationId xmlns:p14="http://schemas.microsoft.com/office/powerpoint/2010/main" val="40040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2"/>
    </mc:Choice>
    <mc:Fallback xmlns="">
      <p:transition spd="slow" advTm="275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FA31F5D-793B-4FB5-BFBA-9289464A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A7DFB3-D9D3-45BC-9119-34D8FA0C9C6C}"/>
              </a:ext>
            </a:extLst>
          </p:cNvPr>
          <p:cNvSpPr txBox="1"/>
          <p:nvPr/>
        </p:nvSpPr>
        <p:spPr>
          <a:xfrm>
            <a:off x="407368" y="1196752"/>
            <a:ext cx="70567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Қыпшақ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Сейітқұл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70-жылдары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Қостанай облыс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Қостанай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Қостанай облыс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Қостанай облыс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облысы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Жангелдин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Қарабидайық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мекені</a:t>
            </a:r>
            <a:r>
              <a:rPr lang="kk-KZ" dirty="0" err="1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дүниеге келген. Е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Сыр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иеліктері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шаруашылығына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5" tooltip="Торға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Торғай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өңіріне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келіп,Қабырға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Қарақоға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Диқаншының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жемісті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5-6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қоныстанған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Қыпшақ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Сейітқұлдың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тарысының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Торғай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6" tooltip="Ақтөб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Ақтөбе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7" tooltip="Қостана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Қостанай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8" tooltip="Ақмол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Ақмола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9" tooltip="Қарағанд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Қарағанды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10" tooltip="Қарқарал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Қарқаралы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өңірлеріне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Қыпшақ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Сейітқұл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шебер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Мұраптың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егіншілік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дәстүрін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таратып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насихаттау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ағартушы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11" tooltip="Ыбырай Алтынсари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Ыбырай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11" tooltip="Ыбырай Алтынсари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11" tooltip="Ыбырай Алтынсари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Алтынсарин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“Қыпшақ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Сейітқұл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оқулығына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енгізген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7A9C1-4660-46DD-BA6E-8DD3677132D3}"/>
              </a:ext>
            </a:extLst>
          </p:cNvPr>
          <p:cNvSpPr txBox="1"/>
          <p:nvPr/>
        </p:nvSpPr>
        <p:spPr>
          <a:xfrm>
            <a:off x="837351" y="611977"/>
            <a:ext cx="6196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Білгенің жөн!</a:t>
            </a:r>
            <a:endParaRPr lang="ru-RU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19"/>
    </mc:Choice>
    <mc:Fallback xmlns="">
      <p:transition spd="slow" advTm="1022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6861" y="548680"/>
            <a:ext cx="2504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Топтастыру</a:t>
            </a:r>
            <a:r>
              <a:rPr lang="kk-KZ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585" y="104776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Кейіпкер бойындағы қасиеттерін тотастырып жазыңыз.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71867" y="2636912"/>
            <a:ext cx="2448271" cy="1425068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96140" y="3049796"/>
            <a:ext cx="179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Сейітқұл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 flipV="1">
            <a:off x="3359698" y="3971921"/>
            <a:ext cx="2232245" cy="546783"/>
          </a:xfrm>
          <a:prstGeom prst="curvedDownArrow">
            <a:avLst>
              <a:gd name="adj1" fmla="val 25000"/>
              <a:gd name="adj2" fmla="val 50000"/>
              <a:gd name="adj3" fmla="val 46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flipH="1">
            <a:off x="3463979" y="2025602"/>
            <a:ext cx="2304254" cy="638490"/>
          </a:xfrm>
          <a:prstGeom prst="curvedDownArrow">
            <a:avLst>
              <a:gd name="adj1" fmla="val 25000"/>
              <a:gd name="adj2" fmla="val 50000"/>
              <a:gd name="adj3" fmla="val 364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6442449" y="2025602"/>
            <a:ext cx="2232248" cy="638490"/>
          </a:xfrm>
          <a:prstGeom prst="curvedDownArrow">
            <a:avLst>
              <a:gd name="adj1" fmla="val 25000"/>
              <a:gd name="adj2" fmla="val 50000"/>
              <a:gd name="adj3" fmla="val 364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463982" y="3140968"/>
            <a:ext cx="1396729" cy="2880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flipH="1">
            <a:off x="7320135" y="3121360"/>
            <a:ext cx="1354562" cy="2880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92155" y="5013176"/>
            <a:ext cx="6546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мазмұнын біледі;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кейіпкер бойындағы қасиеттерді топтастырып жазады;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flipV="1">
            <a:off x="6465371" y="4024539"/>
            <a:ext cx="2150910" cy="561339"/>
          </a:xfrm>
          <a:prstGeom prst="curvedDownArrow">
            <a:avLst>
              <a:gd name="adj1" fmla="val 25000"/>
              <a:gd name="adj2" fmla="val 47085"/>
              <a:gd name="adj3" fmla="val 336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6"/>
    </mc:Choice>
    <mc:Fallback xmlns="">
      <p:transition spd="slow" advTm="2570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950" y="601524"/>
            <a:ext cx="3229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тексер!</a:t>
            </a:r>
          </a:p>
        </p:txBody>
      </p:sp>
      <p:sp>
        <p:nvSpPr>
          <p:cNvPr id="4" name="Овал 3"/>
          <p:cNvSpPr/>
          <p:nvPr/>
        </p:nvSpPr>
        <p:spPr>
          <a:xfrm>
            <a:off x="4871867" y="2636912"/>
            <a:ext cx="2448271" cy="1425068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96140" y="3049796"/>
            <a:ext cx="179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Сейітқұл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flipH="1">
            <a:off x="3970698" y="2025602"/>
            <a:ext cx="1802332" cy="638490"/>
          </a:xfrm>
          <a:prstGeom prst="curvedDownArrow">
            <a:avLst>
              <a:gd name="adj1" fmla="val 25000"/>
              <a:gd name="adj2" fmla="val 50000"/>
              <a:gd name="adj3" fmla="val 364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6410607" y="1988840"/>
            <a:ext cx="1741783" cy="675252"/>
          </a:xfrm>
          <a:prstGeom prst="curvedDownArrow">
            <a:avLst>
              <a:gd name="adj1" fmla="val 25000"/>
              <a:gd name="adj2" fmla="val 50000"/>
              <a:gd name="adj3" fmla="val 3648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719739" y="3140968"/>
            <a:ext cx="1180705" cy="2880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flipH="1">
            <a:off x="7320138" y="3121360"/>
            <a:ext cx="1008113" cy="2880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верх стрелка 9"/>
          <p:cNvSpPr/>
          <p:nvPr/>
        </p:nvSpPr>
        <p:spPr>
          <a:xfrm flipH="1" flipV="1">
            <a:off x="3970698" y="4061983"/>
            <a:ext cx="1872208" cy="546783"/>
          </a:xfrm>
          <a:prstGeom prst="curvedDownArrow">
            <a:avLst>
              <a:gd name="adj1" fmla="val 25000"/>
              <a:gd name="adj2" fmla="val 50000"/>
              <a:gd name="adj3" fmla="val 460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V="1">
            <a:off x="6410604" y="4043167"/>
            <a:ext cx="1615264" cy="565597"/>
          </a:xfrm>
          <a:prstGeom prst="curvedDownArrow">
            <a:avLst>
              <a:gd name="adj1" fmla="val 25000"/>
              <a:gd name="adj2" fmla="val 47085"/>
              <a:gd name="adj3" fmla="val 336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600" y="2260100"/>
            <a:ext cx="150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Еңбекқор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3045" y="308057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9335" y="2260099"/>
            <a:ext cx="219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Қамқор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8472" y="3080575"/>
            <a:ext cx="219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Егінші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4436" y="4153577"/>
            <a:ext cx="191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Сөзге шешен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5871" y="4087547"/>
            <a:ext cx="15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Бауырмал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2"/>
    </mc:Choice>
    <mc:Fallback xmlns="">
      <p:transition spd="slow" advTm="325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5" y="476672"/>
            <a:ext cx="824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</a:t>
            </a:r>
            <a:r>
              <a:rPr lang="kk-KZ" sz="2000" b="1" dirty="0">
                <a:solidFill>
                  <a:srgbClr val="002060"/>
                </a:solidFill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Берілген құндылықтарға қатысты шығармадан бірнеше эпизодтарды анықтап, дәлел келтіріңіз.</a:t>
            </a:r>
            <a:endParaRPr lang="ru-KZ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70869"/>
              </p:ext>
            </p:extLst>
          </p:nvPr>
        </p:nvGraphicFramePr>
        <p:xfrm>
          <a:off x="2225570" y="2204865"/>
          <a:ext cx="7920880" cy="20162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42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8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384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Құндылық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Эпизод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481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1.Қамқорлық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961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2.Адалдық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398"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3.Еңбекқорлық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22361" y="4653136"/>
            <a:ext cx="388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Дескриптор</a:t>
            </a:r>
            <a:endParaRPr lang="ru-RU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042" y="5145633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шығармадан эпизодтарды анықтайды;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берілген құндылықтарға сай эпизодтарды кестеге жазады. 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1"/>
    </mc:Choice>
    <mc:Fallback xmlns="">
      <p:transition spd="slow" advTm="59421"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477</Words>
  <Application>Microsoft Office PowerPoint</Application>
  <PresentationFormat>Широкоэкранный</PresentationFormat>
  <Paragraphs>102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tastanovadinara84@gmail.com</dc:creator>
  <cp:lastModifiedBy>Huawei</cp:lastModifiedBy>
  <cp:revision>15</cp:revision>
  <dcterms:created xsi:type="dcterms:W3CDTF">2020-11-23T17:37:40Z</dcterms:created>
  <dcterms:modified xsi:type="dcterms:W3CDTF">2024-10-24T17:53:02Z</dcterms:modified>
</cp:coreProperties>
</file>