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4" r:id="rId6"/>
    <p:sldId id="266" r:id="rId7"/>
    <p:sldId id="265" r:id="rId8"/>
    <p:sldId id="267" r:id="rId9"/>
    <p:sldId id="269" r:id="rId10"/>
    <p:sldId id="268" r:id="rId11"/>
    <p:sldId id="270" r:id="rId12"/>
    <p:sldId id="272" r:id="rId13"/>
    <p:sldId id="274" r:id="rId14"/>
    <p:sldId id="273" r:id="rId15"/>
    <p:sldId id="277" r:id="rId16"/>
    <p:sldId id="279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D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0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8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5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0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6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9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64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4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6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3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5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B5744-130A-44B5-9C08-E1A6FC2BFBC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55340-46FB-4FEB-B1CD-E5991222E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itap.kz/book/1285/read#epubcfi(/6/2%5Bid1%5D!/4/2/2/1:0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358774" y="6209058"/>
            <a:ext cx="11706201" cy="147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0" y="0"/>
            <a:ext cx="7252306" cy="9716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52306" y="0"/>
            <a:ext cx="4939694" cy="9716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kk-KZ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ҚАЗАҚ ТІЛІ МЕН ӘДЕБИЕТІ (</a:t>
            </a:r>
            <a:r>
              <a:rPr lang="kk-KZ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Т1)</a:t>
            </a:r>
            <a:endParaRPr lang="ru-RU" altLang="ru-RU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5-СЫНЫП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94049"/>
            <a:ext cx="7252306" cy="291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kk-KZ" sz="2800" b="1" u="sng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ІІ бөлім. «Тәрбиенің </a:t>
            </a:r>
            <a:r>
              <a:rPr lang="kk-KZ" sz="2800" b="1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қайнар бұлағы»</a:t>
            </a:r>
            <a:endParaRPr lang="ru-RU" sz="2400" b="1" u="sng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54" y="3146849"/>
            <a:ext cx="75039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Дулат Бабатайұлы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kk-KZ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О, Ақтан жас, Ақтан жас</a:t>
            </a:r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өлеңі.</a:t>
            </a:r>
          </a:p>
          <a:p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(2-сабақ)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1327"/>
            <a:ext cx="514227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kk-KZ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САБАҚТЫҢ ТАҚЫРЫБЫ</a:t>
            </a: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539" y="6504037"/>
            <a:ext cx="11390670" cy="1341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Смотреть исходно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7" r="49432" b="6850"/>
          <a:stretch/>
        </p:blipFill>
        <p:spPr bwMode="auto">
          <a:xfrm>
            <a:off x="9158552" y="3566237"/>
            <a:ext cx="2690918" cy="23574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мотреть исходно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3" t="24827" b="6850"/>
          <a:stretch/>
        </p:blipFill>
        <p:spPr bwMode="auto">
          <a:xfrm>
            <a:off x="6537911" y="1182075"/>
            <a:ext cx="2620641" cy="23574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углом вверх 9"/>
          <p:cNvSpPr/>
          <p:nvPr/>
        </p:nvSpPr>
        <p:spPr>
          <a:xfrm rot="5400000">
            <a:off x="-1079563" y="4105947"/>
            <a:ext cx="2958833" cy="498150"/>
          </a:xfrm>
          <a:prstGeom prst="bentUpArrow">
            <a:avLst>
              <a:gd name="adj1" fmla="val 25000"/>
              <a:gd name="adj2" fmla="val 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318654" y="1162207"/>
            <a:ext cx="3006436" cy="833005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7010399" y="1118087"/>
            <a:ext cx="3047999" cy="803416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318654" y="3981196"/>
            <a:ext cx="3006436" cy="76651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7051960" y="3935740"/>
            <a:ext cx="3006437" cy="78856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21675" y="3987026"/>
            <a:ext cx="249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THREATS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Қауіптер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854" y="1184906"/>
            <a:ext cx="285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STRENGTHS</a:t>
            </a:r>
          </a:p>
          <a:p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Күшті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жақтары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1345" y="11593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WEAKNESSES</a:t>
            </a:r>
          </a:p>
          <a:p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Әлсіз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тұстары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224" y="40112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</a:p>
          <a:p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Мүмкіндіктер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Блок-схема: внутренняя память 11"/>
          <p:cNvSpPr/>
          <p:nvPr/>
        </p:nvSpPr>
        <p:spPr>
          <a:xfrm>
            <a:off x="1323099" y="2112717"/>
            <a:ext cx="3539845" cy="1715028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внутренняя память 12"/>
          <p:cNvSpPr/>
          <p:nvPr/>
        </p:nvSpPr>
        <p:spPr>
          <a:xfrm>
            <a:off x="1260763" y="4907442"/>
            <a:ext cx="3602182" cy="1787352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внутренняя память 13"/>
          <p:cNvSpPr/>
          <p:nvPr/>
        </p:nvSpPr>
        <p:spPr>
          <a:xfrm>
            <a:off x="8070268" y="1956619"/>
            <a:ext cx="3446314" cy="1871125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внутренняя память 14"/>
          <p:cNvSpPr/>
          <p:nvPr/>
        </p:nvSpPr>
        <p:spPr>
          <a:xfrm>
            <a:off x="8070268" y="4813130"/>
            <a:ext cx="3775367" cy="1873563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шаңына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ере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алмай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кетер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екенсің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kk-K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 баланы демеп </a:t>
            </a:r>
            <a:r>
              <a:rPr lang="kk-K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жіберер адам табылмай, жүрек жарасы </a:t>
            </a:r>
            <a:r>
              <a:rPr lang="kk-K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қалып қоюы </a:t>
            </a:r>
            <a:r>
              <a:rPr lang="kk-K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</a:t>
            </a:r>
            <a:r>
              <a:rPr lang="kk-K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9848" y="148066"/>
            <a:ext cx="3183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kk-KZ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Ықтимал жауап</a:t>
            </a: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21872" y="2347727"/>
            <a:ext cx="2619628" cy="1277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Жетімдіктен </a:t>
            </a:r>
            <a:r>
              <a:rPr lang="ru-RU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өтерсің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lnSpc>
                <a:spcPct val="107000"/>
              </a:lnSpc>
            </a:pPr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Жетерсің әлі жетерсің.</a:t>
            </a:r>
          </a:p>
          <a:p>
            <a:pPr>
              <a:lnSpc>
                <a:spcPct val="107000"/>
              </a:lnSpc>
            </a:pPr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 баланың</a:t>
            </a:r>
          </a:p>
          <a:p>
            <a:pPr>
              <a:lnSpc>
                <a:spcPct val="107000"/>
              </a:lnSpc>
            </a:pPr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болашағы жарқын.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26988" y="5191054"/>
            <a:ext cx="3235957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Дулат</a:t>
            </a:r>
            <a:r>
              <a:rPr lang="ru-RU" b="1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b="1" cap="none" spc="0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қын</a:t>
            </a:r>
            <a:r>
              <a:rPr lang="ru-RU" b="1" cap="none" spc="0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cap="none" spc="0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келер</a:t>
            </a:r>
            <a:r>
              <a:rPr lang="ru-RU" b="1" cap="none" spc="0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cap="none" spc="0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ұрпаққа</a:t>
            </a:r>
            <a:r>
              <a:rPr lang="ru-RU" b="1" cap="none" spc="0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b="1" cap="none" spc="0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</a:t>
            </a:r>
            <a:r>
              <a:rPr lang="ru-RU" b="1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cap="none" spc="0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баланы </a:t>
            </a:r>
            <a:r>
              <a:rPr lang="ru-RU" b="1" cap="none" spc="0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әрқашан</a:t>
            </a:r>
            <a:r>
              <a:rPr lang="ru-RU" b="1" cap="none" spc="0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cap="none" spc="0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қолдап</a:t>
            </a:r>
            <a:r>
              <a:rPr lang="ru-RU" b="1" cap="none" spc="0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cap="none" spc="0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жүру</a:t>
            </a:r>
            <a:r>
              <a:rPr lang="ru-RU" b="1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cap="none" spc="0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керектігін</a:t>
            </a:r>
            <a:r>
              <a:rPr lang="ru-RU" b="1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өнеге</a:t>
            </a:r>
            <a:r>
              <a:rPr lang="ru-RU" b="1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етіп</a:t>
            </a:r>
            <a:r>
              <a:rPr lang="ru-RU" b="1" dirty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айтып</a:t>
            </a:r>
            <a:r>
              <a:rPr lang="ru-RU" b="1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қалдырған</a:t>
            </a:r>
            <a:r>
              <a:rPr lang="ru-RU" b="1" dirty="0" smtClean="0">
                <a:ln w="0"/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cap="none" spc="0" dirty="0" smtClean="0">
              <a:ln w="0"/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70324" y="2241480"/>
            <a:ext cx="317614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Жамылсаң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тоңар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екенсің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ru-RU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Сұғынсаң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тояр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екенсің</a:t>
            </a:r>
            <a:r>
              <a:rPr lang="ru-RU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kk-K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Тоңу, сұғыну сияқты жетім баланың басындағы жағдаяттар </a:t>
            </a:r>
            <a:r>
              <a:rPr lang="kk-KZ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өкінішке орай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көп кездеседі.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упить школьные доски для мела стенды для школы стенды для лиц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2473328"/>
            <a:ext cx="10141528" cy="38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kk-KZ" altLang="ru-RU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-тапсырма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-1604829" y="3588090"/>
            <a:ext cx="5185652" cy="668592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66874" y="1642375"/>
            <a:ext cx="9431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«Керқұла атты Кендебай» ертегісіндегі жетім бала мен Ақтан жас өміріндегі ұқсастықтар мен айырмашылықты анықтаңыз.  </a:t>
            </a:r>
            <a:endParaRPr lang="ru-RU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6673" y="1108664"/>
            <a:ext cx="4108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«ВЕНН ДИАГРАММАСЫ»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2293" y="2771832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Ақтан жас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09873" y="2759073"/>
            <a:ext cx="22846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Мергенбайдың </a:t>
            </a:r>
          </a:p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ұлы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2452" y="2735277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Ұқсастығы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" name="Picture 3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68" y="3654376"/>
            <a:ext cx="892853" cy="11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00" y="3663767"/>
            <a:ext cx="1000609" cy="13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766" y="3832286"/>
            <a:ext cx="892853" cy="11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30865" t="89609" r="29363" b="6951"/>
          <a:stretch/>
        </p:blipFill>
        <p:spPr>
          <a:xfrm>
            <a:off x="3776673" y="5957454"/>
            <a:ext cx="4849091" cy="23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углом вверх 10"/>
          <p:cNvSpPr/>
          <p:nvPr/>
        </p:nvSpPr>
        <p:spPr>
          <a:xfrm rot="5400000">
            <a:off x="-1571848" y="2670895"/>
            <a:ext cx="5362957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800197"/>
              </p:ext>
            </p:extLst>
          </p:nvPr>
        </p:nvGraphicFramePr>
        <p:xfrm>
          <a:off x="1371598" y="1025231"/>
          <a:ext cx="9559638" cy="3906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9833">
                  <a:extLst>
                    <a:ext uri="{9D8B030D-6E8A-4147-A177-3AD203B41FA5}">
                      <a16:colId xmlns:a16="http://schemas.microsoft.com/office/drawing/2014/main" val="3764250114"/>
                    </a:ext>
                  </a:extLst>
                </a:gridCol>
                <a:gridCol w="5159805">
                  <a:extLst>
                    <a:ext uri="{9D8B030D-6E8A-4147-A177-3AD203B41FA5}">
                      <a16:colId xmlns:a16="http://schemas.microsoft.com/office/drawing/2014/main" val="1850572850"/>
                    </a:ext>
                  </a:extLst>
                </a:gridCol>
              </a:tblGrid>
              <a:tr h="872572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Бағалау критерийі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Дескриптор 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66855"/>
                  </a:ext>
                </a:extLst>
              </a:tr>
              <a:tr h="56830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Екі</a:t>
                      </a:r>
                      <a:r>
                        <a:rPr lang="kk-KZ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ш</a:t>
                      </a: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ығармадағы</a:t>
                      </a:r>
                      <a:r>
                        <a:rPr lang="kk-KZ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кейіпкерлер өміріне байланысты жағдаяттарды</a:t>
                      </a:r>
                      <a:endParaRPr lang="kk-KZ" sz="2400" b="1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қарама-қарсы суреттейді.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24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Өлең мен ертегі</a:t>
                      </a:r>
                      <a:r>
                        <a:rPr lang="kk-KZ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кейіпкерлерін салыстырады</a:t>
                      </a: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6122"/>
                  </a:ext>
                </a:extLst>
              </a:tr>
              <a:tr h="10223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Айырмашылықтарын,</a:t>
                      </a:r>
                      <a:r>
                        <a:rPr lang="kk-KZ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екі шығармадағы үндестікті анықтайды;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599644"/>
                  </a:ext>
                </a:extLst>
              </a:tr>
              <a:tr h="1022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Шығармалардан дәлел келтіреді.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5027015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206029" y="6175040"/>
            <a:ext cx="11706201" cy="1372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3795" y="6445046"/>
            <a:ext cx="11390670" cy="119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трелка углом вверх 14"/>
          <p:cNvSpPr/>
          <p:nvPr/>
        </p:nvSpPr>
        <p:spPr>
          <a:xfrm rot="16200000">
            <a:off x="8811019" y="2767877"/>
            <a:ext cx="5362957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8635" y="348366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 алушы: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1915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890647" y="2066545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Мергенбайдың </a:t>
            </a:r>
          </a:p>
          <a:p>
            <a:pPr algn="ctr"/>
            <a:r>
              <a:rPr lang="kk-KZ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85490" y="1821647"/>
            <a:ext cx="3945233" cy="381627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244668" y="6306338"/>
            <a:ext cx="11706201" cy="137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5907" y="2627134"/>
            <a:ext cx="35028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Тірі жетім. Әке- шешесі жау </a:t>
            </a:r>
          </a:p>
          <a:p>
            <a: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</a:t>
            </a:r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олына түскен тұтқын. Байдың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қозысын бағып, көзі 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жылаудан, көкірегі қайғыдан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арылмай жүр. Кендебайдың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жақсылығын көреді. Әке –</a:t>
            </a:r>
          </a:p>
          <a:p>
            <a:r>
              <a:rPr lang="kk-KZ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ешесіне аман- есен қосы-</a:t>
            </a:r>
          </a:p>
          <a:p>
            <a:r>
              <a:rPr lang="kk-KZ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лады.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utoShape 2" descr="blob:https://web.whatsapp.com/a147882a-e09d-4dd6-9cf2-11d746fe5ab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" y="0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kk-KZ" alt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4-тапсырма. Бүгінгі күндегі жетім балалар жағдайын анықтаңыздар, халық тұжырымын кестеге жазыңыздар 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0759" y="947109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Концептуалдық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кесте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805238" y="1662256"/>
            <a:ext cx="5126183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жетімдер тағдыры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10800000">
            <a:off x="5931421" y="1635786"/>
            <a:ext cx="5110651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805237" y="2620114"/>
            <a:ext cx="5126183" cy="914975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5931416" y="2668198"/>
            <a:ext cx="5110651" cy="914975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805237" y="3575272"/>
            <a:ext cx="5126183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иугольник 15"/>
          <p:cNvSpPr/>
          <p:nvPr/>
        </p:nvSpPr>
        <p:spPr>
          <a:xfrm>
            <a:off x="805237" y="4534414"/>
            <a:ext cx="5126183" cy="914975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иугольник 16"/>
          <p:cNvSpPr/>
          <p:nvPr/>
        </p:nvSpPr>
        <p:spPr>
          <a:xfrm>
            <a:off x="805236" y="5481015"/>
            <a:ext cx="5126183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5931421" y="3556865"/>
            <a:ext cx="5110651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 rot="10800000">
            <a:off x="5931417" y="4522292"/>
            <a:ext cx="5110651" cy="914975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5931416" y="5468894"/>
            <a:ext cx="5110651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56574" y="1846569"/>
            <a:ext cx="3134191" cy="451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 тұжырымы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углом вверх 10"/>
          <p:cNvSpPr/>
          <p:nvPr/>
        </p:nvSpPr>
        <p:spPr>
          <a:xfrm rot="5400000">
            <a:off x="-1571848" y="2670895"/>
            <a:ext cx="5362957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74378"/>
              </p:ext>
            </p:extLst>
          </p:nvPr>
        </p:nvGraphicFramePr>
        <p:xfrm>
          <a:off x="1371598" y="1025231"/>
          <a:ext cx="9559638" cy="4105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9833">
                  <a:extLst>
                    <a:ext uri="{9D8B030D-6E8A-4147-A177-3AD203B41FA5}">
                      <a16:colId xmlns:a16="http://schemas.microsoft.com/office/drawing/2014/main" val="3764250114"/>
                    </a:ext>
                  </a:extLst>
                </a:gridCol>
                <a:gridCol w="5159805">
                  <a:extLst>
                    <a:ext uri="{9D8B030D-6E8A-4147-A177-3AD203B41FA5}">
                      <a16:colId xmlns:a16="http://schemas.microsoft.com/office/drawing/2014/main" val="1850572850"/>
                    </a:ext>
                  </a:extLst>
                </a:gridCol>
              </a:tblGrid>
              <a:tr h="872572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Бағалау критерийі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Дескриптор 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66855"/>
                  </a:ext>
                </a:extLst>
              </a:tr>
              <a:tr h="5683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Шығармадағы негізгі мәселені бүгінгі өмірмен байланыстыра салыстырады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24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Бүгінгі күндегі жетім балаларға</a:t>
                      </a:r>
                      <a:r>
                        <a:rPr lang="kk-KZ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жасалған жағдайларды анықтайды</a:t>
                      </a: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6122"/>
                  </a:ext>
                </a:extLst>
              </a:tr>
              <a:tr h="20446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kk-KZ" altLang="ru-RU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халық тұжырымын, даналық сөздерін іздестіріп,</a:t>
                      </a:r>
                      <a:r>
                        <a:rPr lang="kk-KZ" altLang="ru-RU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kk-KZ" altLang="ru-RU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жазады.</a:t>
                      </a:r>
                      <a:endParaRPr lang="ru-RU" altLang="ru-RU" sz="32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59964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206029" y="6175040"/>
            <a:ext cx="11706201" cy="1372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3795" y="6445046"/>
            <a:ext cx="11390670" cy="119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трелка углом вверх 14"/>
          <p:cNvSpPr/>
          <p:nvPr/>
        </p:nvSpPr>
        <p:spPr>
          <a:xfrm rot="16200000">
            <a:off x="8811019" y="2767877"/>
            <a:ext cx="5362957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8635" y="348366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 алушы: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0569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kk-KZ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Ықтимал жауап</a:t>
            </a:r>
            <a:endParaRPr lang="ru-RU" altLang="ru-RU" sz="3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68327" y="1010451"/>
            <a:ext cx="480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Концептуалдық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кесте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805238" y="1662256"/>
            <a:ext cx="5126183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жетімдер тағдыры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rot="10800000">
            <a:off x="5931421" y="1635786"/>
            <a:ext cx="5110651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805237" y="2620114"/>
            <a:ext cx="5126183" cy="914975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 балаларға арналған «Балалар үйі» бар.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5931416" y="2668198"/>
            <a:ext cx="5110651" cy="914975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>
            <a:off x="805237" y="3575272"/>
            <a:ext cx="5126183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defRPr/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 балаларға жәрдем беретін қайырымдылық қорлары бар.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805237" y="4534414"/>
            <a:ext cx="5126183" cy="914975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defRPr/>
            </a:pPr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Мемлекеттік әлеуметтік жәрдем тағайындалған.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805236" y="5481015"/>
            <a:ext cx="5126183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 балаларға ЖОО түсу тегін.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10800000">
            <a:off x="5931421" y="3556865"/>
            <a:ext cx="5110651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 rot="10800000">
            <a:off x="5931417" y="4522292"/>
            <a:ext cx="5110651" cy="914975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5931416" y="5468894"/>
            <a:ext cx="5110651" cy="91497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56574" y="1846569"/>
            <a:ext cx="3134191" cy="451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Халық тұжырымы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1855" y="2706759"/>
            <a:ext cx="3518910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Жетім, жетім демеңіз,</a:t>
            </a:r>
            <a:b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Жетімнің ақысын жемеңіз.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6289" y="3846463"/>
            <a:ext cx="3300904" cy="362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 көрсең, жебей жүр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6289" y="4735129"/>
            <a:ext cx="3499676" cy="362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Жетімнің алпыс анасы бар.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56574" y="5732034"/>
            <a:ext cx="2308645" cy="362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Жетімді жылатпа</a:t>
            </a:r>
          </a:p>
        </p:txBody>
      </p:sp>
    </p:spTree>
    <p:extLst>
      <p:ext uri="{BB962C8B-B14F-4D97-AF65-F5344CB8AC3E}">
        <p14:creationId xmlns:p14="http://schemas.microsoft.com/office/powerpoint/2010/main" val="871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363794" y="6504823"/>
            <a:ext cx="11706201" cy="137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Сабақты бекіту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-1864955" y="3447949"/>
            <a:ext cx="4981433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1865" y="1428352"/>
            <a:ext cx="102500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kk-KZ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Шығармада кездескен өмірлік  жағдаятқа байланысты өлеңнен алынған үзіндіге сәйкес өз </a:t>
            </a:r>
            <a:r>
              <a:rPr lang="kk-KZ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ойларыңызды </a:t>
            </a:r>
            <a:r>
              <a:rPr lang="kk-KZ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салыстыра суреттеп </a:t>
            </a:r>
            <a:r>
              <a:rPr lang="kk-KZ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жеткіздіңіздер;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1374" y="2548945"/>
            <a:ext cx="98898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kk-KZ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Шығармадағы кейіпкер өміріне байланысты жағдаяттарды</a:t>
            </a:r>
          </a:p>
          <a:p>
            <a:pPr lvl="0">
              <a:defRPr/>
            </a:pPr>
            <a:r>
              <a:rPr lang="kk-KZ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қарама-қарсы суреттедіңіздер;</a:t>
            </a:r>
            <a:endParaRPr lang="ru-RU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1374" y="3379652"/>
            <a:ext cx="10928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Өлең мен ертегі кейіпкерлерін </a:t>
            </a:r>
            <a:r>
              <a:rPr lang="kk-KZ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салыстырып, екі </a:t>
            </a:r>
            <a:r>
              <a:rPr lang="kk-KZ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шығармадағы үндестікті </a:t>
            </a:r>
            <a:r>
              <a:rPr lang="kk-KZ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анықтадыңыздар,</a:t>
            </a:r>
            <a:r>
              <a:rPr lang="kk-KZ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шығармалардан дәлелдер келтірдіңіздер;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0883" y="5300828"/>
            <a:ext cx="98898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kk-KZ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Жетімін жылатпаған халықтың жетімді есіркеуі жайлы даналық сөздерін іздестіріп, жаздыңыздар.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n>
                <a:solidFill>
                  <a:srgbClr val="00B0F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1374" y="4306648"/>
            <a:ext cx="9682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altLang="ru-RU" sz="2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Бүгінгі күндегі жетім балалар жағдайын </a:t>
            </a:r>
            <a:r>
              <a:rPr lang="kk-KZ" altLang="ru-RU" sz="2000" b="1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анықтап, мәлімет бердіңіздер;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 rot="16200000">
            <a:off x="8936110" y="3533029"/>
            <a:ext cx="4981433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363794" y="6504823"/>
            <a:ext cx="11706201" cy="1372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0474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Қосымша тапсырма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Ребрендинг сайта kitap kz. C получением задачи сделать полный… | by Anara  Hamza |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49" y="1618846"/>
            <a:ext cx="1570015" cy="58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9569" y="2174172"/>
            <a:ext cx="10092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kk-KZ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Сайын Мұратбековтың </a:t>
            </a:r>
            <a:r>
              <a:rPr lang="en-US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Жусан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иісі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әңгімесін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оқып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көріңіз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Әңгіменің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бас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кейіпкері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Аянға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Д.Бабатайұлының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Ақтан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жасқа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арнауы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негізінде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жұбату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хат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жазыңыз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Әңгімені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төмендегі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сілтемеге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басып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оқи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аласыз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7356" y="4028672"/>
            <a:ext cx="8954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https://kitap.kz/book/1285/read#epubcfi(/6/2%5Bid1%5D!/4/2/2/1:0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)</a:t>
            </a:r>
            <a:endParaRPr lang="kk-K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-1314866" y="3401841"/>
            <a:ext cx="4396338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5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48264" y="6160292"/>
            <a:ext cx="11706201" cy="1372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795" y="6445046"/>
            <a:ext cx="11390670" cy="119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қу мақсаты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795" y="1439508"/>
            <a:ext cx="1032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5.А/И1.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Әдеби шығармадағы екі нәрсені салыстыра суреттеулер мен  қарама-қарсы  суреттеулерді табу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599541"/>
            <a:ext cx="12192000" cy="97514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сабақта</a:t>
            </a:r>
            <a:endParaRPr lang="kk-KZ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014" y="3891274"/>
            <a:ext cx="10328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Шығармадағы екі нәрсені салыстыра суреттеулер мен  қарама-қарсы  суреттеулерді табасыздар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-99144" y="4331053"/>
            <a:ext cx="1343748" cy="417870"/>
          </a:xfrm>
          <a:prstGeom prst="bentUpArrow">
            <a:avLst>
              <a:gd name="adj1" fmla="val 25000"/>
              <a:gd name="adj2" fmla="val 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206029" y="6175040"/>
            <a:ext cx="11706201" cy="1372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3795" y="6445046"/>
            <a:ext cx="11390670" cy="119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Бағалау критерийі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8821" y="1959891"/>
            <a:ext cx="10328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Шығармадағы екі нәрсені салыстыра суреттейді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6305" y="3265075"/>
            <a:ext cx="101938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Шығармадағы қарама-қарсы  суреттеулерді</a:t>
            </a:r>
          </a:p>
          <a:p>
            <a:pPr algn="just"/>
            <a:r>
              <a:rPr lang="kk-KZ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табады</a:t>
            </a:r>
            <a:endParaRPr lang="ru-RU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-1162691" y="3094812"/>
            <a:ext cx="3403024" cy="554242"/>
          </a:xfrm>
          <a:prstGeom prst="bentUpArrow">
            <a:avLst>
              <a:gd name="adj1" fmla="val 31660"/>
              <a:gd name="adj2" fmla="val 0"/>
              <a:gd name="adj3" fmla="val 2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Психологиялық ахуал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1961" y="1169709"/>
            <a:ext cx="9389942" cy="5324535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«</a:t>
            </a:r>
            <a:r>
              <a:rPr lang="ru-RU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Сөйлемді </a:t>
            </a:r>
            <a:r>
              <a:rPr lang="ru-RU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жалғастырыңыз»</a:t>
            </a:r>
            <a:endParaRPr lang="ru-RU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Жақсы өмір – 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 ...</a:t>
            </a:r>
          </a:p>
          <a:p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Бақытты 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 – 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 ...</a:t>
            </a:r>
          </a:p>
          <a:p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 адамдардың 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жоғары </a:t>
            </a:r>
            <a:r>
              <a:rPr lang="ru-RU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бағалаймын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Менің 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өмірімнің маңызы 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мынада ...</a:t>
            </a:r>
          </a:p>
          <a:p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Менің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өмірім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</a:t>
            </a: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Айналадағы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әлем-ол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Менің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жақсы </a:t>
            </a:r>
            <a:r>
              <a:rPr lang="ru-RU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қасиетім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көп</a:t>
            </a:r>
            <a:r>
              <a:rPr lang="ru-RU" sz="2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мысалы...</a:t>
            </a:r>
            <a:endParaRPr lang="ru-RU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-1439457" y="3629654"/>
            <a:ext cx="5185652" cy="668592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углом вверх 6"/>
          <p:cNvSpPr/>
          <p:nvPr/>
        </p:nvSpPr>
        <p:spPr>
          <a:xfrm rot="16200000">
            <a:off x="8619077" y="3629654"/>
            <a:ext cx="5185652" cy="668592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1-тапсырма</a:t>
            </a:r>
            <a:endParaRPr lang="ru-RU" alt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5400000">
            <a:off x="-1604829" y="3588090"/>
            <a:ext cx="5185652" cy="668592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00805"/>
              </p:ext>
            </p:extLst>
          </p:nvPr>
        </p:nvGraphicFramePr>
        <p:xfrm>
          <a:off x="1211457" y="2489381"/>
          <a:ext cx="9239250" cy="2873947"/>
        </p:xfrm>
        <a:graphic>
          <a:graphicData uri="http://schemas.openxmlformats.org/drawingml/2006/table">
            <a:tbl>
              <a:tblPr firstRow="1" bandRow="1"/>
              <a:tblGrid>
                <a:gridCol w="4061460">
                  <a:extLst>
                    <a:ext uri="{9D8B030D-6E8A-4147-A177-3AD203B41FA5}">
                      <a16:colId xmlns:a16="http://schemas.microsoft.com/office/drawing/2014/main" val="105469209"/>
                    </a:ext>
                  </a:extLst>
                </a:gridCol>
                <a:gridCol w="2589530">
                  <a:extLst>
                    <a:ext uri="{9D8B030D-6E8A-4147-A177-3AD203B41FA5}">
                      <a16:colId xmlns:a16="http://schemas.microsoft.com/office/drawing/2014/main" val="1046935857"/>
                    </a:ext>
                  </a:extLst>
                </a:gridCol>
                <a:gridCol w="2588260">
                  <a:extLst>
                    <a:ext uri="{9D8B030D-6E8A-4147-A177-3AD203B41FA5}">
                      <a16:colId xmlns:a16="http://schemas.microsoft.com/office/drawing/2014/main" val="890271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Өмір жолдары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Өлеңнен </a:t>
                      </a:r>
                      <a:r>
                        <a:rPr lang="kk-KZ" sz="18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үзінді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800" b="1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Менің түсіндірмем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16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Әлеуметтік тек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81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Жар сүю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0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Ерлер салты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89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Ел қорғау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31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Тұрмыс-жай</a:t>
                      </a:r>
                      <a:r>
                        <a:rPr lang="kk-KZ" sz="1600" b="1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kk-KZ" sz="1800" b="1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отбасы</a:t>
                      </a:r>
                      <a:r>
                        <a:rPr lang="kk-KZ" sz="18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бақыты</a:t>
                      </a:r>
                      <a:endParaRPr lang="ru-RU" sz="18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05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Өмірлік мақсат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58267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11457" y="1696753"/>
            <a:ext cx="8957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 кілтті сөздерге өлеңнен үзінді келтіріңіз және өз түсіндірмеңізді беріңіз.</a:t>
            </a:r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5393" y="1098727"/>
            <a:ext cx="5601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«Екі жақты түсіндірме күнделігі»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углом вверх 10"/>
          <p:cNvSpPr/>
          <p:nvPr/>
        </p:nvSpPr>
        <p:spPr>
          <a:xfrm rot="5400000">
            <a:off x="-1571848" y="2670895"/>
            <a:ext cx="5362957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01541"/>
              </p:ext>
            </p:extLst>
          </p:nvPr>
        </p:nvGraphicFramePr>
        <p:xfrm>
          <a:off x="1371598" y="1025231"/>
          <a:ext cx="9559638" cy="4211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9833">
                  <a:extLst>
                    <a:ext uri="{9D8B030D-6E8A-4147-A177-3AD203B41FA5}">
                      <a16:colId xmlns:a16="http://schemas.microsoft.com/office/drawing/2014/main" val="3764250114"/>
                    </a:ext>
                  </a:extLst>
                </a:gridCol>
                <a:gridCol w="5159805">
                  <a:extLst>
                    <a:ext uri="{9D8B030D-6E8A-4147-A177-3AD203B41FA5}">
                      <a16:colId xmlns:a16="http://schemas.microsoft.com/office/drawing/2014/main" val="1850572850"/>
                    </a:ext>
                  </a:extLst>
                </a:gridCol>
              </a:tblGrid>
              <a:tr h="872572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Бағалау критерийі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Дескриптор 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66855"/>
                  </a:ext>
                </a:extLst>
              </a:tr>
              <a:tr h="12945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Шығармада кездескен өмірлік  жағдаятқа байланысты өлеңнен алынған</a:t>
                      </a:r>
                      <a:r>
                        <a:rPr lang="kk-KZ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үзіндіге сәйкес өз ойын </a:t>
                      </a: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салыстыра суреттеп жеткізеді.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24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Берілген</a:t>
                      </a:r>
                      <a:r>
                        <a:rPr lang="kk-KZ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</a:t>
                      </a: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ілтті сөздердің мағынасын ашады;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6122"/>
                  </a:ext>
                </a:extLst>
              </a:tr>
              <a:tr h="7500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өлеңнен үзінді келтіреді;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599644"/>
                  </a:ext>
                </a:extLst>
              </a:tr>
              <a:tr h="12945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өз түсіндірмесін береді.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98991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206029" y="6175040"/>
            <a:ext cx="11706201" cy="1372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3795" y="6445046"/>
            <a:ext cx="11390670" cy="119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трелка углом вверх 14"/>
          <p:cNvSpPr/>
          <p:nvPr/>
        </p:nvSpPr>
        <p:spPr>
          <a:xfrm rot="16200000">
            <a:off x="8811019" y="2767877"/>
            <a:ext cx="5362957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8635" y="348366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 алушы: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4449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2345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kk-KZ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Ықтимал жауап</a:t>
            </a: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498156"/>
              </p:ext>
            </p:extLst>
          </p:nvPr>
        </p:nvGraphicFramePr>
        <p:xfrm>
          <a:off x="394854" y="843484"/>
          <a:ext cx="11402291" cy="5727511"/>
        </p:xfrm>
        <a:graphic>
          <a:graphicData uri="http://schemas.openxmlformats.org/drawingml/2006/table">
            <a:tbl>
              <a:tblPr firstRow="1" bandRow="1"/>
              <a:tblGrid>
                <a:gridCol w="3373294">
                  <a:extLst>
                    <a:ext uri="{9D8B030D-6E8A-4147-A177-3AD203B41FA5}">
                      <a16:colId xmlns:a16="http://schemas.microsoft.com/office/drawing/2014/main" val="105469209"/>
                    </a:ext>
                  </a:extLst>
                </a:gridCol>
                <a:gridCol w="3865707">
                  <a:extLst>
                    <a:ext uri="{9D8B030D-6E8A-4147-A177-3AD203B41FA5}">
                      <a16:colId xmlns:a16="http://schemas.microsoft.com/office/drawing/2014/main" val="1046935857"/>
                    </a:ext>
                  </a:extLst>
                </a:gridCol>
                <a:gridCol w="4163290">
                  <a:extLst>
                    <a:ext uri="{9D8B030D-6E8A-4147-A177-3AD203B41FA5}">
                      <a16:colId xmlns:a16="http://schemas.microsoft.com/office/drawing/2014/main" val="890271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Өмір жолдары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Өлеңнен </a:t>
                      </a:r>
                      <a:r>
                        <a:rPr lang="kk-KZ" sz="18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үзінді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800" b="1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Менің түсіндірмем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16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Әлеуметтік тек</a:t>
                      </a:r>
                      <a:endParaRPr lang="ru-RU" sz="1050" b="1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Жетімдіктің белінен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Асып өтер ме екенсің</a:t>
                      </a:r>
                      <a:r>
                        <a:rPr lang="kk-KZ" sz="140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Жарық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сәуле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көре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Ел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шаңына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ере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Сол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бойы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кетер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екенсің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kk-KZ" sz="1400" kern="12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Ақын</a:t>
                      </a:r>
                      <a:r>
                        <a:rPr lang="kk-KZ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өлеңіндегі баланың әлеуметтік тегі- жетім. Автор жетім баланың болашақ өміріне алаң болады.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81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Жар сүю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Күрек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тісін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қасқайтып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Сұлу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сүйер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екенсің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Ер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жігіттің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сұлу жар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таңдауы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тәрізді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мұраты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Ақтан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баланың да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басынан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өтетінін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тілейді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0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Ерлер салты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Бадана көз,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тоғыз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тор,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Сауыт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киер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екенсің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Батырлар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киімі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сауыт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кие алатындай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күнге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жетуін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тілейді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89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Ел қорғау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Білтеліні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тұтатып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Түтінін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үзбей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оқ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атып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Жау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қашырар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екенсің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Ел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шетіне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жау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келсе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нағыз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батырларша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әрекет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етіп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елді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қорғауын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тілейді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31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Тұрмыс-жай, отбасы</a:t>
                      </a:r>
                      <a:r>
                        <a:rPr lang="kk-KZ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бақыты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Тең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құрбыңмен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теңеліп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Шаруа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жиып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кенеліп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Бала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сүйіп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мал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жиып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Керсеніңе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бал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құйып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Өмір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сүрер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екенсің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Ақын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етім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баланың  болашақта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өзге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құрбыластары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тәрізді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шаруасын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түгелдеп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бала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сүйіп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бақытты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отбасы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болуын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тілейді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05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kern="1200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Өмірлік мақсат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Жетімдіктен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өтерсің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Шаң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бермей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әлі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кетерсің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Қажыма,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Ақтан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қажыма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Жетерсің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әлі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жетерсің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!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Ақын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баланың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жетімдік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күні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әлі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ұмытылатынын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баланың жарқын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болашағы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алда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екенін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айтып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«Қажыма» деп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жігерлендіреді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582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9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12192000" cy="96236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kk-KZ" alt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318654" y="1156017"/>
            <a:ext cx="3006436" cy="961474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7010399" y="1118087"/>
            <a:ext cx="3047999" cy="961474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318654" y="3987479"/>
            <a:ext cx="3006436" cy="886692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7010399" y="4012367"/>
            <a:ext cx="3006437" cy="930789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21675" y="4068386"/>
            <a:ext cx="249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THREATS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Қауіптер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345" y="468027"/>
            <a:ext cx="11623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Өлеңдегі жетім бала  өміріндегі кездесетін жағдаяттарды «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SWOT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кестесі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арқылы </a:t>
            </a:r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белгілеңіз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1260644"/>
            <a:ext cx="285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STRENGTHS</a:t>
            </a:r>
          </a:p>
          <a:p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Күшті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жақтары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1345" y="11593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WEAKNESSES</a:t>
            </a:r>
          </a:p>
          <a:p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Әлсіз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тұстары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8036" y="41013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OPPORTUNITIES</a:t>
            </a:r>
          </a:p>
          <a:p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Мүмкіндіктер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Блок-схема: внутренняя память 11"/>
          <p:cNvSpPr/>
          <p:nvPr/>
        </p:nvSpPr>
        <p:spPr>
          <a:xfrm>
            <a:off x="1323098" y="2133683"/>
            <a:ext cx="3338946" cy="1715028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внутренняя память 12"/>
          <p:cNvSpPr/>
          <p:nvPr/>
        </p:nvSpPr>
        <p:spPr>
          <a:xfrm>
            <a:off x="1260763" y="4907442"/>
            <a:ext cx="3304305" cy="1787352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внутренняя память 13"/>
          <p:cNvSpPr/>
          <p:nvPr/>
        </p:nvSpPr>
        <p:spPr>
          <a:xfrm>
            <a:off x="8070269" y="2079561"/>
            <a:ext cx="3332021" cy="1787352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внутренняя память 14"/>
          <p:cNvSpPr/>
          <p:nvPr/>
        </p:nvSpPr>
        <p:spPr>
          <a:xfrm>
            <a:off x="8070269" y="4943156"/>
            <a:ext cx="3332021" cy="1787352"/>
          </a:xfrm>
          <a:prstGeom prst="flowChartInternalStorag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44170" y="911982"/>
            <a:ext cx="2319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SWOT </a:t>
            </a:r>
            <a:r>
              <a:rPr lang="ru-RU" sz="2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талдау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685" y="57827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kk-KZ" altLang="ru-RU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2-тапсырма</a:t>
            </a:r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46" y="2447368"/>
            <a:ext cx="892853" cy="11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551" y="5321499"/>
            <a:ext cx="892853" cy="11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45" y="5285271"/>
            <a:ext cx="892853" cy="11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3" y="2380372"/>
            <a:ext cx="892853" cy="11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углом вверх 10"/>
          <p:cNvSpPr/>
          <p:nvPr/>
        </p:nvSpPr>
        <p:spPr>
          <a:xfrm rot="5400000">
            <a:off x="-1571848" y="2670895"/>
            <a:ext cx="5362957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66612"/>
              </p:ext>
            </p:extLst>
          </p:nvPr>
        </p:nvGraphicFramePr>
        <p:xfrm>
          <a:off x="1371598" y="1025231"/>
          <a:ext cx="9559638" cy="41059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9833">
                  <a:extLst>
                    <a:ext uri="{9D8B030D-6E8A-4147-A177-3AD203B41FA5}">
                      <a16:colId xmlns:a16="http://schemas.microsoft.com/office/drawing/2014/main" val="3764250114"/>
                    </a:ext>
                  </a:extLst>
                </a:gridCol>
                <a:gridCol w="5159805">
                  <a:extLst>
                    <a:ext uri="{9D8B030D-6E8A-4147-A177-3AD203B41FA5}">
                      <a16:colId xmlns:a16="http://schemas.microsoft.com/office/drawing/2014/main" val="1850572850"/>
                    </a:ext>
                  </a:extLst>
                </a:gridCol>
              </a:tblGrid>
              <a:tr h="872572"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Бағалау критерийі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b="1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Дескриптор 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066855"/>
                  </a:ext>
                </a:extLst>
              </a:tr>
              <a:tr h="5683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Шығармадағы</a:t>
                      </a:r>
                      <a:r>
                        <a:rPr lang="kk-KZ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кейіпкер өміріне байланысты жағдаяттарды</a:t>
                      </a:r>
                      <a:endParaRPr lang="kk-KZ" sz="2400" b="1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қарама-қарсы суреттейді.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ru-RU" sz="24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Кейіпкер өмірінің күшті- әлсіз жағын қарама- қарсы суреттеп, талдайды;</a:t>
                      </a:r>
                      <a:endParaRPr lang="ru-RU" sz="2400" b="1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6122"/>
                  </a:ext>
                </a:extLst>
              </a:tr>
              <a:tr h="20446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Кейіпкер өміріне байланысты жағдаяттың  мүмкіндік- қауіптілік қырына</a:t>
                      </a:r>
                      <a:r>
                        <a:rPr lang="kk-KZ" sz="2400" b="1" baseline="0" dirty="0" smtClean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талдау жасайды.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59964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7858" t="61190" r="17959" b="22480"/>
          <a:stretch/>
        </p:blipFill>
        <p:spPr>
          <a:xfrm>
            <a:off x="206029" y="6175040"/>
            <a:ext cx="11706201" cy="1372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3795" y="6445046"/>
            <a:ext cx="11390670" cy="119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трелка углом вверх 14"/>
          <p:cNvSpPr/>
          <p:nvPr/>
        </p:nvSpPr>
        <p:spPr>
          <a:xfrm rot="16200000">
            <a:off x="8811019" y="2767877"/>
            <a:ext cx="5362957" cy="523935"/>
          </a:xfrm>
          <a:prstGeom prst="bentUpArrow">
            <a:avLst>
              <a:gd name="adj1" fmla="val 31660"/>
              <a:gd name="adj2" fmla="val 0"/>
              <a:gd name="adj3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78635" y="348366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Білім алушы: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8780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805</Words>
  <Application>Microsoft Office PowerPoint</Application>
  <PresentationFormat>Широкоэкранный</PresentationFormat>
  <Paragraphs>190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User13</dc:creator>
  <cp:lastModifiedBy>User13</cp:lastModifiedBy>
  <cp:revision>65</cp:revision>
  <dcterms:created xsi:type="dcterms:W3CDTF">2020-10-17T18:31:28Z</dcterms:created>
  <dcterms:modified xsi:type="dcterms:W3CDTF">2020-10-19T21:06:39Z</dcterms:modified>
</cp:coreProperties>
</file>