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6" r:id="rId3"/>
    <p:sldId id="257" r:id="rId4"/>
    <p:sldId id="258" r:id="rId5"/>
    <p:sldId id="260" r:id="rId6"/>
    <p:sldId id="261" r:id="rId7"/>
    <p:sldId id="262" r:id="rId8"/>
    <p:sldId id="267" r:id="rId9"/>
    <p:sldId id="271" r:id="rId10"/>
    <p:sldId id="272" r:id="rId11"/>
    <p:sldId id="263" r:id="rId12"/>
    <p:sldId id="269" r:id="rId13"/>
    <p:sldId id="264" r:id="rId14"/>
    <p:sldId id="265" r:id="rId15"/>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kk-KZ"/>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kk-KZ"/>
          </a:p>
        </p:txBody>
      </p:sp>
      <p:sp>
        <p:nvSpPr>
          <p:cNvPr id="4" name="Дата 3"/>
          <p:cNvSpPr>
            <a:spLocks noGrp="1"/>
          </p:cNvSpPr>
          <p:nvPr>
            <p:ph type="dt" sz="half" idx="10"/>
          </p:nvPr>
        </p:nvSpPr>
        <p:spPr/>
        <p:txBody>
          <a:bodyPr/>
          <a:lstStyle/>
          <a:p>
            <a:fld id="{20374C3F-8FB0-4764-BBD4-C4434AC509FA}" type="datetimeFigureOut">
              <a:rPr lang="kk-KZ" smtClean="0"/>
              <a:t>22.11.2020</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325583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20374C3F-8FB0-4764-BBD4-C4434AC509FA}" type="datetimeFigureOut">
              <a:rPr lang="kk-KZ" smtClean="0"/>
              <a:t>22.11.2020</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15696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kk-KZ"/>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20374C3F-8FB0-4764-BBD4-C4434AC509FA}" type="datetimeFigureOut">
              <a:rPr lang="kk-KZ" smtClean="0"/>
              <a:t>22.11.2020</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2934854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10"/>
          </p:nvPr>
        </p:nvSpPr>
        <p:spPr/>
        <p:txBody>
          <a:bodyPr/>
          <a:lstStyle/>
          <a:p>
            <a:fld id="{20374C3F-8FB0-4764-BBD4-C4434AC509FA}" type="datetimeFigureOut">
              <a:rPr lang="kk-KZ" smtClean="0"/>
              <a:t>22.11.2020</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2351072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kk-KZ"/>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0374C3F-8FB0-4764-BBD4-C4434AC509FA}" type="datetimeFigureOut">
              <a:rPr lang="kk-KZ" smtClean="0"/>
              <a:t>22.11.2020</a:t>
            </a:fld>
            <a:endParaRPr lang="kk-KZ"/>
          </a:p>
        </p:txBody>
      </p:sp>
      <p:sp>
        <p:nvSpPr>
          <p:cNvPr id="5" name="Нижний колонтитул 4"/>
          <p:cNvSpPr>
            <a:spLocks noGrp="1"/>
          </p:cNvSpPr>
          <p:nvPr>
            <p:ph type="ftr" sz="quarter" idx="11"/>
          </p:nvPr>
        </p:nvSpPr>
        <p:spPr/>
        <p:txBody>
          <a:bodyPr/>
          <a:lstStyle/>
          <a:p>
            <a:endParaRPr lang="kk-KZ"/>
          </a:p>
        </p:txBody>
      </p:sp>
      <p:sp>
        <p:nvSpPr>
          <p:cNvPr id="6" name="Номер слайда 5"/>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2669061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Дата 4"/>
          <p:cNvSpPr>
            <a:spLocks noGrp="1"/>
          </p:cNvSpPr>
          <p:nvPr>
            <p:ph type="dt" sz="half" idx="10"/>
          </p:nvPr>
        </p:nvSpPr>
        <p:spPr/>
        <p:txBody>
          <a:bodyPr/>
          <a:lstStyle/>
          <a:p>
            <a:fld id="{20374C3F-8FB0-4764-BBD4-C4434AC509FA}" type="datetimeFigureOut">
              <a:rPr lang="kk-KZ" smtClean="0"/>
              <a:t>22.11.2020</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2928191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kk-KZ"/>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7" name="Дата 6"/>
          <p:cNvSpPr>
            <a:spLocks noGrp="1"/>
          </p:cNvSpPr>
          <p:nvPr>
            <p:ph type="dt" sz="half" idx="10"/>
          </p:nvPr>
        </p:nvSpPr>
        <p:spPr/>
        <p:txBody>
          <a:bodyPr/>
          <a:lstStyle/>
          <a:p>
            <a:fld id="{20374C3F-8FB0-4764-BBD4-C4434AC509FA}" type="datetimeFigureOut">
              <a:rPr lang="kk-KZ" smtClean="0"/>
              <a:t>22.11.2020</a:t>
            </a:fld>
            <a:endParaRPr lang="kk-KZ"/>
          </a:p>
        </p:txBody>
      </p:sp>
      <p:sp>
        <p:nvSpPr>
          <p:cNvPr id="8" name="Нижний колонтитул 7"/>
          <p:cNvSpPr>
            <a:spLocks noGrp="1"/>
          </p:cNvSpPr>
          <p:nvPr>
            <p:ph type="ftr" sz="quarter" idx="11"/>
          </p:nvPr>
        </p:nvSpPr>
        <p:spPr/>
        <p:txBody>
          <a:bodyPr/>
          <a:lstStyle/>
          <a:p>
            <a:endParaRPr lang="kk-KZ"/>
          </a:p>
        </p:txBody>
      </p:sp>
      <p:sp>
        <p:nvSpPr>
          <p:cNvPr id="9" name="Номер слайда 8"/>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89161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kk-KZ"/>
          </a:p>
        </p:txBody>
      </p:sp>
      <p:sp>
        <p:nvSpPr>
          <p:cNvPr id="3" name="Дата 2"/>
          <p:cNvSpPr>
            <a:spLocks noGrp="1"/>
          </p:cNvSpPr>
          <p:nvPr>
            <p:ph type="dt" sz="half" idx="10"/>
          </p:nvPr>
        </p:nvSpPr>
        <p:spPr/>
        <p:txBody>
          <a:bodyPr/>
          <a:lstStyle/>
          <a:p>
            <a:fld id="{20374C3F-8FB0-4764-BBD4-C4434AC509FA}" type="datetimeFigureOut">
              <a:rPr lang="kk-KZ" smtClean="0"/>
              <a:t>22.11.2020</a:t>
            </a:fld>
            <a:endParaRPr lang="kk-KZ"/>
          </a:p>
        </p:txBody>
      </p:sp>
      <p:sp>
        <p:nvSpPr>
          <p:cNvPr id="4" name="Нижний колонтитул 3"/>
          <p:cNvSpPr>
            <a:spLocks noGrp="1"/>
          </p:cNvSpPr>
          <p:nvPr>
            <p:ph type="ftr" sz="quarter" idx="11"/>
          </p:nvPr>
        </p:nvSpPr>
        <p:spPr/>
        <p:txBody>
          <a:bodyPr/>
          <a:lstStyle/>
          <a:p>
            <a:endParaRPr lang="kk-KZ"/>
          </a:p>
        </p:txBody>
      </p:sp>
      <p:sp>
        <p:nvSpPr>
          <p:cNvPr id="5" name="Номер слайда 4"/>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192800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0374C3F-8FB0-4764-BBD4-C4434AC509FA}" type="datetimeFigureOut">
              <a:rPr lang="kk-KZ" smtClean="0"/>
              <a:t>22.11.2020</a:t>
            </a:fld>
            <a:endParaRPr lang="kk-KZ"/>
          </a:p>
        </p:txBody>
      </p:sp>
      <p:sp>
        <p:nvSpPr>
          <p:cNvPr id="3" name="Нижний колонтитул 2"/>
          <p:cNvSpPr>
            <a:spLocks noGrp="1"/>
          </p:cNvSpPr>
          <p:nvPr>
            <p:ph type="ftr" sz="quarter" idx="11"/>
          </p:nvPr>
        </p:nvSpPr>
        <p:spPr/>
        <p:txBody>
          <a:bodyPr/>
          <a:lstStyle/>
          <a:p>
            <a:endParaRPr lang="kk-KZ"/>
          </a:p>
        </p:txBody>
      </p:sp>
      <p:sp>
        <p:nvSpPr>
          <p:cNvPr id="4" name="Номер слайда 3"/>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927409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kk-KZ"/>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0374C3F-8FB0-4764-BBD4-C4434AC509FA}" type="datetimeFigureOut">
              <a:rPr lang="kk-KZ" smtClean="0"/>
              <a:t>22.11.2020</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3523849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kk-KZ"/>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0374C3F-8FB0-4764-BBD4-C4434AC509FA}" type="datetimeFigureOut">
              <a:rPr lang="kk-KZ" smtClean="0"/>
              <a:t>22.11.2020</a:t>
            </a:fld>
            <a:endParaRPr lang="kk-KZ"/>
          </a:p>
        </p:txBody>
      </p:sp>
      <p:sp>
        <p:nvSpPr>
          <p:cNvPr id="6" name="Нижний колонтитул 5"/>
          <p:cNvSpPr>
            <a:spLocks noGrp="1"/>
          </p:cNvSpPr>
          <p:nvPr>
            <p:ph type="ftr" sz="quarter" idx="11"/>
          </p:nvPr>
        </p:nvSpPr>
        <p:spPr/>
        <p:txBody>
          <a:bodyPr/>
          <a:lstStyle/>
          <a:p>
            <a:endParaRPr lang="kk-KZ"/>
          </a:p>
        </p:txBody>
      </p:sp>
      <p:sp>
        <p:nvSpPr>
          <p:cNvPr id="7" name="Номер слайда 6"/>
          <p:cNvSpPr>
            <a:spLocks noGrp="1"/>
          </p:cNvSpPr>
          <p:nvPr>
            <p:ph type="sldNum" sz="quarter" idx="12"/>
          </p:nvPr>
        </p:nvSpPr>
        <p:spPr/>
        <p:txBody>
          <a:bodyPr/>
          <a:lstStyle/>
          <a:p>
            <a:fld id="{BCA402DD-B34B-468C-8FD1-0575ED102C0B}" type="slidenum">
              <a:rPr lang="kk-KZ" smtClean="0"/>
              <a:t>‹#›</a:t>
            </a:fld>
            <a:endParaRPr lang="kk-KZ"/>
          </a:p>
        </p:txBody>
      </p:sp>
    </p:spTree>
    <p:extLst>
      <p:ext uri="{BB962C8B-B14F-4D97-AF65-F5344CB8AC3E}">
        <p14:creationId xmlns:p14="http://schemas.microsoft.com/office/powerpoint/2010/main" val="42829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kk-KZ"/>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kk-KZ"/>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74C3F-8FB0-4764-BBD4-C4434AC509FA}" type="datetimeFigureOut">
              <a:rPr lang="kk-KZ" smtClean="0"/>
              <a:t>22.11.2020</a:t>
            </a:fld>
            <a:endParaRPr lang="kk-KZ"/>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A402DD-B34B-468C-8FD1-0575ED102C0B}" type="slidenum">
              <a:rPr lang="kk-KZ" smtClean="0"/>
              <a:t>‹#›</a:t>
            </a:fld>
            <a:endParaRPr lang="kk-KZ"/>
          </a:p>
        </p:txBody>
      </p:sp>
    </p:spTree>
    <p:extLst>
      <p:ext uri="{BB962C8B-B14F-4D97-AF65-F5344CB8AC3E}">
        <p14:creationId xmlns:p14="http://schemas.microsoft.com/office/powerpoint/2010/main" val="22311677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ятиугольник 1"/>
          <p:cNvSpPr/>
          <p:nvPr/>
        </p:nvSpPr>
        <p:spPr>
          <a:xfrm>
            <a:off x="-1" y="0"/>
            <a:ext cx="11914909" cy="126076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spcAft>
                <a:spcPts val="0"/>
              </a:spcAft>
            </a:pPr>
            <a:r>
              <a:rPr lang="kk-KZ" sz="2400" b="1"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Балалар «Суреттер</a:t>
            </a:r>
            <a:r>
              <a:rPr lang="kk-KZ" sz="2400" b="1"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не болды?» </a:t>
            </a:r>
            <a:r>
              <a:rPr lang="kk-KZ" sz="24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әдісі </a:t>
            </a:r>
            <a:r>
              <a:rPr lang="kk-KZ" sz="2400" dirty="0" smtClean="0">
                <a:ln w="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арқылы бүгінгі сабағымыздың тақырынбын ашайық. </a:t>
            </a:r>
            <a:endParaRPr lang="kk-KZ" sz="240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Рисунок 2" descr="http://static.islam.kz/uploads/images/tWb/Els/ISdlJhDWlfLJiCr2-l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260764"/>
            <a:ext cx="4128655" cy="2660072"/>
          </a:xfrm>
          <a:prstGeom prst="rect">
            <a:avLst/>
          </a:prstGeom>
          <a:noFill/>
          <a:ln>
            <a:noFill/>
          </a:ln>
        </p:spPr>
      </p:pic>
      <p:pic>
        <p:nvPicPr>
          <p:cNvPr id="4" name="Рисунок 3" descr="http://aksuoniri.kz/wp-content/uploads/2018/02/070288.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28654" y="1260764"/>
            <a:ext cx="3893127" cy="2660072"/>
          </a:xfrm>
          <a:prstGeom prst="rect">
            <a:avLst/>
          </a:prstGeom>
          <a:noFill/>
          <a:ln>
            <a:noFill/>
          </a:ln>
        </p:spPr>
      </p:pic>
      <p:pic>
        <p:nvPicPr>
          <p:cNvPr id="5" name="Рисунок 4" descr="ÐÑÑÐ¼ÑÐ°Ð¹ Ð¶Ð¾Ð¼Ð°ÑÑ ÐµÐºÐµÐ½..."/>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1781" y="1260764"/>
            <a:ext cx="3782292" cy="2660072"/>
          </a:xfrm>
          <a:prstGeom prst="rect">
            <a:avLst/>
          </a:prstGeom>
          <a:noFill/>
          <a:ln>
            <a:noFill/>
          </a:ln>
        </p:spPr>
      </p:pic>
      <p:sp>
        <p:nvSpPr>
          <p:cNvPr id="6" name="Прямоугольник 5"/>
          <p:cNvSpPr/>
          <p:nvPr/>
        </p:nvSpPr>
        <p:spPr>
          <a:xfrm>
            <a:off x="304799" y="4361973"/>
            <a:ext cx="9670473" cy="1200329"/>
          </a:xfrm>
          <a:prstGeom prst="rect">
            <a:avLst/>
          </a:prstGeom>
        </p:spPr>
        <p:txBody>
          <a:bodyPr wrap="square">
            <a:spAutoFit/>
          </a:bodyPr>
          <a:lstStyle/>
          <a:p>
            <a:pPr marL="342900" lvl="0" indent="-342900">
              <a:spcAft>
                <a:spcPts val="0"/>
              </a:spcAft>
              <a:buFont typeface="Times New Roman" panose="02020603050405020304" pitchFamily="18" charset="0"/>
              <a:buChar char="-"/>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Суретте </a:t>
            </a:r>
            <a:r>
              <a:rPr lang="kk-KZ" sz="240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не </a:t>
            </a:r>
            <a:r>
              <a:rPr lang="kk-KZ" sz="240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байқадыңыздар</a:t>
            </a: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a:t>
            </a:r>
            <a:endParaRPr lang="kk-KZ" sz="2400" dirty="0" smtClean="0">
              <a:ln w="0"/>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endParaRPr>
          </a:p>
          <a:p>
            <a:pPr marL="342900" lvl="0" indent="-342900">
              <a:spcAft>
                <a:spcPts val="0"/>
              </a:spcAft>
              <a:buFont typeface="Times New Roman" panose="02020603050405020304" pitchFamily="18" charset="0"/>
              <a:buChar char="-"/>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Адамдардың бұл іс-әрекетін қандай қасиетке жатқызамыз?</a:t>
            </a:r>
            <a:endParaRPr lang="kk-KZ" sz="2400" dirty="0" smtClean="0">
              <a:ln w="0"/>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endParaRPr>
          </a:p>
          <a:p>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Бүгінгі сабақтың тақырыбын болжаңыз.</a:t>
            </a:r>
            <a:endParaRPr lang="kk-KZ" sz="4000"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6106139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nSpc>
                <a:spcPct val="115000"/>
              </a:lnSpc>
              <a:spcAft>
                <a:spcPts val="0"/>
              </a:spcAft>
            </a:pPr>
            <a:r>
              <a:rPr lang="kk-KZ" sz="2400" b="1" dirty="0" smtClean="0">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Өзіңді тексер </a:t>
            </a:r>
            <a:endParaRPr lang="kk-KZ" sz="2000" b="1" dirty="0">
              <a:ln/>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592950907"/>
              </p:ext>
            </p:extLst>
          </p:nvPr>
        </p:nvGraphicFramePr>
        <p:xfrm>
          <a:off x="771235" y="1024466"/>
          <a:ext cx="10534073" cy="2979498"/>
        </p:xfrm>
        <a:graphic>
          <a:graphicData uri="http://schemas.openxmlformats.org/drawingml/2006/table">
            <a:tbl>
              <a:tblPr firstRow="1" bandRow="1">
                <a:tableStyleId>{5C22544A-7EE6-4342-B048-85BDC9FD1C3A}</a:tableStyleId>
              </a:tblPr>
              <a:tblGrid>
                <a:gridCol w="10534073">
                  <a:extLst>
                    <a:ext uri="{9D8B030D-6E8A-4147-A177-3AD203B41FA5}">
                      <a16:colId xmlns:a16="http://schemas.microsoft.com/office/drawing/2014/main" val="1267603314"/>
                    </a:ext>
                  </a:extLst>
                </a:gridCol>
              </a:tblGrid>
              <a:tr h="524104">
                <a:tc>
                  <a:txBody>
                    <a:bodyPr/>
                    <a:lstStyle/>
                    <a:p>
                      <a:pPr algn="just"/>
                      <a:r>
                        <a:rPr lang="kk-KZ" sz="1800" dirty="0" smtClean="0">
                          <a:effectLst/>
                          <a:latin typeface="Times New Roman" panose="02020603050405020304" pitchFamily="18" charset="0"/>
                        </a:rPr>
                        <a:t>Жоспар</a:t>
                      </a:r>
                      <a:endParaRPr lang="kk-KZ" dirty="0" smtClean="0">
                        <a:effectLst/>
                      </a:endParaRPr>
                    </a:p>
                  </a:txBody>
                  <a:tcPr/>
                </a:tc>
                <a:extLst>
                  <a:ext uri="{0D108BD9-81ED-4DB2-BD59-A6C34878D82A}">
                    <a16:rowId xmlns:a16="http://schemas.microsoft.com/office/drawing/2014/main" val="3082921547"/>
                  </a:ext>
                </a:extLst>
              </a:tr>
              <a:tr h="2455394">
                <a:tc>
                  <a:txBody>
                    <a:bodyPr/>
                    <a:lstStyle/>
                    <a:p>
                      <a:r>
                        <a:rPr lang="kk-KZ" dirty="0" smtClean="0"/>
                        <a:t>1. </a:t>
                      </a:r>
                      <a:r>
                        <a:rPr lang="kk-KZ" dirty="0" smtClean="0">
                          <a:latin typeface="Times New Roman" panose="02020603050405020304" pitchFamily="18" charset="0"/>
                          <a:cs typeface="Times New Roman" panose="02020603050405020304" pitchFamily="18" charset="0"/>
                        </a:rPr>
                        <a:t>Атымтай жомарттың</a:t>
                      </a:r>
                      <a:r>
                        <a:rPr lang="kk-KZ" baseline="0" dirty="0" smtClean="0">
                          <a:latin typeface="Times New Roman" panose="02020603050405020304" pitchFamily="18" charset="0"/>
                          <a:cs typeface="Times New Roman" panose="02020603050405020304" pitchFamily="18" charset="0"/>
                        </a:rPr>
                        <a:t> еңбек етуі;</a:t>
                      </a:r>
                      <a:endParaRPr lang="kk-KZ" dirty="0" smtClean="0">
                        <a:latin typeface="Times New Roman" panose="02020603050405020304" pitchFamily="18" charset="0"/>
                        <a:cs typeface="Times New Roman" panose="02020603050405020304" pitchFamily="18" charset="0"/>
                      </a:endParaRPr>
                    </a:p>
                    <a:p>
                      <a:endParaRPr lang="kk-KZ"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2. Жақын туысының</a:t>
                      </a:r>
                      <a:r>
                        <a:rPr lang="kk-KZ" baseline="0" dirty="0" smtClean="0">
                          <a:latin typeface="Times New Roman" panose="02020603050405020304" pitchFamily="18" charset="0"/>
                          <a:cs typeface="Times New Roman" panose="02020603050405020304" pitchFamily="18" charset="0"/>
                        </a:rPr>
                        <a:t> себебін сұрауы;</a:t>
                      </a:r>
                      <a:endParaRPr lang="kk-KZ" dirty="0" smtClean="0">
                        <a:latin typeface="Times New Roman" panose="02020603050405020304" pitchFamily="18" charset="0"/>
                        <a:cs typeface="Times New Roman" panose="02020603050405020304" pitchFamily="18" charset="0"/>
                      </a:endParaRPr>
                    </a:p>
                    <a:p>
                      <a:endParaRPr lang="kk-KZ"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3. Атымтай жомарттың жауабы.</a:t>
                      </a:r>
                    </a:p>
                    <a:p>
                      <a:endParaRPr lang="kk-KZ"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25732368"/>
                  </a:ext>
                </a:extLst>
              </a:tr>
            </a:tbl>
          </a:graphicData>
        </a:graphic>
      </p:graphicFrame>
    </p:spTree>
    <p:extLst>
      <p:ext uri="{BB962C8B-B14F-4D97-AF65-F5344CB8AC3E}">
        <p14:creationId xmlns:p14="http://schemas.microsoft.com/office/powerpoint/2010/main" val="26311398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lvl="0">
              <a:lnSpc>
                <a:spcPct val="115000"/>
              </a:lnSpc>
            </a:pPr>
            <a:r>
              <a:rPr lang="kk-KZ" sz="2000" dirty="0" smtClean="0">
                <a:ln w="0"/>
                <a:solidFill>
                  <a:srgbClr val="FF0000"/>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3-тапсырма. Әдеби </a:t>
            </a:r>
            <a:r>
              <a:rPr lang="kk-KZ" sz="2000" dirty="0">
                <a:ln w="0"/>
                <a:solidFill>
                  <a:srgbClr val="FF0000"/>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шығармадағы Атымтай Жомарттың айтқан пікірлерін оқи отырып, өзіндік жеке пікірлеріңді дәлел келтіре отырып, тұжырым жасаңдар.</a:t>
            </a:r>
          </a:p>
        </p:txBody>
      </p:sp>
      <p:sp>
        <p:nvSpPr>
          <p:cNvPr id="3" name="Прямоугольник 2"/>
          <p:cNvSpPr/>
          <p:nvPr/>
        </p:nvSpPr>
        <p:spPr>
          <a:xfrm>
            <a:off x="93518" y="1154892"/>
            <a:ext cx="7273636" cy="3847207"/>
          </a:xfrm>
          <a:prstGeom prst="rect">
            <a:avLst/>
          </a:prstGeom>
        </p:spPr>
        <p:txBody>
          <a:bodyPr wrap="square">
            <a:spAutoFit/>
          </a:bodyPr>
          <a:lstStyle/>
          <a:p>
            <a:pPr>
              <a:lnSpc>
                <a:spcPct val="115000"/>
              </a:lnSpc>
              <a:spcAft>
                <a:spcPts val="0"/>
              </a:spcAft>
            </a:pPr>
            <a:endParaRPr lang="kk-KZ"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0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Талқылау сұрақтары: </a:t>
            </a:r>
            <a:endParaRPr lang="kk-KZ"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0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1. Неліктен Атымтай Жомарт дәулетті бола тұра, шөп тасып,еңбек қылды? Себебін түсіндіріңіз. </a:t>
            </a:r>
            <a:endParaRPr lang="kk-KZ"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0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2. Жомартыққа қарама-қарсы қасиетті қай кейіпкердің сөзінен байқадыңдар? Дәлел келтіріңіз.</a:t>
            </a:r>
            <a:endParaRPr lang="kk-KZ"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0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kk-KZ"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Дискриптор </a:t>
            </a:r>
            <a:endParaRPr lang="kk-KZ" sz="2000"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Arial" panose="020B0604020202020204" pitchFamily="34" charset="0"/>
              </a:rPr>
              <a:t>Атымтай Жомарт пікіріне өз пікірін білдіреді; </a:t>
            </a:r>
            <a:endParaRPr lang="kk-KZ" sz="2000" dirty="0" smtClean="0">
              <a:ln w="0"/>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endParaRPr>
          </a:p>
          <a:p>
            <a:pPr marL="342900" lvl="0" indent="-342900">
              <a:spcAft>
                <a:spcPts val="0"/>
              </a:spcAft>
              <a:buFont typeface="Times New Roman" panose="02020603050405020304" pitchFamily="18" charset="0"/>
              <a:buChar char="-"/>
            </a:pPr>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Arial" panose="020B0604020202020204" pitchFamily="34" charset="0"/>
              </a:rPr>
              <a:t>себебін түсіндіреді;</a:t>
            </a:r>
            <a:endParaRPr lang="kk-KZ" sz="2000" dirty="0" smtClean="0">
              <a:ln w="0"/>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endParaRPr>
          </a:p>
          <a:p>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rPr>
              <a:t>-    дәлел келтіреді;</a:t>
            </a:r>
            <a:endParaRPr lang="kk-KZ" sz="2000" dirty="0">
              <a:ln w="0"/>
              <a:effectLst>
                <a:outerShdw blurRad="38100" dist="19050" dir="2700000" algn="tl" rotWithShape="0">
                  <a:schemeClr val="dk1">
                    <a:alpha val="40000"/>
                  </a:schemeClr>
                </a:outerShdw>
              </a:effectLst>
            </a:endParaRPr>
          </a:p>
        </p:txBody>
      </p:sp>
      <p:pic>
        <p:nvPicPr>
          <p:cNvPr id="5" name="Рисунок 4"/>
          <p:cNvPicPr>
            <a:picLocks noChangeAspect="1"/>
          </p:cNvPicPr>
          <p:nvPr/>
        </p:nvPicPr>
        <p:blipFill>
          <a:blip r:embed="rId2"/>
          <a:stretch>
            <a:fillRect/>
          </a:stretch>
        </p:blipFill>
        <p:spPr>
          <a:xfrm>
            <a:off x="7550727" y="1156853"/>
            <a:ext cx="2632364" cy="2193637"/>
          </a:xfrm>
          <a:prstGeom prst="rect">
            <a:avLst/>
          </a:prstGeom>
        </p:spPr>
      </p:pic>
      <p:pic>
        <p:nvPicPr>
          <p:cNvPr id="6" name="Рисунок 5"/>
          <p:cNvPicPr>
            <a:picLocks noChangeAspect="1"/>
          </p:cNvPicPr>
          <p:nvPr/>
        </p:nvPicPr>
        <p:blipFill>
          <a:blip r:embed="rId3"/>
          <a:stretch>
            <a:fillRect/>
          </a:stretch>
        </p:blipFill>
        <p:spPr>
          <a:xfrm>
            <a:off x="5873028" y="3814615"/>
            <a:ext cx="2841481" cy="2374969"/>
          </a:xfrm>
          <a:prstGeom prst="rect">
            <a:avLst/>
          </a:prstGeom>
        </p:spPr>
      </p:pic>
      <p:pic>
        <p:nvPicPr>
          <p:cNvPr id="7" name="Рисунок 6"/>
          <p:cNvPicPr>
            <a:picLocks noChangeAspect="1"/>
          </p:cNvPicPr>
          <p:nvPr/>
        </p:nvPicPr>
        <p:blipFill>
          <a:blip r:embed="rId4"/>
          <a:stretch>
            <a:fillRect/>
          </a:stretch>
        </p:blipFill>
        <p:spPr>
          <a:xfrm>
            <a:off x="9081655" y="3440141"/>
            <a:ext cx="2833254" cy="2329262"/>
          </a:xfrm>
          <a:prstGeom prst="rect">
            <a:avLst/>
          </a:prstGeom>
        </p:spPr>
      </p:pic>
    </p:spTree>
    <p:extLst>
      <p:ext uri="{BB962C8B-B14F-4D97-AF65-F5344CB8AC3E}">
        <p14:creationId xmlns:p14="http://schemas.microsoft.com/office/powerpoint/2010/main" val="2972264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nSpc>
                <a:spcPct val="115000"/>
              </a:lnSpc>
              <a:spcAft>
                <a:spcPts val="0"/>
              </a:spcAft>
            </a:pPr>
            <a:r>
              <a:rPr lang="kk-KZ" sz="2400" b="1" dirty="0" smtClean="0">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Өзіңді тексер</a:t>
            </a:r>
            <a:endParaRPr lang="kk-KZ" sz="2000" b="1" dirty="0">
              <a:ln/>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4252981014"/>
              </p:ext>
            </p:extLst>
          </p:nvPr>
        </p:nvGraphicFramePr>
        <p:xfrm>
          <a:off x="748144" y="969048"/>
          <a:ext cx="10737274" cy="7223760"/>
        </p:xfrm>
        <a:graphic>
          <a:graphicData uri="http://schemas.openxmlformats.org/drawingml/2006/table">
            <a:tbl>
              <a:tblPr firstRow="1" bandRow="1">
                <a:tableStyleId>{5C22544A-7EE6-4342-B048-85BDC9FD1C3A}</a:tableStyleId>
              </a:tblPr>
              <a:tblGrid>
                <a:gridCol w="5368637">
                  <a:extLst>
                    <a:ext uri="{9D8B030D-6E8A-4147-A177-3AD203B41FA5}">
                      <a16:colId xmlns:a16="http://schemas.microsoft.com/office/drawing/2014/main" val="829387480"/>
                    </a:ext>
                  </a:extLst>
                </a:gridCol>
                <a:gridCol w="5368637">
                  <a:extLst>
                    <a:ext uri="{9D8B030D-6E8A-4147-A177-3AD203B41FA5}">
                      <a16:colId xmlns:a16="http://schemas.microsoft.com/office/drawing/2014/main" val="1510760414"/>
                    </a:ext>
                  </a:extLst>
                </a:gridCol>
              </a:tblGrid>
              <a:tr h="370840">
                <a:tc>
                  <a:txBody>
                    <a:bodyPr/>
                    <a:lstStyle/>
                    <a:p>
                      <a:pPr marL="0" indent="0">
                        <a:buNone/>
                      </a:pPr>
                      <a:r>
                        <a:rPr lang="kk-KZ" sz="2000" dirty="0" smtClean="0">
                          <a:latin typeface="Times New Roman" panose="02020603050405020304" pitchFamily="18" charset="0"/>
                          <a:cs typeface="Times New Roman" panose="02020603050405020304" pitchFamily="18" charset="0"/>
                        </a:rPr>
                        <a:t>1.   Себебі, кімде-кім бай бола тұра, байлығын өз игілігіне пайдаланса, онда адам бойына сараңдық пен тәкаппарлық ұялай бастайды. Өзінен кейінгі өсіп келе жатқан ұрпақ одан өнеге алады. Алланың алдында барлығымыз істеген ісіміз үшін жауап беремін. Меніңше, Атымтай Жомарт іс-әрекеті өте орынды. </a:t>
                      </a:r>
                    </a:p>
                    <a:p>
                      <a:pPr marL="0" indent="0">
                        <a:buNone/>
                      </a:pPr>
                      <a:endParaRPr lang="kk-KZ" sz="2000" dirty="0" smtClean="0">
                        <a:latin typeface="Times New Roman" panose="02020603050405020304" pitchFamily="18" charset="0"/>
                        <a:cs typeface="Times New Roman" panose="02020603050405020304" pitchFamily="18" charset="0"/>
                      </a:endParaRPr>
                    </a:p>
                    <a:p>
                      <a:pPr marL="0" indent="0">
                        <a:buNone/>
                      </a:pPr>
                      <a:r>
                        <a:rPr lang="kk-KZ" sz="2000" dirty="0" smtClean="0">
                          <a:latin typeface="Times New Roman" panose="02020603050405020304" pitchFamily="18" charset="0"/>
                          <a:cs typeface="Times New Roman" panose="02020603050405020304" pitchFamily="18" charset="0"/>
                        </a:rPr>
                        <a:t>(оқушы жауабы ескеріледі)</a:t>
                      </a:r>
                      <a:endParaRPr lang="kk-KZ" sz="2000" dirty="0">
                        <a:latin typeface="Times New Roman" panose="02020603050405020304" pitchFamily="18" charset="0"/>
                        <a:cs typeface="Times New Roman" panose="02020603050405020304" pitchFamily="18" charset="0"/>
                      </a:endParaRPr>
                    </a:p>
                  </a:txBody>
                  <a:tcPr/>
                </a:tc>
                <a:tc>
                  <a:txBody>
                    <a:bodyPr/>
                    <a:lstStyle/>
                    <a:p>
                      <a:pPr marL="0" indent="0">
                        <a:buNone/>
                      </a:pPr>
                      <a:r>
                        <a:rPr lang="kk-KZ" sz="2000" dirty="0" smtClean="0">
                          <a:effectLst/>
                          <a:latin typeface="Times New Roman" panose="02020603050405020304" pitchFamily="18" charset="0"/>
                          <a:ea typeface="Calibri" panose="020F0502020204030204" pitchFamily="34" charset="0"/>
                        </a:rPr>
                        <a:t>2.     Атымтай Жомарттың бай бола тұра, жаман киімдерін киіп, шөп тасып, отын кесіп жұмыс атқарғанына өзінің жақын туысы. Ол  «басыңызды кемшілікке салып, жете алмаған жарлыша отын кесіп, шөп тасығаныңыздың себебі не?» деп сұрақ қояды. </a:t>
                      </a:r>
                    </a:p>
                    <a:p>
                      <a:pPr marL="0" indent="0">
                        <a:buNone/>
                      </a:pPr>
                      <a:endParaRPr lang="kk-KZ" sz="2000" dirty="0" smtClean="0">
                        <a:effectLst/>
                        <a:latin typeface="Times New Roman" panose="02020603050405020304" pitchFamily="18" charset="0"/>
                        <a:ea typeface="Calibri" panose="020F0502020204030204" pitchFamily="34" charset="0"/>
                      </a:endParaRPr>
                    </a:p>
                    <a:p>
                      <a:pPr marL="0" indent="0">
                        <a:buNone/>
                      </a:pPr>
                      <a:r>
                        <a:rPr lang="kk-KZ" sz="2000" dirty="0" smtClean="0">
                          <a:effectLst/>
                          <a:latin typeface="Times New Roman" panose="02020603050405020304" pitchFamily="18" charset="0"/>
                          <a:ea typeface="Calibri" panose="020F0502020204030204" pitchFamily="34" charset="0"/>
                        </a:rPr>
                        <a:t>(оқушы жауабы ескеріледі)</a:t>
                      </a:r>
                      <a:endParaRPr lang="kk-KZ" sz="2000"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p>
                      <a:endParaRPr lang="kk-KZ" dirty="0" smtClean="0"/>
                    </a:p>
                  </a:txBody>
                  <a:tcPr/>
                </a:tc>
                <a:extLst>
                  <a:ext uri="{0D108BD9-81ED-4DB2-BD59-A6C34878D82A}">
                    <a16:rowId xmlns:a16="http://schemas.microsoft.com/office/drawing/2014/main" val="4286545377"/>
                  </a:ext>
                </a:extLst>
              </a:tr>
            </a:tbl>
          </a:graphicData>
        </a:graphic>
      </p:graphicFrame>
    </p:spTree>
    <p:extLst>
      <p:ext uri="{BB962C8B-B14F-4D97-AF65-F5344CB8AC3E}">
        <p14:creationId xmlns:p14="http://schemas.microsoft.com/office/powerpoint/2010/main" val="1627615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9979"/>
            <a:ext cx="12192000" cy="962367"/>
          </a:xfrm>
          <a:prstGeom prst="rect">
            <a:avLst/>
          </a:prstGeom>
          <a:ln/>
        </p:spPr>
        <p:style>
          <a:lnRef idx="0">
            <a:schemeClr val="accent6"/>
          </a:lnRef>
          <a:fillRef idx="3">
            <a:schemeClr val="accent6"/>
          </a:fillRef>
          <a:effectRef idx="3">
            <a:schemeClr val="accent6"/>
          </a:effectRef>
          <a:fontRef idx="minor">
            <a:schemeClr val="lt1"/>
          </a:fontRef>
        </p:style>
        <p:txBody>
          <a:bodyPr rtlCol="0" anchor="ctr"/>
          <a:lstStyle/>
          <a:p>
            <a:pPr>
              <a:spcBef>
                <a:spcPct val="0"/>
              </a:spcBef>
            </a:pPr>
            <a:r>
              <a:rPr lang="kk-KZ" altLang="ru-RU" sz="3200" b="1" dirty="0" smtClean="0">
                <a:solidFill>
                  <a:schemeClr val="bg1"/>
                </a:solidFill>
                <a:latin typeface="Tahoma" panose="020B0604030504040204" pitchFamily="34" charset="0"/>
                <a:cs typeface="Tahoma" panose="020B0604030504040204" pitchFamily="34" charset="0"/>
              </a:rPr>
              <a:t>  </a:t>
            </a:r>
            <a:r>
              <a:rPr lang="kk-KZ" altLang="ru-RU" sz="3200" b="1" dirty="0" smtClean="0">
                <a:solidFill>
                  <a:srgbClr val="FF0000"/>
                </a:solidFill>
                <a:latin typeface="Tahoma" panose="020B0604030504040204" pitchFamily="34" charset="0"/>
                <a:cs typeface="Tahoma" panose="020B0604030504040204" pitchFamily="34" charset="0"/>
              </a:rPr>
              <a:t>Сабақты бекіту</a:t>
            </a:r>
            <a:endParaRPr lang="ru-RU" altLang="ru-RU" sz="3200" b="1" dirty="0">
              <a:solidFill>
                <a:srgbClr val="FF0000"/>
              </a:solidFill>
              <a:latin typeface="Tahoma" panose="020B0604030504040204" pitchFamily="34" charset="0"/>
              <a:cs typeface="Tahoma" panose="020B0604030504040204" pitchFamily="34" charset="0"/>
            </a:endParaRPr>
          </a:p>
        </p:txBody>
      </p:sp>
      <p:sp>
        <p:nvSpPr>
          <p:cNvPr id="4" name="Прямоугольник 3"/>
          <p:cNvSpPr/>
          <p:nvPr/>
        </p:nvSpPr>
        <p:spPr>
          <a:xfrm>
            <a:off x="332508" y="1754781"/>
            <a:ext cx="11443855" cy="1753300"/>
          </a:xfrm>
          <a:prstGeom prst="rect">
            <a:avLst/>
          </a:prstGeom>
        </p:spPr>
        <p:txBody>
          <a:bodyPr wrap="square">
            <a:spAutoFit/>
          </a:bodyPr>
          <a:lstStyle/>
          <a:p>
            <a:pPr>
              <a:lnSpc>
                <a:spcPct val="115000"/>
              </a:lnSpc>
              <a:spcAft>
                <a:spcPts val="1000"/>
              </a:spcAft>
            </a:pP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Қосымша тапсырма.</a:t>
            </a:r>
          </a:p>
          <a:p>
            <a:pPr lvl="0">
              <a:spcAft>
                <a:spcPts val="0"/>
              </a:spcAft>
              <a:buSzPts val="1100"/>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1. Жомарттық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әлемді өзгерте ме? </a:t>
            </a:r>
            <a:endPar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lvl="0">
              <a:spcAft>
                <a:spcPts val="0"/>
              </a:spcAft>
              <a:buSzPts val="1100"/>
            </a:pPr>
            <a:endPar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2. Жомарттық</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қайырымдылық туралы мақал-мәтелдер табыңдар.</a:t>
            </a:r>
            <a:endParaRPr lang="kk-KZ" sz="24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80278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8655" y="1084506"/>
            <a:ext cx="11139054" cy="4087273"/>
          </a:xfrm>
          <a:prstGeom prst="rect">
            <a:avLst/>
          </a:prstGeom>
        </p:spPr>
        <p:txBody>
          <a:bodyPr wrap="square">
            <a:spAutoFit/>
          </a:bodyPr>
          <a:lstStyle/>
          <a:p>
            <a:pPr>
              <a:lnSpc>
                <a:spcPct val="115000"/>
              </a:lnSpc>
              <a:spcAft>
                <a:spcPts val="0"/>
              </a:spcAft>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Бүгінгі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сабақта мен ... түсіндім, ... білдім, ... көзімді жеткіздім. </a:t>
            </a:r>
          </a:p>
          <a:p>
            <a:pPr>
              <a:lnSpc>
                <a:spcPct val="115000"/>
              </a:lnSpc>
              <a:spcAft>
                <a:spcPts val="0"/>
              </a:spcAft>
            </a:pPr>
            <a:endParaRPr lang="kk-KZ" sz="12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Мен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өзімді ... мақтар едім. </a:t>
            </a:r>
          </a:p>
          <a:p>
            <a:pPr>
              <a:lnSpc>
                <a:spcPct val="115000"/>
              </a:lnSpc>
              <a:spcAft>
                <a:spcPts val="0"/>
              </a:spcAft>
            </a:pPr>
            <a:endParaRPr lang="kk-KZ" sz="12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Маған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ерекше ұнағаны ... </a:t>
            </a:r>
          </a:p>
          <a:p>
            <a:pPr>
              <a:lnSpc>
                <a:spcPct val="115000"/>
              </a:lnSpc>
              <a:spcAft>
                <a:spcPts val="0"/>
              </a:spcAft>
            </a:pPr>
            <a:endParaRPr lang="kk-KZ" sz="12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Сабақтан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соң маған ... келді. </a:t>
            </a:r>
          </a:p>
          <a:p>
            <a:pPr>
              <a:lnSpc>
                <a:spcPct val="115000"/>
              </a:lnSpc>
              <a:spcAft>
                <a:spcPts val="0"/>
              </a:spcAft>
            </a:pP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kk-KZ" sz="12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Қызықты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болғаны .... </a:t>
            </a:r>
          </a:p>
          <a:p>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a:t>
            </a:r>
            <a:endPar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a:p>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kk-KZ" sz="2400" dirty="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қиындық тудырды. </a:t>
            </a:r>
            <a:endParaRPr lang="kk-KZ" sz="4000" dirty="0">
              <a:ln w="0"/>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0" y="-39979"/>
            <a:ext cx="12192000" cy="962367"/>
          </a:xfrm>
          <a:prstGeom prst="rect">
            <a:avLst/>
          </a:prstGeom>
          <a:ln/>
        </p:spPr>
        <p:style>
          <a:lnRef idx="0">
            <a:schemeClr val="accent6"/>
          </a:lnRef>
          <a:fillRef idx="3">
            <a:schemeClr val="accent6"/>
          </a:fillRef>
          <a:effectRef idx="3">
            <a:schemeClr val="accent6"/>
          </a:effectRef>
          <a:fontRef idx="minor">
            <a:schemeClr val="lt1"/>
          </a:fontRef>
        </p:style>
        <p:txBody>
          <a:bodyPr rtlCol="0" anchor="ctr"/>
          <a:lstStyle/>
          <a:p>
            <a:pPr>
              <a:spcBef>
                <a:spcPct val="0"/>
              </a:spcBef>
            </a:pPr>
            <a:endParaRPr lang="kk-KZ" altLang="ru-RU" sz="3200" b="1" dirty="0" smtClean="0">
              <a:solidFill>
                <a:schemeClr val="bg1"/>
              </a:solidFill>
              <a:latin typeface="Tahoma" panose="020B0604030504040204" pitchFamily="34" charset="0"/>
              <a:cs typeface="Tahoma" panose="020B0604030504040204" pitchFamily="34" charset="0"/>
            </a:endParaRPr>
          </a:p>
          <a:p>
            <a:pPr>
              <a:spcBef>
                <a:spcPct val="0"/>
              </a:spcBef>
            </a:pPr>
            <a:r>
              <a:rPr lang="kk-KZ" altLang="ru-RU" sz="3200" b="1" dirty="0" smtClean="0">
                <a:solidFill>
                  <a:schemeClr val="bg1"/>
                </a:solidFill>
                <a:latin typeface="Tahoma" panose="020B0604030504040204" pitchFamily="34" charset="0"/>
                <a:cs typeface="Tahoma" panose="020B0604030504040204" pitchFamily="34" charset="0"/>
              </a:rPr>
              <a:t>  </a:t>
            </a:r>
            <a:r>
              <a:rPr lang="kk-KZ" sz="3200" dirty="0">
                <a:ln w="0"/>
                <a:solidFill>
                  <a:srgbClr val="FF0000"/>
                </a:solidFill>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«Аяқталмаған сөйлем» әдісі </a:t>
            </a:r>
            <a:endParaRPr lang="kk-KZ" sz="3200" dirty="0">
              <a:ln w="0"/>
              <a:solidFill>
                <a:srgbClr val="FF0000"/>
              </a:solidFill>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a:spcBef>
                <a:spcPct val="0"/>
              </a:spcBef>
            </a:pPr>
            <a:endParaRPr lang="ru-RU" altLang="ru-RU" sz="3200" dirty="0">
              <a:ln w="0"/>
              <a:solidFill>
                <a:srgbClr val="FF0000"/>
              </a:solidFill>
              <a:effectLst>
                <a:outerShdw blurRad="38100" dist="19050" dir="2700000" algn="tl" rotWithShape="0">
                  <a:schemeClr val="dk1">
                    <a:alpha val="40000"/>
                  </a:schemeClr>
                </a:outerShdw>
              </a:effectLst>
              <a:latin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8037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7592291" cy="872836"/>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kk-KZ" sz="2800" b="1" u="sng" dirty="0">
                <a:ln/>
                <a:solidFill>
                  <a:srgbClr val="FF0000"/>
                </a:solidFill>
                <a:latin typeface="Tahoma" panose="020B0604030504040204" pitchFamily="34" charset="0"/>
                <a:ea typeface="Tahoma" panose="020B0604030504040204" pitchFamily="34" charset="0"/>
                <a:cs typeface="Tahoma" panose="020B0604030504040204" pitchFamily="34" charset="0"/>
              </a:rPr>
              <a:t>ІІ бөлім. «Тәрбиенің қайнар бұлағы»</a:t>
            </a:r>
            <a:endParaRPr lang="kk-KZ" b="1" dirty="0">
              <a:ln/>
              <a:solidFill>
                <a:srgbClr val="FF0000"/>
              </a:solidFill>
            </a:endParaRPr>
          </a:p>
        </p:txBody>
      </p:sp>
      <p:sp>
        <p:nvSpPr>
          <p:cNvPr id="3" name="Скругленный прямоугольник 2"/>
          <p:cNvSpPr/>
          <p:nvPr/>
        </p:nvSpPr>
        <p:spPr>
          <a:xfrm>
            <a:off x="7592291" y="0"/>
            <a:ext cx="4599709" cy="8728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0"/>
              </a:spcBef>
              <a:spcAft>
                <a:spcPct val="0"/>
              </a:spcAft>
            </a:pPr>
            <a:r>
              <a:rPr lang="kk-KZ" altLang="ru-RU" sz="1600" b="1" dirty="0">
                <a:solidFill>
                  <a:prstClr val="white"/>
                </a:solidFill>
                <a:latin typeface="Tahoma" panose="020B0604030504040204" pitchFamily="34" charset="0"/>
                <a:cs typeface="Tahoma" panose="020B0604030504040204" pitchFamily="34" charset="0"/>
              </a:rPr>
              <a:t>ҚАЗАҚ ТІЛІ МЕН ӘДЕБИЕТІ (</a:t>
            </a:r>
            <a:r>
              <a:rPr lang="kk-KZ" altLang="ru-RU" sz="1600" b="1" dirty="0" smtClean="0">
                <a:solidFill>
                  <a:prstClr val="white"/>
                </a:solidFill>
                <a:latin typeface="Tahoma" panose="020B0604030504040204" pitchFamily="34" charset="0"/>
                <a:cs typeface="Tahoma" panose="020B0604030504040204" pitchFamily="34" charset="0"/>
              </a:rPr>
              <a:t>Т1)</a:t>
            </a:r>
            <a:endParaRPr lang="ru-RU" altLang="ru-RU" sz="1600" b="1" dirty="0">
              <a:solidFill>
                <a:prstClr val="white"/>
              </a:solidFill>
              <a:latin typeface="Tahoma" panose="020B0604030504040204" pitchFamily="34" charset="0"/>
              <a:cs typeface="Tahoma" panose="020B0604030504040204" pitchFamily="34" charset="0"/>
            </a:endParaRPr>
          </a:p>
          <a:p>
            <a:pPr lvl="0" algn="ctr" fontAlgn="base">
              <a:spcBef>
                <a:spcPct val="0"/>
              </a:spcBef>
              <a:spcAft>
                <a:spcPct val="0"/>
              </a:spcAft>
            </a:pPr>
            <a:r>
              <a:rPr lang="ru-RU" altLang="ru-RU" sz="1600" b="1" dirty="0">
                <a:solidFill>
                  <a:prstClr val="white"/>
                </a:solidFill>
                <a:latin typeface="Tahoma" panose="020B0604030504040204" pitchFamily="34" charset="0"/>
                <a:cs typeface="Tahoma" panose="020B0604030504040204" pitchFamily="34" charset="0"/>
              </a:rPr>
              <a:t>5-СЫНЫП</a:t>
            </a:r>
          </a:p>
        </p:txBody>
      </p:sp>
      <p:pic>
        <p:nvPicPr>
          <p:cNvPr id="1026" name="Picture 2" descr="https://massaget.kz/userdata/users/user_24/139589887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40241" y="1080654"/>
            <a:ext cx="3903807" cy="5669429"/>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794961" y="3541433"/>
            <a:ext cx="6002669" cy="1200329"/>
          </a:xfrm>
          <a:prstGeom prst="rect">
            <a:avLst/>
          </a:prstGeom>
        </p:spPr>
        <p:txBody>
          <a:bodyPr wrap="none">
            <a:spAutoFit/>
            <a:scene3d>
              <a:camera prst="orthographicFront"/>
              <a:lightRig rig="soft" dir="t">
                <a:rot lat="0" lon="0" rev="15600000"/>
              </a:lightRig>
            </a:scene3d>
            <a:sp3d extrusionH="57150" prstMaterial="softEdge">
              <a:bevelT w="25400" h="38100"/>
            </a:sp3d>
          </a:bodyPr>
          <a:lstStyle/>
          <a:p>
            <a:r>
              <a:rPr lang="kk-KZ" sz="2400" b="1" dirty="0" smtClean="0">
                <a:ln/>
                <a:solidFill>
                  <a:srgbClr val="FF0000"/>
                </a:solidFill>
                <a:latin typeface="Times New Roman" panose="02020603050405020304" pitchFamily="18" charset="0"/>
                <a:ea typeface="Calibri" panose="020F0502020204030204" pitchFamily="34" charset="0"/>
              </a:rPr>
              <a:t>Ы.Алтынсарин   «Атымтай жомарт». </a:t>
            </a:r>
          </a:p>
          <a:p>
            <a:r>
              <a:rPr lang="kk-KZ" sz="2400" b="1" dirty="0" smtClean="0">
                <a:ln/>
                <a:solidFill>
                  <a:srgbClr val="FF0000"/>
                </a:solidFill>
                <a:latin typeface="Times New Roman" panose="02020603050405020304" pitchFamily="18" charset="0"/>
                <a:ea typeface="Calibri" panose="020F0502020204030204" pitchFamily="34" charset="0"/>
              </a:rPr>
              <a:t>Жомарттық – қайырымдылық тамшысы</a:t>
            </a:r>
          </a:p>
          <a:p>
            <a:r>
              <a:rPr lang="kk-KZ" sz="2400" b="1" dirty="0" smtClean="0">
                <a:ln/>
                <a:solidFill>
                  <a:srgbClr val="FF0000"/>
                </a:solidFill>
                <a:latin typeface="Times New Roman" panose="02020603050405020304" pitchFamily="18" charset="0"/>
                <a:ea typeface="Calibri" panose="020F0502020204030204" pitchFamily="34" charset="0"/>
              </a:rPr>
              <a:t> </a:t>
            </a:r>
          </a:p>
        </p:txBody>
      </p:sp>
      <p:sp>
        <p:nvSpPr>
          <p:cNvPr id="5" name="Скругленный прямоугольник 4"/>
          <p:cNvSpPr/>
          <p:nvPr/>
        </p:nvSpPr>
        <p:spPr>
          <a:xfrm>
            <a:off x="0" y="1749934"/>
            <a:ext cx="5832764" cy="872837"/>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kk-KZ" sz="2800" b="1" dirty="0" smtClean="0">
                <a:solidFill>
                  <a:srgbClr val="FF0000"/>
                </a:solidFill>
                <a:latin typeface="Times New Roman" panose="02020603050405020304" pitchFamily="18" charset="0"/>
                <a:cs typeface="Times New Roman" panose="02020603050405020304" pitchFamily="18" charset="0"/>
              </a:rPr>
              <a:t>САБАҚТЫҢ ТАҚЫРЫБЫ </a:t>
            </a:r>
            <a:endParaRPr lang="kk-KZ" sz="2800" b="1" dirty="0">
              <a:solidFill>
                <a:srgbClr val="FF0000"/>
              </a:solidFill>
              <a:latin typeface="Times New Roman" panose="02020603050405020304" pitchFamily="18" charset="0"/>
              <a:cs typeface="Times New Roman" panose="02020603050405020304" pitchFamily="18" charset="0"/>
            </a:endParaRPr>
          </a:p>
        </p:txBody>
      </p:sp>
      <p:sp>
        <p:nvSpPr>
          <p:cNvPr id="6" name="Выгнутая влево стрелка 5"/>
          <p:cNvSpPr/>
          <p:nvPr/>
        </p:nvSpPr>
        <p:spPr>
          <a:xfrm>
            <a:off x="353295" y="2622771"/>
            <a:ext cx="1059869" cy="1824538"/>
          </a:xfrm>
          <a:prstGeom prst="curved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kk-KZ">
              <a:solidFill>
                <a:schemeClr val="tx1"/>
              </a:solidFill>
            </a:endParaRPr>
          </a:p>
        </p:txBody>
      </p:sp>
    </p:spTree>
    <p:extLst>
      <p:ext uri="{BB962C8B-B14F-4D97-AF65-F5344CB8AC3E}">
        <p14:creationId xmlns:p14="http://schemas.microsoft.com/office/powerpoint/2010/main" val="1526253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трелка вправо 1"/>
          <p:cNvSpPr/>
          <p:nvPr/>
        </p:nvSpPr>
        <p:spPr>
          <a:xfrm>
            <a:off x="207819" y="-41564"/>
            <a:ext cx="7716982" cy="1953491"/>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kk-KZ" sz="3600" b="1" dirty="0" smtClean="0">
                <a:ln/>
                <a:solidFill>
                  <a:srgbClr val="FF0000"/>
                </a:solidFill>
                <a:latin typeface="Times New Roman" panose="02020603050405020304" pitchFamily="18" charset="0"/>
                <a:cs typeface="Times New Roman" panose="02020603050405020304" pitchFamily="18" charset="0"/>
              </a:rPr>
              <a:t>ОҚУ МАҚСАТЫ</a:t>
            </a:r>
            <a:endParaRPr lang="kk-KZ" sz="3600" b="1" dirty="0">
              <a:ln/>
              <a:solidFill>
                <a:srgbClr val="FF0000"/>
              </a:solidFill>
              <a:latin typeface="Times New Roman" panose="02020603050405020304" pitchFamily="18" charset="0"/>
              <a:cs typeface="Times New Roman" panose="02020603050405020304" pitchFamily="18" charset="0"/>
            </a:endParaRPr>
          </a:p>
        </p:txBody>
      </p:sp>
      <p:cxnSp>
        <p:nvCxnSpPr>
          <p:cNvPr id="4" name="Прямая соединительная линия 3"/>
          <p:cNvCxnSpPr/>
          <p:nvPr/>
        </p:nvCxnSpPr>
        <p:spPr>
          <a:xfrm>
            <a:off x="207819" y="3172690"/>
            <a:ext cx="11610108" cy="0"/>
          </a:xfrm>
          <a:prstGeom prst="line">
            <a:avLst/>
          </a:prstGeom>
        </p:spPr>
        <p:style>
          <a:lnRef idx="3">
            <a:schemeClr val="accent6"/>
          </a:lnRef>
          <a:fillRef idx="0">
            <a:schemeClr val="accent6"/>
          </a:fillRef>
          <a:effectRef idx="2">
            <a:schemeClr val="accent6"/>
          </a:effectRef>
          <a:fontRef idx="minor">
            <a:schemeClr val="tx1"/>
          </a:fontRef>
        </p:style>
      </p:cxnSp>
      <p:sp>
        <p:nvSpPr>
          <p:cNvPr id="6" name="Прямоугольник 5"/>
          <p:cNvSpPr/>
          <p:nvPr/>
        </p:nvSpPr>
        <p:spPr>
          <a:xfrm>
            <a:off x="338994" y="2175977"/>
            <a:ext cx="9250738" cy="830997"/>
          </a:xfrm>
          <a:prstGeom prst="rect">
            <a:avLst/>
          </a:prstGeom>
        </p:spPr>
        <p:txBody>
          <a:bodyPr wrap="none">
            <a:spAutoFit/>
          </a:bodyPr>
          <a:lstStyle/>
          <a:p>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Әдеби шығарманың жанрына қарай фабуласы мен сюжеттік дамуын </a:t>
            </a:r>
          </a:p>
          <a:p>
            <a:r>
              <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с</a:t>
            </a: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ипаттау (5.Т/Ж1).</a:t>
            </a:r>
            <a:endParaRPr lang="kk-KZ" sz="4000" dirty="0">
              <a:ln w="0"/>
              <a:effectLst>
                <a:outerShdw blurRad="38100" dist="19050" dir="2700000" algn="tl" rotWithShape="0">
                  <a:schemeClr val="dk1">
                    <a:alpha val="40000"/>
                  </a:schemeClr>
                </a:outerShdw>
              </a:effectLst>
            </a:endParaRPr>
          </a:p>
        </p:txBody>
      </p:sp>
      <p:sp>
        <p:nvSpPr>
          <p:cNvPr id="7" name="Стрелка вправо 6"/>
          <p:cNvSpPr/>
          <p:nvPr/>
        </p:nvSpPr>
        <p:spPr>
          <a:xfrm>
            <a:off x="338994" y="3254741"/>
            <a:ext cx="7716982" cy="1953491"/>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gn="ctr"/>
            <a:r>
              <a:rPr lang="kk-KZ" sz="3600" b="1" dirty="0" smtClean="0">
                <a:ln/>
                <a:solidFill>
                  <a:srgbClr val="FF0000"/>
                </a:solidFill>
                <a:latin typeface="Times New Roman" panose="02020603050405020304" pitchFamily="18" charset="0"/>
                <a:cs typeface="Times New Roman" panose="02020603050405020304" pitchFamily="18" charset="0"/>
              </a:rPr>
              <a:t>САБАҚ МАҚСАТЫ</a:t>
            </a:r>
            <a:endParaRPr lang="kk-KZ" sz="3600" b="1" dirty="0">
              <a:ln/>
              <a:solidFill>
                <a:srgbClr val="FF000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207819" y="4976291"/>
            <a:ext cx="11610108" cy="830997"/>
          </a:xfrm>
          <a:prstGeom prst="rect">
            <a:avLst/>
          </a:prstGeom>
        </p:spPr>
        <p:txBody>
          <a:bodyPr wrap="square">
            <a:spAutoFit/>
          </a:bodyPr>
          <a:lstStyle/>
          <a:p>
            <a:pPr marL="342900" lvl="0" indent="-342900">
              <a:buFont typeface="Wingdings" panose="05000000000000000000" pitchFamily="2" charset="2"/>
              <a:buChar char="q"/>
            </a:pPr>
            <a:r>
              <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Әдеби шығарманың жанрына қарай фабуласы мен сюжеттік дамуын </a:t>
            </a:r>
          </a:p>
          <a:p>
            <a:pPr lvl="0"/>
            <a:r>
              <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сипаттайды;</a:t>
            </a:r>
            <a:endParaRPr lang="kk-KZ"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95659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5"/>
            <a:ext cx="12192000" cy="11914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r>
              <a:rPr lang="kk-KZ" sz="2800" b="1" dirty="0" smtClean="0">
                <a:ln/>
                <a:solidFill>
                  <a:srgbClr val="FF0000"/>
                </a:solidFill>
                <a:latin typeface="Times New Roman" panose="02020603050405020304" pitchFamily="18" charset="0"/>
                <a:cs typeface="Times New Roman" panose="02020603050405020304" pitchFamily="18" charset="0"/>
              </a:rPr>
              <a:t>БАҒАЛАУ КРИТЕРИЙІ</a:t>
            </a:r>
            <a:endParaRPr lang="kk-KZ" sz="2800" b="1" dirty="0">
              <a:ln/>
              <a:solidFill>
                <a:srgbClr val="FF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290944" y="1845163"/>
            <a:ext cx="11693237" cy="830997"/>
          </a:xfrm>
          <a:prstGeom prst="rect">
            <a:avLst/>
          </a:prstGeom>
        </p:spPr>
        <p:txBody>
          <a:bodyPr wrap="square">
            <a:spAutoFit/>
          </a:bodyPr>
          <a:lstStyle/>
          <a:p>
            <a:pPr marL="342900" lvl="0" indent="-342900">
              <a:buFont typeface="Wingdings" panose="05000000000000000000" pitchFamily="2" charset="2"/>
              <a:buChar char="v"/>
            </a:pPr>
            <a:r>
              <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Әдеби шығарманың жанрына қарай фабуласы мен сюжеттік дамуын </a:t>
            </a:r>
          </a:p>
          <a:p>
            <a:pPr lvl="0"/>
            <a:r>
              <a:rPr lang="kk-KZ" sz="24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a:t>
            </a:r>
            <a:r>
              <a:rPr lang="kk-KZ" sz="24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сипаттай алады;</a:t>
            </a:r>
            <a:endParaRPr lang="kk-KZ"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120727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3344" y="1411668"/>
            <a:ext cx="11055928" cy="3477875"/>
          </a:xfrm>
          <a:prstGeom prst="rect">
            <a:avLst/>
          </a:prstGeom>
        </p:spPr>
        <p:txBody>
          <a:bodyPr wrap="square">
            <a:spAutoFit/>
          </a:bodyPr>
          <a:lstStyle/>
          <a:p>
            <a:pPr lvl="0" algn="ctr"/>
            <a:r>
              <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Тақырыпқа </a:t>
            </a:r>
            <a:r>
              <a:rPr lang="ru-RU" sz="2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қатысты</a:t>
            </a:r>
            <a:r>
              <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қосымша</a:t>
            </a:r>
            <a:r>
              <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мәлімет</a:t>
            </a:r>
            <a:endParaRPr lang="ru-RU"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lvl="0" algn="ctr"/>
            <a:endPar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endParaRPr>
          </a:p>
          <a:p>
            <a:pPr lvl="0" algn="ct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Әңгіменің</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тақырыбына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қарап</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Жомарт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адамға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тән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қасиет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Атымтай</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адамның</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есімі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деп</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ойлауымыз</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мүмкін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Алайда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Атымтай</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Жомарт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түрлі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халық</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фольклорында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кездесетін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әрдайым</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жағымды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образ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ретінде</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сипатталатын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кейіпкер</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нақты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қай</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жылдары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өмір</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сүргені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белгісіз</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алайда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ғалымдар</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арасында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VI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ғасырда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өмір</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сүрген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деген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болжам</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бар.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Аталған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кейіпкер</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Шығыс</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халықтары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фольклорында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хикаяттық</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қиял-ғажайып</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ертегі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тұрмыс-салт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ертегі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сынды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үш</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түрлі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сипатталады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Жоғарыда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жазылған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Ыбырай</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Алтынсарин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әңгімесі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өмірі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жомарт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болу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себебін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нақты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баяндайтындықтан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осының</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алғашқысына</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жатады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Бұл</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әңгіме</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жас</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өрендерді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еңбекке</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баулып</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маңдай</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термен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табылған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нанның</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тәтті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болатындығын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баяндайды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Жомарт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сөзі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парсы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тілінен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алынған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жуван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жас</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жігіт</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мард</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адам</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деген</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мағынаны</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білдіреді</a:t>
            </a:r>
            <a:r>
              <a:rPr lang="ru-RU" sz="2000"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a:t>
            </a:r>
            <a:endParaRPr lang="kk-KZ" sz="2000" dirty="0">
              <a:solidFill>
                <a:prstClr val="white"/>
              </a:solidFill>
            </a:endParaRPr>
          </a:p>
        </p:txBody>
      </p:sp>
      <p:sp>
        <p:nvSpPr>
          <p:cNvPr id="5" name="Скругленный прямоугольник 4"/>
          <p:cNvSpPr/>
          <p:nvPr/>
        </p:nvSpPr>
        <p:spPr>
          <a:xfrm>
            <a:off x="0" y="-41565"/>
            <a:ext cx="12192000" cy="11914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r>
              <a:rPr lang="kk-KZ" sz="2800" b="1">
                <a:ln/>
                <a:solidFill>
                  <a:srgbClr val="FF0000"/>
                </a:solidFill>
                <a:latin typeface="Times New Roman" panose="02020603050405020304" pitchFamily="18" charset="0"/>
                <a:cs typeface="Times New Roman" panose="02020603050405020304" pitchFamily="18" charset="0"/>
              </a:rPr>
              <a:t>Тақырыпқа қатысты қосымша мәлімет</a:t>
            </a:r>
            <a:endParaRPr lang="kk-KZ" sz="2800" b="1" dirty="0">
              <a:ln/>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869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0" y="-41563"/>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r>
              <a:rPr lang="kk-KZ" sz="2400" b="1">
                <a:ln/>
                <a:solidFill>
                  <a:srgbClr val="FF0000"/>
                </a:solidFill>
                <a:latin typeface="Times New Roman" panose="02020603050405020304" pitchFamily="18" charset="0"/>
                <a:cs typeface="Times New Roman" panose="02020603050405020304" pitchFamily="18" charset="0"/>
              </a:rPr>
              <a:t>«Интервью» әдісі </a:t>
            </a:r>
            <a:endParaRPr lang="kk-KZ" sz="2400" b="1" dirty="0">
              <a:ln/>
              <a:solidFill>
                <a:srgbClr val="FF0000"/>
              </a:solidFill>
              <a:latin typeface="Times New Roman" panose="02020603050405020304" pitchFamily="18" charset="0"/>
              <a:cs typeface="Times New Roman" panose="02020603050405020304" pitchFamily="18" charset="0"/>
            </a:endParaRPr>
          </a:p>
        </p:txBody>
      </p:sp>
      <p:pic>
        <p:nvPicPr>
          <p:cNvPr id="5" name="Рисунок 4"/>
          <p:cNvPicPr/>
          <p:nvPr/>
        </p:nvPicPr>
        <p:blipFill>
          <a:blip r:embed="rId2">
            <a:extLst>
              <a:ext uri="{28A0092B-C50C-407E-A947-70E740481C1C}">
                <a14:useLocalDpi xmlns:a14="http://schemas.microsoft.com/office/drawing/2010/main" val="0"/>
              </a:ext>
            </a:extLst>
          </a:blip>
          <a:srcRect/>
          <a:stretch>
            <a:fillRect/>
          </a:stretch>
        </p:blipFill>
        <p:spPr bwMode="auto">
          <a:xfrm>
            <a:off x="6192982" y="1593272"/>
            <a:ext cx="5597236" cy="4544291"/>
          </a:xfrm>
          <a:prstGeom prst="rect">
            <a:avLst/>
          </a:prstGeom>
          <a:noFill/>
        </p:spPr>
      </p:pic>
      <p:sp>
        <p:nvSpPr>
          <p:cNvPr id="6" name="Прямоугольник 5"/>
          <p:cNvSpPr/>
          <p:nvPr/>
        </p:nvSpPr>
        <p:spPr>
          <a:xfrm>
            <a:off x="242455" y="1500276"/>
            <a:ext cx="6096000" cy="1944122"/>
          </a:xfrm>
          <a:prstGeom prst="rect">
            <a:avLst/>
          </a:prstGeom>
        </p:spPr>
        <p:txBody>
          <a:bodyPr>
            <a:spAutoFit/>
          </a:bodyPr>
          <a:lstStyle/>
          <a:p>
            <a:pPr>
              <a:spcAft>
                <a:spcPts val="1010"/>
              </a:spcAft>
            </a:pP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Жалпыға </a:t>
            </a: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арналған тапсырма</a:t>
            </a: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a:t>
            </a:r>
          </a:p>
          <a:p>
            <a:pPr>
              <a:spcAft>
                <a:spcPts val="1010"/>
              </a:spcAft>
            </a:pP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 Балалар,  </a:t>
            </a: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тақырып аясында сұрақтар </a:t>
            </a: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құрастырыңыздар. Бір-бірлеріңіздің сұрақтарыңызға </a:t>
            </a: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жауап </a:t>
            </a:r>
            <a:r>
              <a:rPr lang="kk-KZ" sz="2800" dirty="0" smtClean="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береңіздер.</a:t>
            </a:r>
            <a:endParaRPr lang="kk-KZ" sz="2800" dirty="0">
              <a:ln w="0"/>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endParaRPr>
          </a:p>
        </p:txBody>
      </p:sp>
      <p:sp>
        <p:nvSpPr>
          <p:cNvPr id="7" name="Прямоугольник 6"/>
          <p:cNvSpPr/>
          <p:nvPr/>
        </p:nvSpPr>
        <p:spPr>
          <a:xfrm>
            <a:off x="387927" y="5039044"/>
            <a:ext cx="6096000" cy="964880"/>
          </a:xfrm>
          <a:prstGeom prst="rect">
            <a:avLst/>
          </a:prstGeom>
        </p:spPr>
        <p:txBody>
          <a:bodyPr>
            <a:spAutoFit/>
          </a:bodyPr>
          <a:lstStyle/>
          <a:p>
            <a:pPr>
              <a:lnSpc>
                <a:spcPct val="115000"/>
              </a:lnSpc>
              <a:spcAft>
                <a:spcPts val="0"/>
              </a:spcAft>
            </a:pPr>
            <a:r>
              <a:rPr lang="kk-KZ" b="1" i="1" dirty="0" smtClean="0">
                <a:effectLst/>
                <a:latin typeface="Times New Roman" panose="02020603050405020304" pitchFamily="18" charset="0"/>
                <a:ea typeface="Calibri" panose="020F0502020204030204" pitchFamily="34" charset="0"/>
                <a:cs typeface="Times New Roman" panose="02020603050405020304" pitchFamily="18" charset="0"/>
              </a:rPr>
              <a:t>Дискриптор </a:t>
            </a:r>
            <a:endParaRPr lang="kk-KZ"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kk-KZ" b="1" i="1" dirty="0" smtClean="0">
                <a:effectLst/>
                <a:latin typeface="Times New Roman" panose="02020603050405020304" pitchFamily="18" charset="0"/>
                <a:ea typeface="Calibri" panose="020F0502020204030204" pitchFamily="34" charset="0"/>
                <a:cs typeface="Arial" panose="020B0604020202020204" pitchFamily="34" charset="0"/>
              </a:rPr>
              <a:t>тақырыпқа қатысты сұрақтар құрастырады;</a:t>
            </a:r>
            <a:endParaRPr lang="kk-KZ" sz="1600" dirty="0" smtClean="0">
              <a:effectLst/>
              <a:latin typeface="Arial" panose="020B0604020202020204" pitchFamily="34" charset="0"/>
              <a:ea typeface="Calibri" panose="020F0502020204030204" pitchFamily="34" charset="0"/>
            </a:endParaRPr>
          </a:p>
          <a:p>
            <a:pPr marL="342900" lvl="0" indent="-342900">
              <a:spcAft>
                <a:spcPts val="0"/>
              </a:spcAft>
              <a:buFont typeface="Times New Roman" panose="02020603050405020304" pitchFamily="18" charset="0"/>
              <a:buChar char="-"/>
            </a:pPr>
            <a:r>
              <a:rPr lang="kk-KZ" b="1" i="1" dirty="0" smtClean="0">
                <a:effectLst/>
                <a:latin typeface="Times New Roman" panose="02020603050405020304" pitchFamily="18" charset="0"/>
                <a:ea typeface="Calibri" panose="020F0502020204030204" pitchFamily="34" charset="0"/>
                <a:cs typeface="Arial" panose="020B0604020202020204" pitchFamily="34" charset="0"/>
              </a:rPr>
              <a:t>бір-бірінің сұрақтарына жауап береді;</a:t>
            </a:r>
            <a:endParaRPr lang="kk-KZ" sz="1600" dirty="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988691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nSpc>
                <a:spcPct val="115000"/>
              </a:lnSpc>
              <a:spcAft>
                <a:spcPts val="0"/>
              </a:spcAft>
            </a:pPr>
            <a:r>
              <a:rPr lang="kk-KZ" sz="2400" b="1" dirty="0" smtClean="0">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1-тапсырма. Шығарманың баяндалу желісі бойынша реттілігін сәйкестендіріңіз.</a:t>
            </a:r>
            <a:endParaRPr lang="kk-KZ" sz="2000" b="1" dirty="0">
              <a:ln/>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793750207"/>
              </p:ext>
            </p:extLst>
          </p:nvPr>
        </p:nvGraphicFramePr>
        <p:xfrm>
          <a:off x="240866" y="824169"/>
          <a:ext cx="10634953" cy="3844813"/>
        </p:xfrm>
        <a:graphic>
          <a:graphicData uri="http://schemas.openxmlformats.org/drawingml/2006/table">
            <a:tbl>
              <a:tblPr firstRow="1" firstCol="1" bandRow="1"/>
              <a:tblGrid>
                <a:gridCol w="618401">
                  <a:extLst>
                    <a:ext uri="{9D8B030D-6E8A-4147-A177-3AD203B41FA5}">
                      <a16:colId xmlns:a16="http://schemas.microsoft.com/office/drawing/2014/main" val="3262189809"/>
                    </a:ext>
                  </a:extLst>
                </a:gridCol>
                <a:gridCol w="9167588">
                  <a:extLst>
                    <a:ext uri="{9D8B030D-6E8A-4147-A177-3AD203B41FA5}">
                      <a16:colId xmlns:a16="http://schemas.microsoft.com/office/drawing/2014/main" val="3866304209"/>
                    </a:ext>
                  </a:extLst>
                </a:gridCol>
                <a:gridCol w="848964">
                  <a:extLst>
                    <a:ext uri="{9D8B030D-6E8A-4147-A177-3AD203B41FA5}">
                      <a16:colId xmlns:a16="http://schemas.microsoft.com/office/drawing/2014/main" val="992071041"/>
                    </a:ext>
                  </a:extLst>
                </a:gridCol>
              </a:tblGrid>
              <a:tr h="613951">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бар бола тұрып мен жұмыс қылсам, мұның кемшiлiк емес екенiн бiлiп, кейiнгiлер әбiрет алсын деймiн.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196495"/>
                  </a:ext>
                </a:extLst>
              </a:tr>
              <a:tr h="636932">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2</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құдайтағаламның берген дәулетiн өзiмсiнiп, тиiстi орындарына жаратпай, көбiсiн өзiм iшiп-жеп, өзiм тұтынсам, мал берген иесiне күнәлi болармын деп қорқамын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3944697"/>
                  </a:ext>
                </a:extLst>
              </a:tr>
              <a:tr h="618783">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3</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Атымтай жомарт өзi есепсiз бай бола тұрып, күн сайын бiр мезгiл үстiне ескi-құсқы киiм киiп, отын кесiп, шөп тасып жұмыс қылады екен.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061860"/>
                  </a:ext>
                </a:extLst>
              </a:tr>
              <a:tr h="914400">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4</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әдемi ат, асыл киiм, асқан дәулеттi өне бойы әдет етсең, көңiлге жел кiргiзедi; сол желiккен көңiлмен өзiмнен терезесi төмен бейшаралардан жиренiп, көз салмай, кем-кетiкке жәрдем берудi ұмытармын деп қорқамын. </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007994"/>
                  </a:ext>
                </a:extLst>
              </a:tr>
              <a:tr h="306976">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5</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Бiр күнi өзiнiң жақын, таныстары сұрады</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6719018"/>
                  </a:ext>
                </a:extLst>
              </a:tr>
              <a:tr h="684137">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6</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күн сайын өз бейнетiммен тапқан бiр-екi пұлға нан сатып алып жесем де бойыма сол тамақ болып тарайды, еңбекпен табылған дәмнiң тәттiлiгi, сiңiмдiлiгi болады екен.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kk-K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6538402"/>
                  </a:ext>
                </a:extLst>
              </a:tr>
            </a:tbl>
          </a:graphicData>
        </a:graphic>
      </p:graphicFrame>
      <p:sp>
        <p:nvSpPr>
          <p:cNvPr id="4" name="Прямоугольник 3"/>
          <p:cNvSpPr/>
          <p:nvPr/>
        </p:nvSpPr>
        <p:spPr>
          <a:xfrm>
            <a:off x="443346" y="4934639"/>
            <a:ext cx="6096000" cy="1061829"/>
          </a:xfrm>
          <a:prstGeom prst="rect">
            <a:avLst/>
          </a:prstGeom>
        </p:spPr>
        <p:txBody>
          <a:bodyPr>
            <a:spAutoFit/>
          </a:bodyPr>
          <a:lstStyle/>
          <a:p>
            <a:pPr>
              <a:lnSpc>
                <a:spcPct val="115000"/>
              </a:lnSpc>
              <a:spcAft>
                <a:spcPts val="0"/>
              </a:spcAft>
            </a:pPr>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Дискриптор </a:t>
            </a:r>
            <a:endParaRPr lang="kk-KZ" dirty="0" smtClean="0">
              <a:ln w="0"/>
              <a:effectLst>
                <a:outerShdw blurRad="38100" dist="19050" dir="2700000" algn="tl" rotWithShape="0">
                  <a:schemeClr val="dk1">
                    <a:alpha val="40000"/>
                  </a:scheme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Arial" panose="020B0604020202020204" pitchFamily="34" charset="0"/>
              </a:rPr>
              <a:t>шығарма мазмұнын біледі; </a:t>
            </a:r>
            <a:endParaRPr lang="kk-KZ" dirty="0" smtClean="0">
              <a:ln w="0"/>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endParaRPr>
          </a:p>
          <a:p>
            <a:pPr marL="342900" lvl="0" indent="-342900">
              <a:spcAft>
                <a:spcPts val="0"/>
              </a:spcAft>
              <a:buFont typeface="Times New Roman" panose="02020603050405020304" pitchFamily="18" charset="0"/>
              <a:buChar char="-"/>
            </a:pPr>
            <a:r>
              <a:rPr lang="kk-KZ" sz="2000" i="1" dirty="0" smtClean="0">
                <a:ln w="0"/>
                <a:effectLst>
                  <a:outerShdw blurRad="38100" dist="19050" dir="2700000" algn="tl" rotWithShape="0">
                    <a:schemeClr val="dk1">
                      <a:alpha val="40000"/>
                    </a:schemeClr>
                  </a:outerShdw>
                </a:effectLst>
                <a:latin typeface="Times New Roman" panose="02020603050405020304" pitchFamily="18" charset="0"/>
                <a:ea typeface="Calibri" panose="020F0502020204030204" pitchFamily="34" charset="0"/>
                <a:cs typeface="Arial" panose="020B0604020202020204" pitchFamily="34" charset="0"/>
              </a:rPr>
              <a:t>сюжеттік желісі бойынша сәйкестендіреді;</a:t>
            </a:r>
            <a:endParaRPr lang="kk-KZ" dirty="0">
              <a:ln w="0"/>
              <a:effectLst>
                <a:outerShdw blurRad="38100" dist="19050" dir="2700000" algn="tl" rotWithShape="0">
                  <a:schemeClr val="dk1">
                    <a:alpha val="40000"/>
                  </a:schemeClr>
                </a:outerShdw>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2969550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nSpc>
                <a:spcPct val="115000"/>
              </a:lnSpc>
              <a:spcAft>
                <a:spcPts val="0"/>
              </a:spcAft>
            </a:pPr>
            <a:r>
              <a:rPr lang="kk-KZ" sz="2400" b="1" dirty="0" smtClean="0">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Өзіңді тексер </a:t>
            </a:r>
            <a:endParaRPr lang="kk-KZ" sz="2000" b="1" dirty="0">
              <a:ln/>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845291474"/>
              </p:ext>
            </p:extLst>
          </p:nvPr>
        </p:nvGraphicFramePr>
        <p:xfrm>
          <a:off x="296284" y="1089826"/>
          <a:ext cx="10634953" cy="3879865"/>
        </p:xfrm>
        <a:graphic>
          <a:graphicData uri="http://schemas.openxmlformats.org/drawingml/2006/table">
            <a:tbl>
              <a:tblPr firstRow="1" firstCol="1" bandRow="1"/>
              <a:tblGrid>
                <a:gridCol w="618401">
                  <a:extLst>
                    <a:ext uri="{9D8B030D-6E8A-4147-A177-3AD203B41FA5}">
                      <a16:colId xmlns:a16="http://schemas.microsoft.com/office/drawing/2014/main" val="3262189809"/>
                    </a:ext>
                  </a:extLst>
                </a:gridCol>
                <a:gridCol w="9167588">
                  <a:extLst>
                    <a:ext uri="{9D8B030D-6E8A-4147-A177-3AD203B41FA5}">
                      <a16:colId xmlns:a16="http://schemas.microsoft.com/office/drawing/2014/main" val="3866304209"/>
                    </a:ext>
                  </a:extLst>
                </a:gridCol>
                <a:gridCol w="848964">
                  <a:extLst>
                    <a:ext uri="{9D8B030D-6E8A-4147-A177-3AD203B41FA5}">
                      <a16:colId xmlns:a16="http://schemas.microsoft.com/office/drawing/2014/main" val="992071041"/>
                    </a:ext>
                  </a:extLst>
                </a:gridCol>
              </a:tblGrid>
              <a:tr h="613951">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бар бола тұрып мен жұмыс қылсам, мұның кемшiлiк емес екенiн бiлiп, кейiнгiлер әбiрет алсын деймiн.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4</a:t>
                      </a:r>
                      <a:endParaRPr lang="kk-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196495"/>
                  </a:ext>
                </a:extLst>
              </a:tr>
              <a:tr h="636932">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2</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құдайтағаламның берген дәулетiн өзiмсiнiп, тиiстi орындарына жаратпай, көбiсiн өзiм iшiп-жеп, өзiм тұтынсам, мал берген иесiне күнәлi болармын деп қорқамын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6</a:t>
                      </a:r>
                      <a:endParaRPr lang="kk-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3944697"/>
                  </a:ext>
                </a:extLst>
              </a:tr>
              <a:tr h="618783">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3</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Атымтай жомарт өзi есепсiз бай бола тұрып, күн сайын бiр мезгiл үстiне ескi-құсқы киiм киiп, отын кесiп, шөп тасып жұмыс қылады екен.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1</a:t>
                      </a:r>
                      <a:endParaRPr lang="kk-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061860"/>
                  </a:ext>
                </a:extLst>
              </a:tr>
              <a:tr h="914400">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4</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әдемi ат, асыл киiм, асқан дәулеттi өне бойы әдет етсең, көңiлге жел кiргiзедi; сол желiккен көңiлмен өзiмнен терезесi төмен бейшаралардан жиренiп, көз салмай, кем-кетiкке жәрдем берудi ұмытармын деп қорқамын. </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3</a:t>
                      </a:r>
                      <a:endParaRPr lang="kk-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7007994"/>
                  </a:ext>
                </a:extLst>
              </a:tr>
              <a:tr h="306976">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5</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Бiр күнi өзiнiң жақын, таныстары сұрады</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2</a:t>
                      </a:r>
                      <a:endParaRPr lang="kk-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56719018"/>
                  </a:ext>
                </a:extLst>
              </a:tr>
              <a:tr h="684137">
                <a:tc>
                  <a:txBody>
                    <a:bodyPr/>
                    <a:lstStyle/>
                    <a:p>
                      <a:pPr>
                        <a:lnSpc>
                          <a:spcPct val="115000"/>
                        </a:lnSpc>
                        <a:spcAft>
                          <a:spcPts val="0"/>
                        </a:spcAft>
                      </a:pPr>
                      <a:r>
                        <a:rPr lang="kk-KZ" sz="1800">
                          <a:effectLst/>
                          <a:latin typeface="Times New Roman" panose="02020603050405020304" pitchFamily="18" charset="0"/>
                          <a:ea typeface="Calibri" panose="020F0502020204030204" pitchFamily="34" charset="0"/>
                          <a:cs typeface="Times New Roman" panose="02020603050405020304" pitchFamily="18" charset="0"/>
                        </a:rPr>
                        <a:t>6</a:t>
                      </a:r>
                      <a:endParaRPr lang="kk-K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күн сайын өз бейнетiммен тапқан бiр-екi пұлға нан сатып алып жесем де бойыма сол тамақ болып тарайды, еңбекпен табылған дәмнiң тәттiлiгi, сiңiмдiлiгi болады екен.</a:t>
                      </a:r>
                      <a:endParaRPr lang="kk-K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2000" dirty="0" smtClean="0">
                          <a:effectLst/>
                          <a:latin typeface="Times New Roman" panose="02020603050405020304" pitchFamily="18" charset="0"/>
                          <a:ea typeface="Calibri" panose="020F0502020204030204" pitchFamily="34" charset="0"/>
                          <a:cs typeface="Times New Roman" panose="02020603050405020304" pitchFamily="18" charset="0"/>
                        </a:rPr>
                        <a:t>5</a:t>
                      </a:r>
                      <a:endParaRPr lang="kk-K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6538402"/>
                  </a:ext>
                </a:extLst>
              </a:tr>
            </a:tbl>
          </a:graphicData>
        </a:graphic>
      </p:graphicFrame>
    </p:spTree>
    <p:extLst>
      <p:ext uri="{BB962C8B-B14F-4D97-AF65-F5344CB8AC3E}">
        <p14:creationId xmlns:p14="http://schemas.microsoft.com/office/powerpoint/2010/main" val="16708198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41564"/>
            <a:ext cx="12192000" cy="734291"/>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a:lnSpc>
                <a:spcPct val="115000"/>
              </a:lnSpc>
              <a:spcAft>
                <a:spcPts val="0"/>
              </a:spcAft>
            </a:pPr>
            <a:r>
              <a:rPr lang="kk-KZ" sz="2400" b="1" dirty="0" smtClean="0">
                <a:ln/>
                <a:solidFill>
                  <a:srgbClr val="FF0000"/>
                </a:solidFill>
                <a:latin typeface="Times New Roman" panose="02020603050405020304" pitchFamily="18" charset="0"/>
                <a:ea typeface="Calibri" panose="020F0502020204030204" pitchFamily="34" charset="0"/>
                <a:cs typeface="Times New Roman" panose="02020603050405020304" pitchFamily="18" charset="0"/>
              </a:rPr>
              <a:t>2-тапсырма. Шығарма сюжетін сақтап, жоспар құр.  </a:t>
            </a:r>
            <a:endParaRPr lang="kk-KZ" sz="2000" b="1" dirty="0">
              <a:ln/>
              <a:solidFill>
                <a:srgbClr val="FF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981272736"/>
              </p:ext>
            </p:extLst>
          </p:nvPr>
        </p:nvGraphicFramePr>
        <p:xfrm>
          <a:off x="771235" y="1024466"/>
          <a:ext cx="10534073" cy="2979498"/>
        </p:xfrm>
        <a:graphic>
          <a:graphicData uri="http://schemas.openxmlformats.org/drawingml/2006/table">
            <a:tbl>
              <a:tblPr firstRow="1" bandRow="1">
                <a:tableStyleId>{5C22544A-7EE6-4342-B048-85BDC9FD1C3A}</a:tableStyleId>
              </a:tblPr>
              <a:tblGrid>
                <a:gridCol w="10534073">
                  <a:extLst>
                    <a:ext uri="{9D8B030D-6E8A-4147-A177-3AD203B41FA5}">
                      <a16:colId xmlns:a16="http://schemas.microsoft.com/office/drawing/2014/main" val="1267603314"/>
                    </a:ext>
                  </a:extLst>
                </a:gridCol>
              </a:tblGrid>
              <a:tr h="524104">
                <a:tc>
                  <a:txBody>
                    <a:bodyPr/>
                    <a:lstStyle/>
                    <a:p>
                      <a:pPr algn="just"/>
                      <a:r>
                        <a:rPr lang="kk-KZ" sz="1800" dirty="0" smtClean="0">
                          <a:effectLst/>
                          <a:latin typeface="Times New Roman" panose="02020603050405020304" pitchFamily="18" charset="0"/>
                        </a:rPr>
                        <a:t>Жоспар</a:t>
                      </a:r>
                      <a:endParaRPr lang="kk-KZ" dirty="0" smtClean="0">
                        <a:effectLst/>
                      </a:endParaRPr>
                    </a:p>
                  </a:txBody>
                  <a:tcPr/>
                </a:tc>
                <a:extLst>
                  <a:ext uri="{0D108BD9-81ED-4DB2-BD59-A6C34878D82A}">
                    <a16:rowId xmlns:a16="http://schemas.microsoft.com/office/drawing/2014/main" val="3082921547"/>
                  </a:ext>
                </a:extLst>
              </a:tr>
              <a:tr h="2455394">
                <a:tc>
                  <a:txBody>
                    <a:bodyPr/>
                    <a:lstStyle/>
                    <a:p>
                      <a:r>
                        <a:rPr lang="kk-KZ" dirty="0" smtClean="0"/>
                        <a:t>1. </a:t>
                      </a:r>
                    </a:p>
                    <a:p>
                      <a:endParaRPr lang="kk-KZ" dirty="0" smtClean="0"/>
                    </a:p>
                    <a:p>
                      <a:r>
                        <a:rPr lang="kk-KZ" dirty="0" smtClean="0"/>
                        <a:t>2.</a:t>
                      </a:r>
                    </a:p>
                    <a:p>
                      <a:endParaRPr lang="kk-KZ" dirty="0" smtClean="0"/>
                    </a:p>
                    <a:p>
                      <a:r>
                        <a:rPr lang="kk-KZ" dirty="0" smtClean="0"/>
                        <a:t>3.</a:t>
                      </a:r>
                    </a:p>
                    <a:p>
                      <a:endParaRPr lang="kk-KZ" dirty="0"/>
                    </a:p>
                  </a:txBody>
                  <a:tcPr/>
                </a:tc>
                <a:extLst>
                  <a:ext uri="{0D108BD9-81ED-4DB2-BD59-A6C34878D82A}">
                    <a16:rowId xmlns:a16="http://schemas.microsoft.com/office/drawing/2014/main" val="3025732368"/>
                  </a:ext>
                </a:extLst>
              </a:tr>
            </a:tbl>
          </a:graphicData>
        </a:graphic>
      </p:graphicFrame>
      <p:sp>
        <p:nvSpPr>
          <p:cNvPr id="5" name="Прямоугольник 4"/>
          <p:cNvSpPr/>
          <p:nvPr/>
        </p:nvSpPr>
        <p:spPr>
          <a:xfrm>
            <a:off x="651164" y="4448306"/>
            <a:ext cx="6096000" cy="1061829"/>
          </a:xfrm>
          <a:prstGeom prst="rect">
            <a:avLst/>
          </a:prstGeom>
        </p:spPr>
        <p:txBody>
          <a:bodyPr>
            <a:spAutoFit/>
          </a:bodyPr>
          <a:lstStyle/>
          <a:p>
            <a:pPr lvl="0">
              <a:lnSpc>
                <a:spcPct val="115000"/>
              </a:lnSpc>
            </a:pPr>
            <a:r>
              <a:rPr lang="kk-KZ" sz="2000" i="1"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Times New Roman" panose="02020603050405020304" pitchFamily="18" charset="0"/>
              </a:rPr>
              <a:t>Дискриптор </a:t>
            </a:r>
            <a:endParaRPr lang="kk-KZ" sz="2000" dirty="0">
              <a:ln w="0"/>
              <a:solidFill>
                <a:prstClr val="black"/>
              </a:solidFill>
              <a:effectLst>
                <a:outerShdw blurRad="38100" dist="19050" dir="2700000" algn="tl" rotWithShape="0">
                  <a:prstClr val="black">
                    <a:alpha val="40000"/>
                  </a:prstClr>
                </a:outerShdw>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pPr>
            <a:r>
              <a:rPr lang="kk-KZ" sz="2000" i="1"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Arial" panose="020B0604020202020204" pitchFamily="34" charset="0"/>
              </a:rPr>
              <a:t>ш</a:t>
            </a:r>
            <a:r>
              <a:rPr lang="kk-KZ" sz="2000" i="1" dirty="0" smtClean="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Arial" panose="020B0604020202020204" pitchFamily="34" charset="0"/>
              </a:rPr>
              <a:t>ығарма сюжетін сақтайды; </a:t>
            </a:r>
            <a:endParaRPr lang="kk-KZ" sz="2000" dirty="0">
              <a:ln w="0"/>
              <a:solidFill>
                <a:prstClr val="black"/>
              </a:solidFill>
              <a:effectLst>
                <a:outerShdw blurRad="38100" dist="19050" dir="2700000" algn="tl" rotWithShape="0">
                  <a:prstClr val="black">
                    <a:alpha val="40000"/>
                  </a:prstClr>
                </a:outerShdw>
              </a:effectLst>
              <a:latin typeface="Arial" panose="020B0604020202020204" pitchFamily="34" charset="0"/>
              <a:ea typeface="Calibri" panose="020F0502020204030204" pitchFamily="34" charset="0"/>
            </a:endParaRPr>
          </a:p>
          <a:p>
            <a:pPr marL="342900" lvl="0" indent="-342900">
              <a:buFont typeface="Times New Roman" panose="02020603050405020304" pitchFamily="18" charset="0"/>
              <a:buChar char="-"/>
            </a:pPr>
            <a:r>
              <a:rPr lang="kk-KZ" sz="2000" i="1" dirty="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Arial" panose="020B0604020202020204" pitchFamily="34" charset="0"/>
              </a:rPr>
              <a:t>ж</a:t>
            </a:r>
            <a:r>
              <a:rPr lang="kk-KZ" sz="2000" i="1" dirty="0" smtClean="0">
                <a:ln w="0"/>
                <a:solidFill>
                  <a:prstClr val="black"/>
                </a:solidFill>
                <a:effectLst>
                  <a:outerShdw blurRad="38100" dist="19050" dir="2700000" algn="tl" rotWithShape="0">
                    <a:prstClr val="black">
                      <a:alpha val="40000"/>
                    </a:prstClr>
                  </a:outerShdw>
                </a:effectLst>
                <a:latin typeface="Times New Roman" panose="02020603050405020304" pitchFamily="18" charset="0"/>
                <a:ea typeface="Calibri" panose="020F0502020204030204" pitchFamily="34" charset="0"/>
                <a:cs typeface="Arial" panose="020B0604020202020204" pitchFamily="34" charset="0"/>
              </a:rPr>
              <a:t>оспар құрады</a:t>
            </a:r>
            <a:endParaRPr lang="kk-KZ" sz="2000" dirty="0">
              <a:ln w="0"/>
              <a:solidFill>
                <a:prstClr val="black"/>
              </a:solidFill>
              <a:effectLst>
                <a:outerShdw blurRad="38100" dist="19050" dir="2700000" algn="tl" rotWithShape="0">
                  <a:prstClr val="black">
                    <a:alpha val="40000"/>
                  </a:prstClr>
                </a:outerShdw>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133039732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TotalTime>
  <Words>884</Words>
  <Application>Microsoft Office PowerPoint</Application>
  <PresentationFormat>Широкоэкранный</PresentationFormat>
  <Paragraphs>137</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Calibri Light</vt:lpstr>
      <vt:lpstr>Tahoma</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Салтанат</dc:creator>
  <cp:lastModifiedBy>Салтанат</cp:lastModifiedBy>
  <cp:revision>31</cp:revision>
  <dcterms:created xsi:type="dcterms:W3CDTF">2020-11-03T20:19:30Z</dcterms:created>
  <dcterms:modified xsi:type="dcterms:W3CDTF">2020-11-22T08:41:39Z</dcterms:modified>
</cp:coreProperties>
</file>