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9" r:id="rId1"/>
  </p:sldMasterIdLst>
  <p:notesMasterIdLst>
    <p:notesMasterId r:id="rId12"/>
  </p:notesMasterIdLst>
  <p:sldIdLst>
    <p:sldId id="256" r:id="rId2"/>
    <p:sldId id="257" r:id="rId3"/>
    <p:sldId id="273" r:id="rId4"/>
    <p:sldId id="264" r:id="rId5"/>
    <p:sldId id="274" r:id="rId6"/>
    <p:sldId id="262" r:id="rId7"/>
    <p:sldId id="275" r:id="rId8"/>
    <p:sldId id="272" r:id="rId9"/>
    <p:sldId id="265" r:id="rId10"/>
    <p:sldId id="266"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560" autoAdjust="0"/>
  </p:normalViewPr>
  <p:slideViewPr>
    <p:cSldViewPr>
      <p:cViewPr varScale="1">
        <p:scale>
          <a:sx n="66" d="100"/>
          <a:sy n="66" d="100"/>
        </p:scale>
        <p:origin x="150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6457D5-2B0D-492A-95E1-ADBA606D9BB6}" type="datetimeFigureOut">
              <a:rPr lang="ru-RU" smtClean="0"/>
              <a:t>20.10.2020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74EBD9-F48B-4C7C-ACFD-E969FEE84E68}" type="slidenum">
              <a:rPr lang="ru-RU" smtClean="0"/>
              <a:t>‹#›</a:t>
            </a:fld>
            <a:endParaRPr lang="ru-RU"/>
          </a:p>
        </p:txBody>
      </p:sp>
    </p:spTree>
    <p:extLst>
      <p:ext uri="{BB962C8B-B14F-4D97-AF65-F5344CB8AC3E}">
        <p14:creationId xmlns:p14="http://schemas.microsoft.com/office/powerpoint/2010/main" val="240830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D74EBD9-F48B-4C7C-ACFD-E969FEE84E68}" type="slidenum">
              <a:rPr lang="ru-RU" smtClean="0"/>
              <a:t>4</a:t>
            </a:fld>
            <a:endParaRPr lang="ru-RU"/>
          </a:p>
        </p:txBody>
      </p:sp>
    </p:spTree>
    <p:extLst>
      <p:ext uri="{BB962C8B-B14F-4D97-AF65-F5344CB8AC3E}">
        <p14:creationId xmlns:p14="http://schemas.microsoft.com/office/powerpoint/2010/main" val="1553811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D74EBD9-F48B-4C7C-ACFD-E969FEE84E68}" type="slidenum">
              <a:rPr lang="ru-RU" smtClean="0"/>
              <a:t>5</a:t>
            </a:fld>
            <a:endParaRPr lang="ru-RU"/>
          </a:p>
        </p:txBody>
      </p:sp>
    </p:spTree>
    <p:extLst>
      <p:ext uri="{BB962C8B-B14F-4D97-AF65-F5344CB8AC3E}">
        <p14:creationId xmlns:p14="http://schemas.microsoft.com/office/powerpoint/2010/main" val="1553811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A40221B-8720-4A6B-9502-9A420B3773F0}"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565705BD-458E-4891-9D36-12C373D233E2}" type="slidenum">
              <a:rPr lang="ru-RU" smtClean="0"/>
              <a:t>‹#›</a:t>
            </a:fld>
            <a:endParaRPr lang="ru-RU"/>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A40221B-8720-4A6B-9502-9A420B3773F0}"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65705BD-458E-4891-9D36-12C373D233E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A40221B-8720-4A6B-9502-9A420B3773F0}"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65705BD-458E-4891-9D36-12C373D233E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A40221B-8720-4A6B-9502-9A420B3773F0}" type="datetimeFigureOut">
              <a:rPr lang="ru-RU" smtClean="0"/>
              <a:t>20.10.2020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65705BD-458E-4891-9D36-12C373D233E2}"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A40221B-8720-4A6B-9502-9A420B3773F0}" type="datetimeFigureOut">
              <a:rPr lang="ru-RU" smtClean="0"/>
              <a:t>20.10.2020</a:t>
            </a:fld>
            <a:endParaRPr lang="ru-RU"/>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65705BD-458E-4891-9D36-12C373D233E2}" type="slidenum">
              <a:rPr lang="ru-RU" smtClean="0"/>
              <a:t>‹#›</a:t>
            </a:fld>
            <a:endParaRPr lang="ru-RU"/>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ru-RU" smtClean="0"/>
              <a:t>Образец заголовка</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A40221B-8720-4A6B-9502-9A420B3773F0}" type="datetimeFigureOut">
              <a:rPr lang="ru-RU" smtClean="0"/>
              <a:t>20.10.2020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65705BD-458E-4891-9D36-12C373D233E2}"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A40221B-8720-4A6B-9502-9A420B3773F0}" type="datetimeFigureOut">
              <a:rPr lang="ru-RU" smtClean="0"/>
              <a:t>20.10.2020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65705BD-458E-4891-9D36-12C373D233E2}"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DA40221B-8720-4A6B-9502-9A420B3773F0}" type="datetimeFigureOut">
              <a:rPr lang="ru-RU" smtClean="0"/>
              <a:t>20.10.2020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65705BD-458E-4891-9D36-12C373D233E2}"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DA40221B-8720-4A6B-9502-9A420B3773F0}" type="datetimeFigureOut">
              <a:rPr lang="ru-RU" smtClean="0"/>
              <a:t>20.10.2020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65705BD-458E-4891-9D36-12C373D233E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A40221B-8720-4A6B-9502-9A420B3773F0}" type="datetimeFigureOut">
              <a:rPr lang="ru-RU" smtClean="0"/>
              <a:t>20.10.2020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65705BD-458E-4891-9D36-12C373D233E2}" type="slidenum">
              <a:rPr lang="ru-RU" smtClean="0"/>
              <a:t>‹#›</a:t>
            </a:fld>
            <a:endParaRPr lang="ru-RU"/>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5" name="Date Placeholder 4"/>
          <p:cNvSpPr>
            <a:spLocks noGrp="1"/>
          </p:cNvSpPr>
          <p:nvPr>
            <p:ph type="dt" sz="half" idx="10"/>
          </p:nvPr>
        </p:nvSpPr>
        <p:spPr/>
        <p:txBody>
          <a:bodyPr/>
          <a:lstStyle/>
          <a:p>
            <a:fld id="{DA40221B-8720-4A6B-9502-9A420B3773F0}" type="datetimeFigureOut">
              <a:rPr lang="ru-RU" smtClean="0"/>
              <a:t>20.10.2020</a:t>
            </a:fld>
            <a:endParaRPr lang="ru-RU"/>
          </a:p>
        </p:txBody>
      </p:sp>
      <p:sp>
        <p:nvSpPr>
          <p:cNvPr id="7" name="Slide Number Placeholder 6"/>
          <p:cNvSpPr>
            <a:spLocks noGrp="1"/>
          </p:cNvSpPr>
          <p:nvPr>
            <p:ph type="sldNum" sz="quarter" idx="12"/>
          </p:nvPr>
        </p:nvSpPr>
        <p:spPr/>
        <p:txBody>
          <a:bodyPr/>
          <a:lstStyle/>
          <a:p>
            <a:fld id="{565705BD-458E-4891-9D36-12C373D233E2}" type="slidenum">
              <a:rPr lang="ru-RU" smtClean="0"/>
              <a:t>‹#›</a:t>
            </a:fld>
            <a:endParaRPr lang="ru-RU"/>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ru-RU"/>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DA40221B-8720-4A6B-9502-9A420B3773F0}" type="datetimeFigureOut">
              <a:rPr lang="ru-RU" smtClean="0"/>
              <a:t>20.10.2020</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565705BD-458E-4891-9D36-12C373D233E2}" type="slidenum">
              <a:rPr lang="ru-RU" smtClean="0"/>
              <a:t>‹#›</a:t>
            </a:fld>
            <a:endParaRPr lang="ru-RU"/>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Tree>
  </p:cSld>
  <p:clrMap bg1="lt1" tx1="dk1" bg2="lt2" tx2="dk2" accent1="accent1" accent2="accent2" accent3="accent3" accent4="accent4" accent5="accent5" accent6="accent6" hlink="hlink" folHlink="folHlink"/>
  <p:sldLayoutIdLst>
    <p:sldLayoutId id="2147483930" r:id="rId1"/>
    <p:sldLayoutId id="2147483931" r:id="rId2"/>
    <p:sldLayoutId id="2147483932" r:id="rId3"/>
    <p:sldLayoutId id="2147483933" r:id="rId4"/>
    <p:sldLayoutId id="2147483934" r:id="rId5"/>
    <p:sldLayoutId id="2147483935" r:id="rId6"/>
    <p:sldLayoutId id="2147483936" r:id="rId7"/>
    <p:sldLayoutId id="2147483937" r:id="rId8"/>
    <p:sldLayoutId id="2147483938" r:id="rId9"/>
    <p:sldLayoutId id="2147483939" r:id="rId10"/>
    <p:sldLayoutId id="2147483940"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927" y="3501008"/>
            <a:ext cx="7992888" cy="2396480"/>
          </a:xfrm>
        </p:spPr>
        <p:txBody>
          <a:bodyPr>
            <a:normAutofit/>
          </a:bodyPr>
          <a:lstStyle/>
          <a:p>
            <a:r>
              <a:rPr lang="kk-KZ" sz="2800" b="1" kern="50" dirty="0" smtClean="0">
                <a:solidFill>
                  <a:schemeClr val="tx1"/>
                </a:solidFill>
                <a:latin typeface="Times New Roman"/>
                <a:ea typeface="Lucida Sans Unicode"/>
              </a:rPr>
              <a:t>Сынып:5 (Т1)                                                      </a:t>
            </a:r>
            <a:endParaRPr lang="ru-RU" sz="2800" dirty="0">
              <a:solidFill>
                <a:schemeClr val="tx1"/>
              </a:solidFill>
            </a:endParaRPr>
          </a:p>
        </p:txBody>
      </p:sp>
      <p:sp>
        <p:nvSpPr>
          <p:cNvPr id="2" name="Заголовок 1"/>
          <p:cNvSpPr>
            <a:spLocks noGrp="1"/>
          </p:cNvSpPr>
          <p:nvPr>
            <p:ph type="ctrTitle"/>
          </p:nvPr>
        </p:nvSpPr>
        <p:spPr>
          <a:xfrm>
            <a:off x="395536" y="1988840"/>
            <a:ext cx="8280920" cy="1440160"/>
          </a:xfrm>
        </p:spPr>
        <p:txBody>
          <a:bodyPr>
            <a:noAutofit/>
          </a:bodyPr>
          <a:lstStyle/>
          <a:p>
            <a:r>
              <a:rPr lang="kk-KZ" sz="3600" b="1" kern="50" dirty="0" smtClean="0">
                <a:solidFill>
                  <a:schemeClr val="tx1"/>
                </a:solidFill>
                <a:latin typeface="Times New Roman"/>
                <a:ea typeface="Lucida Sans Unicode"/>
              </a:rPr>
              <a:t/>
            </a:r>
            <a:br>
              <a:rPr lang="kk-KZ" sz="3600" b="1" kern="50" dirty="0" smtClean="0">
                <a:solidFill>
                  <a:schemeClr val="tx1"/>
                </a:solidFill>
                <a:latin typeface="Times New Roman"/>
                <a:ea typeface="Lucida Sans Unicode"/>
              </a:rPr>
            </a:br>
            <a:r>
              <a:rPr lang="kk-KZ" sz="3600" b="1" kern="50" dirty="0" smtClean="0">
                <a:solidFill>
                  <a:schemeClr val="tx1"/>
                </a:solidFill>
                <a:latin typeface="Times New Roman"/>
                <a:ea typeface="Lucida Sans Unicode"/>
              </a:rPr>
              <a:t>Сабақтың тақырыбы: </a:t>
            </a:r>
            <a:br>
              <a:rPr lang="kk-KZ" sz="3600" b="1" kern="50" dirty="0" smtClean="0">
                <a:solidFill>
                  <a:schemeClr val="tx1"/>
                </a:solidFill>
                <a:latin typeface="Times New Roman"/>
                <a:ea typeface="Lucida Sans Unicode"/>
              </a:rPr>
            </a:br>
            <a:r>
              <a:rPr lang="kk-KZ" sz="3600" b="1" kern="50" dirty="0" smtClean="0">
                <a:solidFill>
                  <a:schemeClr val="tx1"/>
                </a:solidFill>
                <a:latin typeface="Times New Roman"/>
                <a:ea typeface="Lucida Sans Unicode"/>
              </a:rPr>
              <a:t>Ы</a:t>
            </a:r>
            <a:r>
              <a:rPr lang="kk-KZ" sz="3600" b="1" kern="50" dirty="0" smtClean="0">
                <a:solidFill>
                  <a:schemeClr val="tx1"/>
                </a:solidFill>
                <a:latin typeface="Times New Roman"/>
                <a:ea typeface="Lucida Sans Unicode"/>
              </a:rPr>
              <a:t>. Алтынсарин </a:t>
            </a:r>
            <a:r>
              <a:rPr lang="kk-KZ" sz="3600" b="1" kern="50" dirty="0" smtClean="0">
                <a:solidFill>
                  <a:schemeClr val="tx1"/>
                </a:solidFill>
                <a:latin typeface="Times New Roman"/>
                <a:ea typeface="Lucida Sans Unicode"/>
              </a:rPr>
              <a:t/>
            </a:r>
            <a:br>
              <a:rPr lang="kk-KZ" sz="3600" b="1" kern="50" dirty="0" smtClean="0">
                <a:solidFill>
                  <a:schemeClr val="tx1"/>
                </a:solidFill>
                <a:latin typeface="Times New Roman"/>
                <a:ea typeface="Lucida Sans Unicode"/>
              </a:rPr>
            </a:br>
            <a:r>
              <a:rPr lang="kk-KZ" sz="3600" b="1" kern="50" dirty="0" smtClean="0">
                <a:solidFill>
                  <a:schemeClr val="tx1"/>
                </a:solidFill>
                <a:latin typeface="Times New Roman"/>
                <a:ea typeface="Lucida Sans Unicode"/>
              </a:rPr>
              <a:t>«Атымтай Жомарт» </a:t>
            </a:r>
            <a:br>
              <a:rPr lang="kk-KZ" sz="3600" b="1" kern="50" dirty="0" smtClean="0">
                <a:solidFill>
                  <a:schemeClr val="tx1"/>
                </a:solidFill>
                <a:latin typeface="Times New Roman"/>
                <a:ea typeface="Lucida Sans Unicode"/>
              </a:rPr>
            </a:br>
            <a:r>
              <a:rPr lang="kk-KZ" sz="2800" b="1" kern="50" dirty="0" smtClean="0">
                <a:solidFill>
                  <a:schemeClr val="tx1"/>
                </a:solidFill>
                <a:latin typeface="Times New Roman"/>
                <a:ea typeface="Lucida Sans Unicode"/>
              </a:rPr>
              <a:t> Жомарттық – қайырымдылық </a:t>
            </a:r>
            <a:r>
              <a:rPr lang="kk-KZ" sz="2800" b="1" kern="50" dirty="0" smtClean="0">
                <a:solidFill>
                  <a:schemeClr val="bg1"/>
                </a:solidFill>
                <a:latin typeface="Times New Roman"/>
                <a:ea typeface="Lucida Sans Unicode"/>
              </a:rPr>
              <a:t>тамшысы) </a:t>
            </a:r>
            <a:endParaRPr lang="ru-RU" sz="2800" b="1" dirty="0">
              <a:solidFill>
                <a:schemeClr val="bg1"/>
              </a:solidFill>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407" y="6093675"/>
            <a:ext cx="795271" cy="620311"/>
          </a:xfrm>
          <a:prstGeom prst="rect">
            <a:avLst/>
          </a:prstGeom>
        </p:spPr>
      </p:pic>
    </p:spTree>
    <p:extLst>
      <p:ext uri="{BB962C8B-B14F-4D97-AF65-F5344CB8AC3E}">
        <p14:creationId xmlns:p14="http://schemas.microsoft.com/office/powerpoint/2010/main" val="2089299441"/>
      </p:ext>
    </p:extLst>
  </p:cSld>
  <p:clrMapOvr>
    <a:masterClrMapping/>
  </p:clrMapOvr>
  <mc:AlternateContent xmlns:mc="http://schemas.openxmlformats.org/markup-compatibility/2006" xmlns:p14="http://schemas.microsoft.com/office/powerpoint/2010/main">
    <mc:Choice Requires="p14">
      <p:transition spd="slow" p14:dur="2000" advTm="16775"/>
    </mc:Choice>
    <mc:Fallback xmlns="">
      <p:transition spd="slow" advTm="16775"/>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891200661"/>
              </p:ext>
            </p:extLst>
          </p:nvPr>
        </p:nvGraphicFramePr>
        <p:xfrm>
          <a:off x="251520" y="188640"/>
          <a:ext cx="8712968" cy="3565768"/>
        </p:xfrm>
        <a:graphic>
          <a:graphicData uri="http://schemas.openxmlformats.org/drawingml/2006/table">
            <a:tbl>
              <a:tblPr firstRow="1" bandRow="1">
                <a:tableStyleId>{5C22544A-7EE6-4342-B048-85BDC9FD1C3A}</a:tableStyleId>
              </a:tblPr>
              <a:tblGrid>
                <a:gridCol w="1296144">
                  <a:extLst>
                    <a:ext uri="{9D8B030D-6E8A-4147-A177-3AD203B41FA5}">
                      <a16:colId xmlns="" xmlns:a16="http://schemas.microsoft.com/office/drawing/2014/main" val="20000"/>
                    </a:ext>
                  </a:extLst>
                </a:gridCol>
                <a:gridCol w="6480720">
                  <a:extLst>
                    <a:ext uri="{9D8B030D-6E8A-4147-A177-3AD203B41FA5}">
                      <a16:colId xmlns="" xmlns:a16="http://schemas.microsoft.com/office/drawing/2014/main" val="20001"/>
                    </a:ext>
                  </a:extLst>
                </a:gridCol>
                <a:gridCol w="936104">
                  <a:extLst>
                    <a:ext uri="{9D8B030D-6E8A-4147-A177-3AD203B41FA5}">
                      <a16:colId xmlns="" xmlns:a16="http://schemas.microsoft.com/office/drawing/2014/main" val="20002"/>
                    </a:ext>
                  </a:extLst>
                </a:gridCol>
              </a:tblGrid>
              <a:tr h="792088">
                <a:tc>
                  <a:txBody>
                    <a:bodyPr/>
                    <a:lstStyle/>
                    <a:p>
                      <a:pPr>
                        <a:spcAft>
                          <a:spcPts val="0"/>
                        </a:spcAft>
                      </a:pPr>
                      <a:endParaRPr lang="ru-RU" sz="1800" kern="50" dirty="0" smtClean="0">
                        <a:solidFill>
                          <a:schemeClr val="tx1"/>
                        </a:solidFill>
                        <a:effectLst/>
                        <a:latin typeface="Arial"/>
                        <a:ea typeface="Lucida Sans Unicode"/>
                        <a:cs typeface="Times New Roman"/>
                      </a:endParaRPr>
                    </a:p>
                  </a:txBody>
                  <a:tcPr>
                    <a:solidFill>
                      <a:schemeClr val="accent1">
                        <a:alpha val="3000"/>
                      </a:schemeClr>
                    </a:solidFill>
                  </a:tcPr>
                </a:tc>
                <a:tc>
                  <a:txBody>
                    <a:bodyPr/>
                    <a:lstStyle/>
                    <a:p>
                      <a:pPr>
                        <a:spcAft>
                          <a:spcPts val="0"/>
                        </a:spcAft>
                      </a:pPr>
                      <a:endParaRPr lang="ru-RU" sz="2200" dirty="0">
                        <a:solidFill>
                          <a:schemeClr val="tx1"/>
                        </a:solidFill>
                      </a:endParaRPr>
                    </a:p>
                  </a:txBody>
                  <a:tcPr>
                    <a:solidFill>
                      <a:schemeClr val="accent1">
                        <a:alpha val="3000"/>
                      </a:schemeClr>
                    </a:solidFill>
                  </a:tcPr>
                </a:tc>
                <a:tc>
                  <a:txBody>
                    <a:bodyPr/>
                    <a:lstStyle/>
                    <a:p>
                      <a:endParaRPr lang="ru-RU" sz="2200" dirty="0">
                        <a:solidFill>
                          <a:schemeClr val="tx1"/>
                        </a:solidFill>
                      </a:endParaRPr>
                    </a:p>
                  </a:txBody>
                  <a:tcPr>
                    <a:solidFill>
                      <a:schemeClr val="accent1">
                        <a:alpha val="3000"/>
                      </a:schemeClr>
                    </a:solidFill>
                  </a:tcPr>
                </a:tc>
                <a:extLst>
                  <a:ext uri="{0D108BD9-81ED-4DB2-BD59-A6C34878D82A}">
                    <a16:rowId xmlns="" xmlns:a16="http://schemas.microsoft.com/office/drawing/2014/main" val="10000"/>
                  </a:ext>
                </a:extLst>
              </a:tr>
              <a:tr h="1307660">
                <a:tc>
                  <a:txBody>
                    <a:bodyPr/>
                    <a:lstStyle/>
                    <a:p>
                      <a:endParaRPr lang="ru-RU" sz="2200" dirty="0"/>
                    </a:p>
                  </a:txBody>
                  <a:tcPr>
                    <a:solidFill>
                      <a:schemeClr val="accent1">
                        <a:alpha val="3000"/>
                      </a:schemeClr>
                    </a:solidFill>
                  </a:tcPr>
                </a:tc>
                <a:tc>
                  <a:txBody>
                    <a:bodyPr/>
                    <a:lstStyle/>
                    <a:p>
                      <a:r>
                        <a:rPr lang="kk-KZ" sz="2200" b="1" dirty="0" smtClean="0"/>
                        <a:t>  Қорытынды:</a:t>
                      </a:r>
                    </a:p>
                    <a:p>
                      <a:endParaRPr lang="kk-KZ" sz="2200" dirty="0" smtClean="0"/>
                    </a:p>
                    <a:p>
                      <a:pPr algn="just"/>
                      <a:r>
                        <a:rPr lang="kk-KZ" sz="2200" kern="50" dirty="0" smtClean="0">
                          <a:effectLst/>
                          <a:latin typeface="Times New Roman"/>
                          <a:ea typeface="Lucida Sans Unicode"/>
                        </a:rPr>
                        <a:t> Бүгінгі сабақта әңгіме арқылы Атымтай Жомарттың кім, қандай адам екендігін білдік. Бай бола тұрып неліктен күнде еңбектенетіндігі туралы түсіндік. Әңгіменің фабуласын анықтап, оқиға желісі бойынша баяндадық. Композициялық құрылысына тоқталдық. </a:t>
                      </a:r>
                      <a:endParaRPr lang="ru-RU" sz="2200" dirty="0"/>
                    </a:p>
                  </a:txBody>
                  <a:tcPr>
                    <a:solidFill>
                      <a:schemeClr val="accent1">
                        <a:alpha val="3000"/>
                      </a:schemeClr>
                    </a:solidFill>
                  </a:tcPr>
                </a:tc>
                <a:tc>
                  <a:txBody>
                    <a:bodyPr/>
                    <a:lstStyle/>
                    <a:p>
                      <a:endParaRPr lang="ru-RU" sz="2200" dirty="0">
                        <a:latin typeface="Times New Roman" pitchFamily="18" charset="0"/>
                        <a:cs typeface="Times New Roman" pitchFamily="18" charset="0"/>
                      </a:endParaRPr>
                    </a:p>
                  </a:txBody>
                  <a:tcPr>
                    <a:solidFill>
                      <a:schemeClr val="accent1">
                        <a:alpha val="3000"/>
                      </a:schemeClr>
                    </a:solidFill>
                  </a:tcPr>
                </a:tc>
                <a:extLst>
                  <a:ext uri="{0D108BD9-81ED-4DB2-BD59-A6C34878D82A}">
                    <a16:rowId xmlns="" xmlns:a16="http://schemas.microsoft.com/office/drawing/2014/main" val="10001"/>
                  </a:ext>
                </a:extLst>
              </a:tr>
            </a:tbl>
          </a:graphicData>
        </a:graphic>
      </p:graphicFrame>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407" y="6093675"/>
            <a:ext cx="795271" cy="620311"/>
          </a:xfrm>
          <a:prstGeom prst="rect">
            <a:avLst/>
          </a:prstGeom>
        </p:spPr>
      </p:pic>
    </p:spTree>
    <p:extLst>
      <p:ext uri="{BB962C8B-B14F-4D97-AF65-F5344CB8AC3E}">
        <p14:creationId xmlns:p14="http://schemas.microsoft.com/office/powerpoint/2010/main" val="2832080591"/>
      </p:ext>
    </p:extLst>
  </p:cSld>
  <p:clrMapOvr>
    <a:masterClrMapping/>
  </p:clrMapOvr>
  <mc:AlternateContent xmlns:mc="http://schemas.openxmlformats.org/markup-compatibility/2006" xmlns:p14="http://schemas.microsoft.com/office/powerpoint/2010/main">
    <mc:Choice Requires="p14">
      <p:transition spd="slow" p14:dur="2000" advTm="38504"/>
    </mc:Choice>
    <mc:Fallback xmlns="">
      <p:transition spd="slow" advTm="38504"/>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04664"/>
            <a:ext cx="8352928" cy="3096344"/>
          </a:xfrm>
        </p:spPr>
        <p:txBody>
          <a:bodyPr>
            <a:noAutofit/>
          </a:bodyPr>
          <a:lstStyle/>
          <a:p>
            <a:r>
              <a:rPr lang="kk-KZ" sz="3200" kern="50" dirty="0" smtClean="0">
                <a:solidFill>
                  <a:srgbClr val="0070C0"/>
                </a:solidFill>
                <a:effectLst/>
                <a:latin typeface="Times New Roman"/>
                <a:ea typeface="Lucida Sans Unicode"/>
              </a:rPr>
              <a:t/>
            </a:r>
            <a:br>
              <a:rPr lang="kk-KZ" sz="3200" kern="50" dirty="0" smtClean="0">
                <a:solidFill>
                  <a:srgbClr val="0070C0"/>
                </a:solidFill>
                <a:effectLst/>
                <a:latin typeface="Times New Roman"/>
                <a:ea typeface="Lucida Sans Unicode"/>
              </a:rPr>
            </a:br>
            <a:r>
              <a:rPr lang="kk-KZ" sz="3200" kern="50" dirty="0">
                <a:solidFill>
                  <a:srgbClr val="0070C0"/>
                </a:solidFill>
                <a:effectLst/>
                <a:latin typeface="Times New Roman"/>
                <a:ea typeface="Lucida Sans Unicode"/>
              </a:rPr>
              <a:t/>
            </a:r>
            <a:br>
              <a:rPr lang="kk-KZ" sz="3200" kern="50" dirty="0">
                <a:solidFill>
                  <a:srgbClr val="0070C0"/>
                </a:solidFill>
                <a:effectLst/>
                <a:latin typeface="Times New Roman"/>
                <a:ea typeface="Lucida Sans Unicode"/>
              </a:rPr>
            </a:br>
            <a:r>
              <a:rPr lang="kk-KZ" sz="3200" kern="50" dirty="0" smtClean="0">
                <a:solidFill>
                  <a:srgbClr val="0070C0"/>
                </a:solidFill>
                <a:effectLst/>
                <a:latin typeface="Times New Roman"/>
                <a:ea typeface="Lucida Sans Unicode"/>
              </a:rPr>
              <a:t/>
            </a:r>
            <a:br>
              <a:rPr lang="kk-KZ" sz="3200" kern="50" dirty="0" smtClean="0">
                <a:solidFill>
                  <a:srgbClr val="0070C0"/>
                </a:solidFill>
                <a:effectLst/>
                <a:latin typeface="Times New Roman"/>
                <a:ea typeface="Lucida Sans Unicode"/>
              </a:rPr>
            </a:br>
            <a:r>
              <a:rPr lang="kk-KZ" sz="3600" b="1" kern="50" dirty="0" smtClean="0">
                <a:solidFill>
                  <a:schemeClr val="tx1"/>
                </a:solidFill>
                <a:effectLst/>
                <a:latin typeface="Times New Roman"/>
                <a:ea typeface="Lucida Sans Unicode"/>
              </a:rPr>
              <a:t>Осы </a:t>
            </a:r>
            <a:r>
              <a:rPr lang="kk-KZ" sz="3600" b="1" kern="50" dirty="0">
                <a:solidFill>
                  <a:schemeClr val="tx1"/>
                </a:solidFill>
                <a:effectLst/>
                <a:latin typeface="Times New Roman"/>
                <a:ea typeface="Lucida Sans Unicode"/>
              </a:rPr>
              <a:t>сабақта қол жеткізілетін оқу </a:t>
            </a:r>
            <a:r>
              <a:rPr lang="kk-KZ" sz="3600" b="1" kern="50" dirty="0" smtClean="0">
                <a:solidFill>
                  <a:schemeClr val="tx1"/>
                </a:solidFill>
                <a:effectLst/>
                <a:latin typeface="Times New Roman"/>
                <a:ea typeface="Lucida Sans Unicode"/>
              </a:rPr>
              <a:t>мақсаты </a:t>
            </a:r>
            <a:r>
              <a:rPr lang="kk-KZ" sz="3200" b="1" kern="50" dirty="0" smtClean="0">
                <a:solidFill>
                  <a:schemeClr val="tx1"/>
                </a:solidFill>
                <a:effectLst/>
                <a:latin typeface="Times New Roman"/>
                <a:ea typeface="Lucida Sans Unicode"/>
              </a:rPr>
              <a:t/>
            </a:r>
            <a:br>
              <a:rPr lang="kk-KZ" sz="3200" b="1" kern="50" dirty="0" smtClean="0">
                <a:solidFill>
                  <a:schemeClr val="tx1"/>
                </a:solidFill>
                <a:effectLst/>
                <a:latin typeface="Times New Roman"/>
                <a:ea typeface="Lucida Sans Unicode"/>
              </a:rPr>
            </a:br>
            <a:r>
              <a:rPr lang="kk-KZ" sz="3200" kern="50" dirty="0" smtClean="0">
                <a:solidFill>
                  <a:schemeClr val="tx1"/>
                </a:solidFill>
                <a:effectLst/>
                <a:latin typeface="Times New Roman"/>
                <a:ea typeface="Lucida Sans Unicode"/>
              </a:rPr>
              <a:t/>
            </a:r>
            <a:br>
              <a:rPr lang="kk-KZ" sz="3200" kern="50" dirty="0" smtClean="0">
                <a:solidFill>
                  <a:schemeClr val="tx1"/>
                </a:solidFill>
                <a:effectLst/>
                <a:latin typeface="Times New Roman"/>
                <a:ea typeface="Lucida Sans Unicode"/>
              </a:rPr>
            </a:br>
            <a:r>
              <a:rPr lang="kk-KZ" sz="2800" b="1" kern="50" dirty="0" smtClean="0">
                <a:solidFill>
                  <a:schemeClr val="tx1"/>
                </a:solidFill>
                <a:effectLst/>
                <a:latin typeface="Times New Roman"/>
                <a:ea typeface="Lucida Sans Unicode"/>
              </a:rPr>
              <a:t>5.Т/Ж1</a:t>
            </a:r>
            <a:r>
              <a:rPr lang="kk-KZ" sz="2800" b="1" kern="50" dirty="0">
                <a:solidFill>
                  <a:schemeClr val="tx1"/>
                </a:solidFill>
                <a:effectLst/>
                <a:latin typeface="Times New Roman"/>
                <a:ea typeface="Lucida Sans Unicode"/>
              </a:rPr>
              <a:t>. Әдеби шығарманың жанрына қарай фабуласы мен сюжеттік дамуын </a:t>
            </a:r>
            <a:r>
              <a:rPr lang="kk-KZ" sz="2800" b="1" kern="50" dirty="0" smtClean="0">
                <a:solidFill>
                  <a:schemeClr val="tx1"/>
                </a:solidFill>
                <a:effectLst/>
                <a:latin typeface="Times New Roman"/>
                <a:ea typeface="Lucida Sans Unicode"/>
              </a:rPr>
              <a:t>сипаттау</a:t>
            </a:r>
            <a:br>
              <a:rPr lang="kk-KZ" sz="2800" b="1" kern="50" dirty="0" smtClean="0">
                <a:solidFill>
                  <a:schemeClr val="tx1"/>
                </a:solidFill>
                <a:effectLst/>
                <a:latin typeface="Times New Roman"/>
                <a:ea typeface="Lucida Sans Unicode"/>
              </a:rPr>
            </a:br>
            <a:r>
              <a:rPr lang="kk-KZ" sz="3200" b="1" kern="50" dirty="0">
                <a:solidFill>
                  <a:schemeClr val="tx1"/>
                </a:solidFill>
                <a:effectLst/>
                <a:latin typeface="Times New Roman"/>
                <a:ea typeface="Lucida Sans Unicode"/>
              </a:rPr>
              <a:t/>
            </a:r>
            <a:br>
              <a:rPr lang="kk-KZ" sz="3200" b="1" kern="50" dirty="0">
                <a:solidFill>
                  <a:schemeClr val="tx1"/>
                </a:solidFill>
                <a:effectLst/>
                <a:latin typeface="Times New Roman"/>
                <a:ea typeface="Lucida Sans Unicode"/>
              </a:rPr>
            </a:br>
            <a:r>
              <a:rPr lang="kk-KZ" sz="3200" b="1" kern="50" dirty="0" smtClean="0">
                <a:solidFill>
                  <a:schemeClr val="tx1"/>
                </a:solidFill>
                <a:effectLst/>
                <a:latin typeface="Times New Roman"/>
                <a:ea typeface="Lucida Sans Unicode"/>
              </a:rPr>
              <a:t/>
            </a:r>
            <a:br>
              <a:rPr lang="kk-KZ" sz="3200" b="1" kern="50" dirty="0" smtClean="0">
                <a:solidFill>
                  <a:schemeClr val="tx1"/>
                </a:solidFill>
                <a:effectLst/>
                <a:latin typeface="Times New Roman"/>
                <a:ea typeface="Lucida Sans Unicode"/>
              </a:rPr>
            </a:br>
            <a:endParaRPr lang="ru-RU" sz="3200" dirty="0">
              <a:solidFill>
                <a:schemeClr val="tx1"/>
              </a:solidFill>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407" y="6093675"/>
            <a:ext cx="795271" cy="620311"/>
          </a:xfrm>
          <a:prstGeom prst="rect">
            <a:avLst/>
          </a:prstGeom>
        </p:spPr>
      </p:pic>
    </p:spTree>
    <p:extLst>
      <p:ext uri="{BB962C8B-B14F-4D97-AF65-F5344CB8AC3E}">
        <p14:creationId xmlns:p14="http://schemas.microsoft.com/office/powerpoint/2010/main" val="1403903147"/>
      </p:ext>
    </p:extLst>
  </p:cSld>
  <p:clrMapOvr>
    <a:masterClrMapping/>
  </p:clrMapOvr>
  <mc:AlternateContent xmlns:mc="http://schemas.openxmlformats.org/markup-compatibility/2006" xmlns:p14="http://schemas.microsoft.com/office/powerpoint/2010/main">
    <mc:Choice Requires="p14">
      <p:transition spd="slow" p14:dur="2000" advTm="12665"/>
    </mc:Choice>
    <mc:Fallback xmlns="">
      <p:transition spd="slow" advTm="12665"/>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04664"/>
            <a:ext cx="8352928" cy="3096344"/>
          </a:xfrm>
        </p:spPr>
        <p:txBody>
          <a:bodyPr>
            <a:noAutofit/>
          </a:bodyPr>
          <a:lstStyle/>
          <a:p>
            <a:r>
              <a:rPr lang="kk-KZ" sz="2800" b="1" kern="50" dirty="0" smtClean="0">
                <a:solidFill>
                  <a:schemeClr val="tx1"/>
                </a:solidFill>
                <a:effectLst/>
                <a:latin typeface="Times New Roman"/>
                <a:ea typeface="Lucida Sans Unicode"/>
              </a:rPr>
              <a:t/>
            </a:r>
            <a:br>
              <a:rPr lang="kk-KZ" sz="2800" b="1" kern="50" dirty="0" smtClean="0">
                <a:solidFill>
                  <a:schemeClr val="tx1"/>
                </a:solidFill>
                <a:effectLst/>
                <a:latin typeface="Times New Roman"/>
                <a:ea typeface="Lucida Sans Unicode"/>
              </a:rPr>
            </a:br>
            <a:r>
              <a:rPr lang="kk-KZ" sz="3200" b="1" kern="50" dirty="0">
                <a:solidFill>
                  <a:schemeClr val="tx1"/>
                </a:solidFill>
                <a:effectLst/>
                <a:latin typeface="Times New Roman"/>
                <a:ea typeface="Lucida Sans Unicode"/>
              </a:rPr>
              <a:t/>
            </a:r>
            <a:br>
              <a:rPr lang="kk-KZ" sz="3200" b="1" kern="50" dirty="0">
                <a:solidFill>
                  <a:schemeClr val="tx1"/>
                </a:solidFill>
                <a:effectLst/>
                <a:latin typeface="Times New Roman"/>
                <a:ea typeface="Lucida Sans Unicode"/>
              </a:rPr>
            </a:br>
            <a:r>
              <a:rPr lang="kk-KZ" sz="3200" b="1" kern="50" dirty="0" smtClean="0">
                <a:solidFill>
                  <a:schemeClr val="tx1"/>
                </a:solidFill>
                <a:effectLst/>
                <a:latin typeface="Times New Roman"/>
                <a:ea typeface="Lucida Sans Unicode"/>
              </a:rPr>
              <a:t/>
            </a:r>
            <a:br>
              <a:rPr lang="kk-KZ" sz="3200" b="1" kern="50" dirty="0" smtClean="0">
                <a:solidFill>
                  <a:schemeClr val="tx1"/>
                </a:solidFill>
                <a:effectLst/>
                <a:latin typeface="Times New Roman"/>
                <a:ea typeface="Lucida Sans Unicode"/>
              </a:rPr>
            </a:br>
            <a:endParaRPr lang="ru-RU" sz="3200" dirty="0">
              <a:solidFill>
                <a:schemeClr val="tx1"/>
              </a:solidFill>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407" y="6093675"/>
            <a:ext cx="795271" cy="620311"/>
          </a:xfrm>
          <a:prstGeom prst="rect">
            <a:avLst/>
          </a:prstGeom>
        </p:spPr>
      </p:pic>
      <p:graphicFrame>
        <p:nvGraphicFramePr>
          <p:cNvPr id="3" name="Таблица 2"/>
          <p:cNvGraphicFramePr>
            <a:graphicFrameLocks noGrp="1"/>
          </p:cNvGraphicFramePr>
          <p:nvPr>
            <p:extLst>
              <p:ext uri="{D42A27DB-BD31-4B8C-83A1-F6EECF244321}">
                <p14:modId xmlns:p14="http://schemas.microsoft.com/office/powerpoint/2010/main" val="3604602367"/>
              </p:ext>
            </p:extLst>
          </p:nvPr>
        </p:nvGraphicFramePr>
        <p:xfrm>
          <a:off x="871538" y="4190238"/>
          <a:ext cx="7408862" cy="630936"/>
        </p:xfrm>
        <a:graphic>
          <a:graphicData uri="http://schemas.openxmlformats.org/drawingml/2006/table">
            <a:tbl>
              <a:tblPr>
                <a:tableStyleId>{5C22544A-7EE6-4342-B048-85BDC9FD1C3A}</a:tableStyleId>
              </a:tblPr>
              <a:tblGrid>
                <a:gridCol w="7408862"/>
              </a:tblGrid>
              <a:tr h="0">
                <a:tc>
                  <a:txBody>
                    <a:bodyPr/>
                    <a:lstStyle/>
                    <a:p>
                      <a:pPr algn="l">
                        <a:lnSpc>
                          <a:spcPct val="115000"/>
                        </a:lnSpc>
                        <a:spcAft>
                          <a:spcPts val="0"/>
                        </a:spcAft>
                      </a:pPr>
                      <a:r>
                        <a:rPr lang="kk-KZ" sz="1200" dirty="0">
                          <a:effectLst/>
                        </a:rPr>
                        <a:t>Оқушылар суреттер арқылы тақырыпты болжайды.</a:t>
                      </a:r>
                      <a:endParaRPr lang="ru-RU" sz="1100" dirty="0">
                        <a:effectLst/>
                      </a:endParaRPr>
                    </a:p>
                    <a:p>
                      <a:pPr algn="l">
                        <a:lnSpc>
                          <a:spcPct val="115000"/>
                        </a:lnSpc>
                        <a:spcAft>
                          <a:spcPts val="0"/>
                        </a:spcAft>
                      </a:pPr>
                      <a:r>
                        <a:rPr lang="kk-KZ" sz="1200" dirty="0">
                          <a:effectLst/>
                        </a:rPr>
                        <a:t>Сабақтың тақырыбы:  Ы.Алтынсарин «Атымтай жомарт» Жомарттық-қайырымдылық тамшысы»</a:t>
                      </a:r>
                      <a:endParaRPr lang="ru-RU" sz="1100" dirty="0">
                        <a:effectLst/>
                        <a:latin typeface="Calibri"/>
                        <a:ea typeface="Calibri"/>
                        <a:cs typeface="Times New Roman"/>
                      </a:endParaRPr>
                    </a:p>
                  </a:txBody>
                  <a:tcPr marL="114300" marR="114300" marT="0" marB="0"/>
                </a:tc>
              </a:tr>
            </a:tbl>
          </a:graphicData>
        </a:graphic>
      </p:graphicFrame>
      <p:sp>
        <p:nvSpPr>
          <p:cNvPr id="5" name="Rectangle 1"/>
          <p:cNvSpPr>
            <a:spLocks noChangeArrowheads="1"/>
          </p:cNvSpPr>
          <p:nvPr/>
        </p:nvSpPr>
        <p:spPr bwMode="auto">
          <a:xfrm>
            <a:off x="871538" y="4191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200" b="1" i="1" u="none" strike="noStrike" cap="none" normalizeH="0" baseline="0" smtClean="0">
                <a:ln>
                  <a:noFill/>
                </a:ln>
                <a:solidFill>
                  <a:srgbClr val="000000"/>
                </a:solidFill>
                <a:effectLst/>
                <a:latin typeface="Arial" pitchFamily="34" charset="0"/>
                <a:ea typeface="Times New Roman" pitchFamily="18" charset="0"/>
                <a:cs typeface="Arial" pitchFamily="34" charset="0"/>
              </a:rPr>
              <a:t>Оқушыларға сабақтың мақсаты мен бағалау критерийлері түсіндіріледі.</a:t>
            </a:r>
            <a:r>
              <a:rPr kumimoji="0" lang="ru-RU" sz="800" b="0" i="0" u="none" strike="noStrike" cap="none" normalizeH="0" baseline="0" smtClean="0">
                <a:ln>
                  <a:noFill/>
                </a:ln>
                <a:solidFill>
                  <a:schemeClr val="tx1"/>
                </a:solidFill>
                <a:effectLst/>
                <a:latin typeface="Arial" pitchFamily="34" charset="0"/>
                <a:cs typeface="Arial" pitchFamily="34" charset="0"/>
              </a:rPr>
              <a:t> </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1298758592"/>
              </p:ext>
            </p:extLst>
          </p:nvPr>
        </p:nvGraphicFramePr>
        <p:xfrm>
          <a:off x="871538" y="3501008"/>
          <a:ext cx="7408862" cy="2016224"/>
        </p:xfrm>
        <a:graphic>
          <a:graphicData uri="http://schemas.openxmlformats.org/drawingml/2006/table">
            <a:tbl>
              <a:tblPr>
                <a:tableStyleId>{5C22544A-7EE6-4342-B048-85BDC9FD1C3A}</a:tableStyleId>
              </a:tblPr>
              <a:tblGrid>
                <a:gridCol w="7408862"/>
              </a:tblGrid>
              <a:tr h="2016224">
                <a:tc>
                  <a:txBody>
                    <a:bodyPr/>
                    <a:lstStyle/>
                    <a:p>
                      <a:pPr algn="l">
                        <a:lnSpc>
                          <a:spcPct val="115000"/>
                        </a:lnSpc>
                        <a:spcAft>
                          <a:spcPts val="0"/>
                        </a:spcAft>
                      </a:pPr>
                      <a:r>
                        <a:rPr lang="kk-KZ" sz="1200" dirty="0">
                          <a:effectLst/>
                        </a:rPr>
                        <a:t>Оқушылар </a:t>
                      </a:r>
                      <a:r>
                        <a:rPr lang="kk-KZ" sz="1200" dirty="0" smtClean="0">
                          <a:effectLst/>
                        </a:rPr>
                        <a:t>суреттер </a:t>
                      </a:r>
                      <a:r>
                        <a:rPr lang="kk-KZ" sz="1200" dirty="0">
                          <a:effectLst/>
                        </a:rPr>
                        <a:t>арқылы тақырыпты болжайды.</a:t>
                      </a:r>
                      <a:endParaRPr lang="ru-RU" sz="1100" dirty="0">
                        <a:effectLst/>
                      </a:endParaRPr>
                    </a:p>
                    <a:p>
                      <a:pPr algn="l">
                        <a:lnSpc>
                          <a:spcPct val="115000"/>
                        </a:lnSpc>
                        <a:spcAft>
                          <a:spcPts val="0"/>
                        </a:spcAft>
                      </a:pPr>
                      <a:endParaRPr lang="ru-RU" sz="1100" dirty="0">
                        <a:effectLst/>
                        <a:latin typeface="Calibri"/>
                        <a:ea typeface="Calibri"/>
                        <a:cs typeface="Times New Roman"/>
                      </a:endParaRPr>
                    </a:p>
                  </a:txBody>
                  <a:tcPr marL="114300" marR="114300" marT="0" marB="0"/>
                </a:tc>
              </a:tr>
            </a:tbl>
          </a:graphicData>
        </a:graphic>
      </p:graphicFrame>
      <p:pic>
        <p:nvPicPr>
          <p:cNvPr id="1026" name="Picture 2" descr="https://ds04.infourok.ru/uploads/ex/0b39/000e8a28-d8d10c95/img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042" y="116631"/>
            <a:ext cx="8860166" cy="67413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422055"/>
      </p:ext>
    </p:extLst>
  </p:cSld>
  <p:clrMapOvr>
    <a:masterClrMapping/>
  </p:clrMapOvr>
  <mc:AlternateContent xmlns:mc="http://schemas.openxmlformats.org/markup-compatibility/2006" xmlns:p14="http://schemas.microsoft.com/office/powerpoint/2010/main">
    <mc:Choice Requires="p14">
      <p:transition spd="slow" p14:dur="2000" advTm="14215"/>
    </mc:Choice>
    <mc:Fallback xmlns="">
      <p:transition spd="slow" advTm="14215"/>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266304083"/>
              </p:ext>
            </p:extLst>
          </p:nvPr>
        </p:nvGraphicFramePr>
        <p:xfrm>
          <a:off x="107504" y="224702"/>
          <a:ext cx="8932174" cy="7412943"/>
        </p:xfrm>
        <a:graphic>
          <a:graphicData uri="http://schemas.openxmlformats.org/drawingml/2006/table">
            <a:tbl>
              <a:tblPr firstRow="1" bandRow="1">
                <a:tableStyleId>{5C22544A-7EE6-4342-B048-85BDC9FD1C3A}</a:tableStyleId>
              </a:tblPr>
              <a:tblGrid>
                <a:gridCol w="8932174">
                  <a:extLst>
                    <a:ext uri="{9D8B030D-6E8A-4147-A177-3AD203B41FA5}">
                      <a16:colId xmlns="" xmlns:a16="http://schemas.microsoft.com/office/drawing/2014/main" val="20000"/>
                    </a:ext>
                  </a:extLst>
                </a:gridCol>
              </a:tblGrid>
              <a:tr h="1353519">
                <a:tc>
                  <a:txBody>
                    <a:bodyPr/>
                    <a:lstStyle/>
                    <a:p>
                      <a:pPr algn="just">
                        <a:lnSpc>
                          <a:spcPct val="115000"/>
                        </a:lnSpc>
                        <a:spcAft>
                          <a:spcPts val="1000"/>
                        </a:spcAft>
                      </a:pPr>
                      <a:r>
                        <a:rPr lang="kk-KZ" sz="1800" dirty="0" smtClean="0">
                          <a:effectLst/>
                          <a:latin typeface="Calibri"/>
                          <a:ea typeface="Calibri"/>
                          <a:cs typeface="Times New Roman"/>
                        </a:rPr>
                        <a:t>               </a:t>
                      </a:r>
                    </a:p>
                    <a:p>
                      <a:pPr algn="just">
                        <a:lnSpc>
                          <a:spcPct val="115000"/>
                        </a:lnSpc>
                        <a:spcAft>
                          <a:spcPts val="1000"/>
                        </a:spcAft>
                      </a:pPr>
                      <a:r>
                        <a:rPr lang="kk-KZ" sz="1800" b="1" dirty="0" smtClean="0">
                          <a:solidFill>
                            <a:schemeClr val="tx1"/>
                          </a:solidFill>
                          <a:effectLst/>
                          <a:latin typeface="Constantia" pitchFamily="18" charset="0"/>
                          <a:ea typeface="Calibri"/>
                          <a:cs typeface="Times New Roman"/>
                        </a:rPr>
                        <a:t>                                                        «Атымтай  Жомарт»  әңгімесі</a:t>
                      </a:r>
                      <a:endParaRPr lang="ru-RU" sz="1800" b="1" dirty="0">
                        <a:solidFill>
                          <a:schemeClr val="tx1"/>
                        </a:solidFill>
                        <a:effectLst/>
                        <a:latin typeface="Constantia" pitchFamily="18" charset="0"/>
                        <a:ea typeface="Calibri"/>
                        <a:cs typeface="Times New Roman"/>
                      </a:endParaRPr>
                    </a:p>
                  </a:txBody>
                  <a:tcPr marL="114300" marR="114300" marT="0" marB="0">
                    <a:solidFill>
                      <a:schemeClr val="accent1">
                        <a:alpha val="3000"/>
                      </a:schemeClr>
                    </a:solidFill>
                  </a:tcPr>
                </a:tc>
                <a:extLst>
                  <a:ext uri="{0D108BD9-81ED-4DB2-BD59-A6C34878D82A}">
                    <a16:rowId xmlns="" xmlns:a16="http://schemas.microsoft.com/office/drawing/2014/main" val="10000"/>
                  </a:ext>
                </a:extLst>
              </a:tr>
              <a:tr h="4811901">
                <a:tc>
                  <a:txBody>
                    <a:bodyPr/>
                    <a:lstStyle/>
                    <a:p>
                      <a:pPr algn="just">
                        <a:lnSpc>
                          <a:spcPct val="115000"/>
                        </a:lnSpc>
                        <a:spcAft>
                          <a:spcPts val="1000"/>
                        </a:spcAft>
                      </a:pPr>
                      <a:r>
                        <a:rPr lang="kk-KZ" sz="1800" dirty="0" smtClean="0">
                          <a:effectLst/>
                          <a:latin typeface="Times New Roman"/>
                          <a:ea typeface="Times New Roman"/>
                          <a:cs typeface="Times New Roman"/>
                        </a:rPr>
                        <a:t>    Атымтай </a:t>
                      </a:r>
                      <a:r>
                        <a:rPr lang="kk-KZ" sz="1800" dirty="0">
                          <a:effectLst/>
                          <a:latin typeface="Times New Roman"/>
                          <a:ea typeface="Times New Roman"/>
                          <a:cs typeface="Times New Roman"/>
                        </a:rPr>
                        <a:t>Жомарт өзi есепсiз бай бола тұрып, күн сайын бiр мезгiл үстiне ескi-құсқы киiм киiп, отын кесiп, шөп тасып жұмыс қылады екен. Бiр күнi өзiнiң жақын, таныстары сұрады дейдi:– Жомарт, құдай </a:t>
                      </a:r>
                      <a:r>
                        <a:rPr lang="kk-KZ" sz="1800" dirty="0" smtClean="0">
                          <a:effectLst/>
                          <a:latin typeface="Times New Roman"/>
                          <a:ea typeface="Times New Roman"/>
                          <a:cs typeface="Times New Roman"/>
                        </a:rPr>
                        <a:t>берген </a:t>
                      </a:r>
                      <a:r>
                        <a:rPr lang="kk-KZ" sz="1800" dirty="0">
                          <a:effectLst/>
                          <a:latin typeface="Times New Roman"/>
                          <a:ea typeface="Times New Roman"/>
                          <a:cs typeface="Times New Roman"/>
                        </a:rPr>
                        <a:t>дәулетiңiз бар, ашқа – тамақ, жалаңашқа – киiм, үйсiздерге – үй болдыңыз, сөйтiп тұрып өз басыңызды кемшiлiкке салып, жете алмаған жарлыша отын кесiп, шөп тасығаныңыздың мағынасы не? – </a:t>
                      </a:r>
                      <a:r>
                        <a:rPr lang="kk-KZ" sz="1800" dirty="0" smtClean="0">
                          <a:effectLst/>
                          <a:latin typeface="Times New Roman"/>
                          <a:ea typeface="Times New Roman"/>
                          <a:cs typeface="Times New Roman"/>
                        </a:rPr>
                        <a:t>депті.Жомарт:Төрт </a:t>
                      </a:r>
                      <a:r>
                        <a:rPr lang="kk-KZ" sz="1800" dirty="0">
                          <a:effectLst/>
                          <a:latin typeface="Times New Roman"/>
                          <a:ea typeface="Times New Roman"/>
                          <a:cs typeface="Times New Roman"/>
                        </a:rPr>
                        <a:t>түрлi себеп бар. Әуелгiсi: әдемi ат, асыл киiм, асқан дәулеттi өне бойы әдет етсең, көңiлге жел кiргiзедi; сол желiккен көңiлмен өзiмнен терезесi төмен бейшаралардан жиренiп, көз салмай, кем-кетiкке жәрдем берудi ұмытармын деп қорқамын. Екiншiсi: бар бола тұрып мен жұмыс қылсам, мұның кемшiлiк емес екенiн бiлiп, кейiнгiлер әбiрет алсын деймiн. Үшiншiсi: күн сайын өз бейнетiммен тапқан бiр-екi пұлға нан сатып алып жесем де бойыма сол тамақ болып тарайды, еңбекпен табылған дәмнiң тәттiлiгi, сiңiмдiлiгi болады екен. Төртiншiсi: құдайтағаламның берген дәулетiн өзiмсiнiп, тиiстi орындарына жаратпай, көбiсiн өзiм iшiп-жеп, өзiм тұтынсам, мал берген иесiне күнәлi болармын деп қорқамын, – дедi</a:t>
                      </a:r>
                      <a:r>
                        <a:rPr lang="kk-KZ" sz="1800" dirty="0" smtClean="0">
                          <a:effectLst/>
                          <a:latin typeface="Times New Roman"/>
                          <a:ea typeface="Times New Roman"/>
                          <a:cs typeface="Times New Roman"/>
                        </a:rPr>
                        <a:t>.</a:t>
                      </a:r>
                    </a:p>
                    <a:p>
                      <a:pPr algn="just">
                        <a:lnSpc>
                          <a:spcPct val="115000"/>
                        </a:lnSpc>
                        <a:spcAft>
                          <a:spcPts val="1000"/>
                        </a:spcAft>
                      </a:pPr>
                      <a:r>
                        <a:rPr lang="kk-KZ" sz="1800" b="1" dirty="0" smtClean="0">
                          <a:solidFill>
                            <a:srgbClr val="000000"/>
                          </a:solidFill>
                          <a:effectLst/>
                          <a:latin typeface="Times New Roman"/>
                          <a:ea typeface="Times New Roman"/>
                          <a:cs typeface="Times New Roman"/>
                        </a:rPr>
                        <a:t>«Жомарт» сөзін қалай түсінеміз?Жомарт адамның бойында қандай қасиеттер болу керек деп ойлайсыздар?</a:t>
                      </a:r>
                      <a:endParaRPr lang="ru-RU" sz="1600" dirty="0" smtClean="0">
                        <a:effectLst/>
                        <a:latin typeface="Calibri"/>
                        <a:ea typeface="Calibri"/>
                        <a:cs typeface="Times New Roman"/>
                      </a:endParaRPr>
                    </a:p>
                    <a:p>
                      <a:pPr algn="just">
                        <a:lnSpc>
                          <a:spcPct val="115000"/>
                        </a:lnSpc>
                        <a:spcAft>
                          <a:spcPts val="1000"/>
                        </a:spcAft>
                      </a:pPr>
                      <a:endParaRPr lang="kk-KZ" sz="1800" dirty="0" smtClean="0">
                        <a:effectLst/>
                        <a:latin typeface="Times New Roman"/>
                        <a:ea typeface="Calibri"/>
                        <a:cs typeface="Times New Roman"/>
                      </a:endParaRPr>
                    </a:p>
                    <a:p>
                      <a:pPr algn="just">
                        <a:lnSpc>
                          <a:spcPct val="115000"/>
                        </a:lnSpc>
                        <a:spcAft>
                          <a:spcPts val="1000"/>
                        </a:spcAft>
                      </a:pPr>
                      <a:endParaRPr lang="ru-RU" sz="1800" dirty="0">
                        <a:effectLst/>
                        <a:latin typeface="Calibri"/>
                        <a:ea typeface="Calibri"/>
                        <a:cs typeface="Times New Roman"/>
                      </a:endParaRPr>
                    </a:p>
                  </a:txBody>
                  <a:tcPr marL="114300" marR="114300" marT="0" marB="0">
                    <a:solidFill>
                      <a:schemeClr val="accent1">
                        <a:alpha val="3000"/>
                      </a:schemeClr>
                    </a:solidFill>
                  </a:tcPr>
                </a:tc>
                <a:extLst>
                  <a:ext uri="{0D108BD9-81ED-4DB2-BD59-A6C34878D82A}">
                    <a16:rowId xmlns="" xmlns:a16="http://schemas.microsoft.com/office/drawing/2014/main" val="10001"/>
                  </a:ext>
                </a:extLst>
              </a:tr>
            </a:tbl>
          </a:graphicData>
        </a:graphic>
      </p:graphicFrame>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44407" y="6093675"/>
            <a:ext cx="795271" cy="620311"/>
          </a:xfrm>
          <a:prstGeom prst="rect">
            <a:avLst/>
          </a:prstGeom>
        </p:spPr>
      </p:pic>
    </p:spTree>
    <p:extLst>
      <p:ext uri="{BB962C8B-B14F-4D97-AF65-F5344CB8AC3E}">
        <p14:creationId xmlns:p14="http://schemas.microsoft.com/office/powerpoint/2010/main" val="1769816394"/>
      </p:ext>
    </p:extLst>
  </p:cSld>
  <p:clrMapOvr>
    <a:masterClrMapping/>
  </p:clrMapOvr>
  <mc:AlternateContent xmlns:mc="http://schemas.openxmlformats.org/markup-compatibility/2006" xmlns:p14="http://schemas.microsoft.com/office/powerpoint/2010/main">
    <mc:Choice Requires="p14">
      <p:transition spd="slow" p14:dur="2000" advTm="117339"/>
    </mc:Choice>
    <mc:Fallback xmlns="">
      <p:transition spd="slow" advTm="117339"/>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104546039"/>
              </p:ext>
            </p:extLst>
          </p:nvPr>
        </p:nvGraphicFramePr>
        <p:xfrm>
          <a:off x="107504" y="224702"/>
          <a:ext cx="8932174" cy="6165420"/>
        </p:xfrm>
        <a:graphic>
          <a:graphicData uri="http://schemas.openxmlformats.org/drawingml/2006/table">
            <a:tbl>
              <a:tblPr firstRow="1" bandRow="1">
                <a:tableStyleId>{5C22544A-7EE6-4342-B048-85BDC9FD1C3A}</a:tableStyleId>
              </a:tblPr>
              <a:tblGrid>
                <a:gridCol w="8932174">
                  <a:extLst>
                    <a:ext uri="{9D8B030D-6E8A-4147-A177-3AD203B41FA5}">
                      <a16:colId xmlns="" xmlns:a16="http://schemas.microsoft.com/office/drawing/2014/main" val="20000"/>
                    </a:ext>
                  </a:extLst>
                </a:gridCol>
              </a:tblGrid>
              <a:tr h="1353519">
                <a:tc>
                  <a:txBody>
                    <a:bodyPr/>
                    <a:lstStyle/>
                    <a:p>
                      <a:pPr algn="just">
                        <a:lnSpc>
                          <a:spcPct val="115000"/>
                        </a:lnSpc>
                        <a:spcAft>
                          <a:spcPts val="1000"/>
                        </a:spcAft>
                      </a:pPr>
                      <a:r>
                        <a:rPr lang="kk-KZ" sz="1100" dirty="0" smtClean="0">
                          <a:effectLst/>
                          <a:latin typeface="Calibri"/>
                          <a:ea typeface="Calibri"/>
                          <a:cs typeface="Times New Roman"/>
                        </a:rPr>
                        <a:t>               </a:t>
                      </a:r>
                    </a:p>
                    <a:p>
                      <a:pPr algn="just">
                        <a:lnSpc>
                          <a:spcPct val="115000"/>
                        </a:lnSpc>
                        <a:spcAft>
                          <a:spcPts val="1000"/>
                        </a:spcAft>
                      </a:pPr>
                      <a:r>
                        <a:rPr lang="kk-KZ" sz="1200" b="1" dirty="0" smtClean="0">
                          <a:solidFill>
                            <a:schemeClr val="tx1"/>
                          </a:solidFill>
                          <a:effectLst/>
                          <a:latin typeface="Constantia" pitchFamily="18" charset="0"/>
                          <a:ea typeface="Calibri"/>
                          <a:cs typeface="Times New Roman"/>
                        </a:rPr>
                        <a:t>                                                                                       </a:t>
                      </a:r>
                      <a:endParaRPr lang="ru-RU" sz="1200" b="1" dirty="0">
                        <a:solidFill>
                          <a:schemeClr val="tx1"/>
                        </a:solidFill>
                        <a:effectLst/>
                        <a:latin typeface="Constantia" pitchFamily="18" charset="0"/>
                        <a:ea typeface="Calibri"/>
                        <a:cs typeface="Times New Roman"/>
                      </a:endParaRPr>
                    </a:p>
                  </a:txBody>
                  <a:tcPr marL="114300" marR="114300" marT="0" marB="0">
                    <a:solidFill>
                      <a:schemeClr val="accent1">
                        <a:alpha val="3000"/>
                      </a:schemeClr>
                    </a:solidFill>
                  </a:tcPr>
                </a:tc>
                <a:extLst>
                  <a:ext uri="{0D108BD9-81ED-4DB2-BD59-A6C34878D82A}">
                    <a16:rowId xmlns="" xmlns:a16="http://schemas.microsoft.com/office/drawing/2014/main" val="10000"/>
                  </a:ext>
                </a:extLst>
              </a:tr>
              <a:tr h="4811901">
                <a:tc>
                  <a:txBody>
                    <a:bodyPr/>
                    <a:lstStyle/>
                    <a:p>
                      <a:pPr algn="l">
                        <a:lnSpc>
                          <a:spcPct val="115000"/>
                        </a:lnSpc>
                        <a:spcAft>
                          <a:spcPts val="1000"/>
                        </a:spcAft>
                      </a:pPr>
                      <a:endParaRPr lang="ru-RU" sz="1100" dirty="0">
                        <a:effectLst/>
                        <a:latin typeface="Calibri"/>
                        <a:ea typeface="Calibri"/>
                        <a:cs typeface="Times New Roman"/>
                      </a:endParaRPr>
                    </a:p>
                    <a:p>
                      <a:pPr algn="just">
                        <a:lnSpc>
                          <a:spcPct val="115000"/>
                        </a:lnSpc>
                        <a:spcAft>
                          <a:spcPts val="1000"/>
                        </a:spcAft>
                      </a:pPr>
                      <a:r>
                        <a:rPr lang="kk-KZ" sz="1800" dirty="0">
                          <a:effectLst/>
                          <a:latin typeface="Times New Roman"/>
                          <a:ea typeface="Times New Roman"/>
                          <a:cs typeface="Times New Roman"/>
                        </a:rPr>
                        <a:t>  Әңгіменің тақырыбына қарап «Жомарт» - адамға тән қасиет, «Атымтай» - адамның есімі деп ойлауымыз мүмкін. Алайда Атымтай Жомарт – түрлі халық фольклорында кездесетін, әрдайым жағымды образ ретінде сипатталатын кейіпкер. Оның нақты қай жылдары өмір сүргені белгісіз, алайда ғалымдар арасында VI ғасырда өмір сүрген деген болжам бар. Аталған кейіпкер Шығыс халықтары фольклорында хикаяттық, қиял-ғажайып ертегі, тұрмыс-салт ертегі сынды үш түрлі сипатталады. Жоғарыда жазылған Ыбырай Алтынсарин әңгімесі оның өмірі мен жомарт болу себебін нақты баяндайтындықтан, осының алғашқысына жатады. Бұл әңгіме жас өрендерді еңбекке баулып, маңдай термен табылған нанның тәтті болатындығын баяндайды.Жомарт сөзі парсы тілінен алынған, "жуван" - жас, жігіт, "мард" - адам деген мағынаны білдіреді.</a:t>
                      </a:r>
                      <a:endParaRPr lang="ru-RU" sz="1800" dirty="0">
                        <a:effectLst/>
                        <a:latin typeface="Calibri"/>
                        <a:ea typeface="Calibri"/>
                        <a:cs typeface="Times New Roman"/>
                      </a:endParaRPr>
                    </a:p>
                  </a:txBody>
                  <a:tcPr marL="114300" marR="114300" marT="0" marB="0">
                    <a:solidFill>
                      <a:schemeClr val="accent1">
                        <a:alpha val="3000"/>
                      </a:schemeClr>
                    </a:solidFill>
                  </a:tcPr>
                </a:tc>
                <a:extLst>
                  <a:ext uri="{0D108BD9-81ED-4DB2-BD59-A6C34878D82A}">
                    <a16:rowId xmlns="" xmlns:a16="http://schemas.microsoft.com/office/drawing/2014/main" val="10001"/>
                  </a:ext>
                </a:extLst>
              </a:tr>
            </a:tbl>
          </a:graphicData>
        </a:graphic>
      </p:graphicFrame>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44407" y="6093675"/>
            <a:ext cx="795271" cy="620311"/>
          </a:xfrm>
          <a:prstGeom prst="rect">
            <a:avLst/>
          </a:prstGeom>
        </p:spPr>
      </p:pic>
    </p:spTree>
    <p:extLst>
      <p:ext uri="{BB962C8B-B14F-4D97-AF65-F5344CB8AC3E}">
        <p14:creationId xmlns:p14="http://schemas.microsoft.com/office/powerpoint/2010/main" val="2397655630"/>
      </p:ext>
    </p:extLst>
  </p:cSld>
  <p:clrMapOvr>
    <a:masterClrMapping/>
  </p:clrMapOvr>
  <mc:AlternateContent xmlns:mc="http://schemas.openxmlformats.org/markup-compatibility/2006" xmlns:p14="http://schemas.microsoft.com/office/powerpoint/2010/main">
    <mc:Choice Requires="p14">
      <p:transition spd="slow" p14:dur="2000" advTm="71746"/>
    </mc:Choice>
    <mc:Fallback xmlns="">
      <p:transition spd="slow" advTm="71746"/>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231930815"/>
              </p:ext>
            </p:extLst>
          </p:nvPr>
        </p:nvGraphicFramePr>
        <p:xfrm>
          <a:off x="69273" y="126432"/>
          <a:ext cx="9039678" cy="7132321"/>
        </p:xfrm>
        <a:graphic>
          <a:graphicData uri="http://schemas.openxmlformats.org/drawingml/2006/table">
            <a:tbl>
              <a:tblPr firstRow="1" bandRow="1">
                <a:tableStyleId>{5C22544A-7EE6-4342-B048-85BDC9FD1C3A}</a:tableStyleId>
              </a:tblPr>
              <a:tblGrid>
                <a:gridCol w="9039678">
                  <a:extLst>
                    <a:ext uri="{9D8B030D-6E8A-4147-A177-3AD203B41FA5}">
                      <a16:colId xmlns="" xmlns:a16="http://schemas.microsoft.com/office/drawing/2014/main" val="20000"/>
                    </a:ext>
                  </a:extLst>
                </a:gridCol>
              </a:tblGrid>
              <a:tr h="432048">
                <a:tc>
                  <a:txBody>
                    <a:bodyPr/>
                    <a:lstStyle/>
                    <a:p>
                      <a:pPr>
                        <a:spcAft>
                          <a:spcPts val="0"/>
                        </a:spcAft>
                      </a:pPr>
                      <a:r>
                        <a:rPr lang="kk-KZ" sz="2400" b="1" kern="50" dirty="0" smtClean="0">
                          <a:solidFill>
                            <a:schemeClr val="tx1"/>
                          </a:solidFill>
                          <a:effectLst/>
                          <a:latin typeface="Times New Roman"/>
                          <a:ea typeface="Lucida Sans Unicode"/>
                          <a:cs typeface="Times New Roman"/>
                        </a:rPr>
                        <a:t>   </a:t>
                      </a:r>
                    </a:p>
                    <a:p>
                      <a:pPr>
                        <a:spcAft>
                          <a:spcPts val="0"/>
                        </a:spcAft>
                      </a:pPr>
                      <a:r>
                        <a:rPr lang="kk-KZ" sz="2400" b="1" kern="50" dirty="0" smtClean="0">
                          <a:solidFill>
                            <a:schemeClr val="tx1"/>
                          </a:solidFill>
                          <a:effectLst/>
                          <a:latin typeface="Times New Roman"/>
                          <a:ea typeface="Lucida Sans Unicode"/>
                          <a:cs typeface="Times New Roman"/>
                        </a:rPr>
                        <a:t>     «Уақыт</a:t>
                      </a:r>
                      <a:r>
                        <a:rPr lang="kk-KZ" sz="2400" b="1" kern="50" baseline="0" dirty="0" smtClean="0">
                          <a:solidFill>
                            <a:schemeClr val="tx1"/>
                          </a:solidFill>
                          <a:effectLst/>
                          <a:latin typeface="Times New Roman"/>
                          <a:ea typeface="Lucida Sans Unicode"/>
                          <a:cs typeface="Times New Roman"/>
                        </a:rPr>
                        <a:t> тізбегі  әдісі</a:t>
                      </a:r>
                      <a:r>
                        <a:rPr lang="kk-KZ" sz="2400" b="1" kern="50" dirty="0" smtClean="0">
                          <a:solidFill>
                            <a:schemeClr val="tx1"/>
                          </a:solidFill>
                          <a:effectLst/>
                          <a:latin typeface="Times New Roman"/>
                          <a:ea typeface="Lucida Sans Unicode"/>
                          <a:cs typeface="Times New Roman"/>
                        </a:rPr>
                        <a:t>»  бойынша тапсырма орындаймыз</a:t>
                      </a:r>
                      <a:endParaRPr lang="ru-RU" sz="2400" dirty="0">
                        <a:solidFill>
                          <a:schemeClr val="tx1"/>
                        </a:solidFill>
                      </a:endParaRPr>
                    </a:p>
                  </a:txBody>
                  <a:tcPr>
                    <a:solidFill>
                      <a:schemeClr val="accent1">
                        <a:alpha val="4000"/>
                      </a:schemeClr>
                    </a:solidFill>
                  </a:tcPr>
                </a:tc>
                <a:extLst>
                  <a:ext uri="{0D108BD9-81ED-4DB2-BD59-A6C34878D82A}">
                    <a16:rowId xmlns="" xmlns:a16="http://schemas.microsoft.com/office/drawing/2014/main" val="10000"/>
                  </a:ext>
                </a:extLst>
              </a:tr>
              <a:tr h="6309361">
                <a:tc>
                  <a:txBody>
                    <a:bodyPr/>
                    <a:lstStyle/>
                    <a:p>
                      <a:pPr>
                        <a:spcAft>
                          <a:spcPts val="0"/>
                        </a:spcAft>
                      </a:pPr>
                      <a:r>
                        <a:rPr lang="kk-KZ" sz="2400" kern="50" dirty="0" smtClean="0">
                          <a:effectLst/>
                          <a:latin typeface="Times New Roman"/>
                          <a:ea typeface="Lucida Sans Unicode"/>
                          <a:cs typeface="Times New Roman"/>
                        </a:rPr>
                        <a:t>   </a:t>
                      </a:r>
                    </a:p>
                    <a:p>
                      <a:pPr>
                        <a:spcAft>
                          <a:spcPts val="0"/>
                        </a:spcAft>
                      </a:pPr>
                      <a:endParaRPr lang="kk-KZ" sz="2400" kern="50" dirty="0" smtClean="0">
                        <a:effectLst/>
                        <a:latin typeface="Times New Roman"/>
                        <a:ea typeface="Lucida Sans Unicode"/>
                        <a:cs typeface="Times New Roman"/>
                      </a:endParaRPr>
                    </a:p>
                    <a:p>
                      <a:pPr>
                        <a:spcAft>
                          <a:spcPts val="0"/>
                        </a:spcAft>
                      </a:pPr>
                      <a:r>
                        <a:rPr lang="kk-KZ" sz="2400" kern="50" dirty="0" smtClean="0">
                          <a:effectLst/>
                          <a:latin typeface="Times New Roman"/>
                          <a:ea typeface="Lucida Sans Unicode"/>
                          <a:cs typeface="Times New Roman"/>
                        </a:rPr>
                        <a:t>Жомарттың жұмыс жасауының себептерін ретімен     сәйкестендіріңдер</a:t>
                      </a:r>
                      <a:endParaRPr lang="ru-RU" sz="2400" kern="50" dirty="0" smtClean="0">
                        <a:effectLst/>
                        <a:latin typeface="Arial"/>
                        <a:ea typeface="Lucida Sans Unicode"/>
                        <a:cs typeface="Times New Roman"/>
                      </a:endParaRPr>
                    </a:p>
                    <a:p>
                      <a:pPr marL="228600">
                        <a:spcAft>
                          <a:spcPts val="0"/>
                        </a:spcAft>
                      </a:pPr>
                      <a:r>
                        <a:rPr lang="kk-KZ" sz="2400" kern="50" dirty="0" smtClean="0">
                          <a:effectLst/>
                          <a:latin typeface="Times New Roman"/>
                          <a:ea typeface="Lucida Sans Unicode"/>
                          <a:cs typeface="Times New Roman"/>
                        </a:rPr>
                        <a:t>Бірінші себеп                а) күнәлі болу</a:t>
                      </a:r>
                      <a:endParaRPr lang="ru-RU" sz="2400" kern="50" dirty="0" smtClean="0">
                        <a:effectLst/>
                        <a:latin typeface="Arial"/>
                        <a:ea typeface="Lucida Sans Unicode"/>
                        <a:cs typeface="Times New Roman"/>
                      </a:endParaRPr>
                    </a:p>
                    <a:p>
                      <a:pPr marL="228600">
                        <a:spcAft>
                          <a:spcPts val="0"/>
                        </a:spcAft>
                      </a:pPr>
                      <a:r>
                        <a:rPr lang="kk-KZ" sz="2400" kern="50" dirty="0" smtClean="0">
                          <a:effectLst/>
                          <a:latin typeface="Times New Roman"/>
                          <a:ea typeface="Lucida Sans Unicode"/>
                          <a:cs typeface="Times New Roman"/>
                        </a:rPr>
                        <a:t>Екінші себеп                 ә) еңбектің дәмі</a:t>
                      </a:r>
                      <a:endParaRPr lang="ru-RU" sz="2400" kern="50" dirty="0" smtClean="0">
                        <a:effectLst/>
                        <a:latin typeface="Arial"/>
                        <a:ea typeface="Lucida Sans Unicode"/>
                        <a:cs typeface="Times New Roman"/>
                      </a:endParaRPr>
                    </a:p>
                    <a:p>
                      <a:pPr marL="228600">
                        <a:spcAft>
                          <a:spcPts val="0"/>
                        </a:spcAft>
                      </a:pPr>
                      <a:r>
                        <a:rPr lang="kk-KZ" sz="2400" kern="50" dirty="0" smtClean="0">
                          <a:effectLst/>
                          <a:latin typeface="Times New Roman"/>
                          <a:ea typeface="Lucida Sans Unicode"/>
                          <a:cs typeface="Times New Roman"/>
                        </a:rPr>
                        <a:t>Үшінші себеп               б) әбірет алу</a:t>
                      </a:r>
                      <a:endParaRPr lang="ru-RU" sz="2400" kern="50" dirty="0" smtClean="0">
                        <a:effectLst/>
                        <a:latin typeface="Arial"/>
                        <a:ea typeface="Lucida Sans Unicode"/>
                        <a:cs typeface="Times New Roman"/>
                      </a:endParaRPr>
                    </a:p>
                    <a:p>
                      <a:pPr>
                        <a:spcAft>
                          <a:spcPts val="0"/>
                        </a:spcAft>
                      </a:pPr>
                      <a:r>
                        <a:rPr lang="kk-KZ" sz="2400" kern="50" dirty="0" smtClean="0">
                          <a:effectLst/>
                          <a:latin typeface="Times New Roman"/>
                          <a:ea typeface="Lucida Sans Unicode"/>
                          <a:cs typeface="Times New Roman"/>
                        </a:rPr>
                        <a:t>   Төртінші себеп             в) көңілге жел кіру</a:t>
                      </a:r>
                      <a:endParaRPr lang="ru-RU" sz="2400" kern="50" dirty="0" smtClean="0">
                        <a:effectLst/>
                        <a:latin typeface="Arial"/>
                        <a:ea typeface="Lucida Sans Unicode"/>
                        <a:cs typeface="Times New Roman"/>
                      </a:endParaRPr>
                    </a:p>
                    <a:p>
                      <a:pPr>
                        <a:spcAft>
                          <a:spcPts val="0"/>
                        </a:spcAft>
                      </a:pPr>
                      <a:endParaRPr lang="kk-KZ" sz="2400" b="1" kern="50" dirty="0" smtClean="0">
                        <a:effectLst/>
                        <a:latin typeface="Times New Roman"/>
                        <a:ea typeface="Lucida Sans Unicode"/>
                        <a:cs typeface="Times New Roman"/>
                      </a:endParaRPr>
                    </a:p>
                    <a:p>
                      <a:pPr>
                        <a:spcAft>
                          <a:spcPts val="0"/>
                        </a:spcAft>
                      </a:pPr>
                      <a:endParaRPr lang="kk-KZ" sz="2400" b="1" kern="50" dirty="0" smtClean="0">
                        <a:effectLst/>
                        <a:latin typeface="Times New Roman"/>
                        <a:ea typeface="Lucida Sans Unicode"/>
                        <a:cs typeface="Times New Roman"/>
                      </a:endParaRPr>
                    </a:p>
                    <a:p>
                      <a:pPr>
                        <a:spcAft>
                          <a:spcPts val="0"/>
                        </a:spcAft>
                      </a:pPr>
                      <a:r>
                        <a:rPr lang="kk-KZ" sz="2400" b="1" kern="50" dirty="0" smtClean="0">
                          <a:effectLst/>
                          <a:latin typeface="Times New Roman"/>
                          <a:ea typeface="Lucida Sans Unicode"/>
                          <a:cs typeface="Times New Roman"/>
                        </a:rPr>
                        <a:t>Дескриптор:</a:t>
                      </a:r>
                      <a:endParaRPr lang="ru-RU" sz="2400" kern="50" dirty="0" smtClean="0">
                        <a:effectLst/>
                        <a:latin typeface="Arial"/>
                        <a:ea typeface="Lucida Sans Unicode"/>
                        <a:cs typeface="Times New Roman"/>
                      </a:endParaRPr>
                    </a:p>
                    <a:p>
                      <a:pPr>
                        <a:spcAft>
                          <a:spcPts val="0"/>
                        </a:spcAft>
                      </a:pPr>
                      <a:endParaRPr lang="kk-KZ" sz="2400" kern="50" dirty="0" smtClean="0">
                        <a:effectLst/>
                        <a:latin typeface="Times New Roman" pitchFamily="18" charset="0"/>
                        <a:ea typeface="Lucida Sans Unicode"/>
                        <a:cs typeface="Times New Roman" pitchFamily="18" charset="0"/>
                      </a:endParaRPr>
                    </a:p>
                    <a:p>
                      <a:pPr>
                        <a:spcAft>
                          <a:spcPts val="0"/>
                        </a:spcAft>
                      </a:pPr>
                      <a:r>
                        <a:rPr lang="kk-KZ" sz="1800" kern="1200" dirty="0" smtClean="0">
                          <a:solidFill>
                            <a:schemeClr val="dk1"/>
                          </a:solidFill>
                          <a:effectLst/>
                          <a:latin typeface="Times New Roman" pitchFamily="18" charset="0"/>
                          <a:ea typeface="+mn-ea"/>
                          <a:cs typeface="Times New Roman" pitchFamily="18" charset="0"/>
                        </a:rPr>
                        <a:t>1. Әдеби шығарманың мазмұнын түсінеді.</a:t>
                      </a:r>
                      <a:br>
                        <a:rPr lang="kk-KZ" sz="1800" kern="1200" dirty="0" smtClean="0">
                          <a:solidFill>
                            <a:schemeClr val="dk1"/>
                          </a:solidFill>
                          <a:effectLst/>
                          <a:latin typeface="Times New Roman" pitchFamily="18" charset="0"/>
                          <a:ea typeface="+mn-ea"/>
                          <a:cs typeface="Times New Roman" pitchFamily="18" charset="0"/>
                        </a:rPr>
                      </a:br>
                      <a:r>
                        <a:rPr lang="kk-KZ" sz="1800" kern="1200" dirty="0" smtClean="0">
                          <a:solidFill>
                            <a:schemeClr val="dk1"/>
                          </a:solidFill>
                          <a:effectLst/>
                          <a:latin typeface="Times New Roman" pitchFamily="18" charset="0"/>
                          <a:ea typeface="+mn-ea"/>
                          <a:cs typeface="Times New Roman" pitchFamily="18" charset="0"/>
                        </a:rPr>
                        <a:t>2. Мәтін мазмұнына талдау жасайды.</a:t>
                      </a:r>
                      <a:br>
                        <a:rPr lang="kk-KZ" sz="1800" kern="1200" dirty="0" smtClean="0">
                          <a:solidFill>
                            <a:schemeClr val="dk1"/>
                          </a:solidFill>
                          <a:effectLst/>
                          <a:latin typeface="Times New Roman" pitchFamily="18" charset="0"/>
                          <a:ea typeface="+mn-ea"/>
                          <a:cs typeface="Times New Roman" pitchFamily="18" charset="0"/>
                        </a:rPr>
                      </a:br>
                      <a:r>
                        <a:rPr lang="kk-KZ" sz="1800" kern="1200" dirty="0" smtClean="0">
                          <a:solidFill>
                            <a:schemeClr val="dk1"/>
                          </a:solidFill>
                          <a:effectLst/>
                          <a:latin typeface="Times New Roman" pitchFamily="18" charset="0"/>
                          <a:ea typeface="+mn-ea"/>
                          <a:cs typeface="Times New Roman" pitchFamily="18" charset="0"/>
                        </a:rPr>
                        <a:t>3. Шығармадағы оқиғалар тізбегін ретімен баяндайды.</a:t>
                      </a:r>
                      <a:endParaRPr lang="ru-RU" sz="2400" kern="50" dirty="0" smtClean="0">
                        <a:effectLst/>
                        <a:latin typeface="Times New Roman" pitchFamily="18" charset="0"/>
                        <a:ea typeface="Lucida Sans Unicode"/>
                        <a:cs typeface="Times New Roman" pitchFamily="18" charset="0"/>
                      </a:endParaRPr>
                    </a:p>
                  </a:txBody>
                  <a:tcPr>
                    <a:solidFill>
                      <a:schemeClr val="accent1">
                        <a:alpha val="4000"/>
                      </a:schemeClr>
                    </a:solidFill>
                  </a:tcPr>
                </a:tc>
                <a:extLst>
                  <a:ext uri="{0D108BD9-81ED-4DB2-BD59-A6C34878D82A}">
                    <a16:rowId xmlns="" xmlns:a16="http://schemas.microsoft.com/office/drawing/2014/main" val="10001"/>
                  </a:ext>
                </a:extLst>
              </a:tr>
            </a:tbl>
          </a:graphicData>
        </a:graphic>
      </p:graphicFrame>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27266" y="6237542"/>
            <a:ext cx="795271" cy="620311"/>
          </a:xfrm>
          <a:prstGeom prst="rect">
            <a:avLst/>
          </a:prstGeom>
        </p:spPr>
      </p:pic>
    </p:spTree>
    <p:extLst>
      <p:ext uri="{BB962C8B-B14F-4D97-AF65-F5344CB8AC3E}">
        <p14:creationId xmlns:p14="http://schemas.microsoft.com/office/powerpoint/2010/main" val="1488035232"/>
      </p:ext>
    </p:extLst>
  </p:cSld>
  <p:clrMapOvr>
    <a:masterClrMapping/>
  </p:clrMapOvr>
  <mc:AlternateContent xmlns:mc="http://schemas.openxmlformats.org/markup-compatibility/2006" xmlns:p14="http://schemas.microsoft.com/office/powerpoint/2010/main">
    <mc:Choice Requires="p14">
      <p:transition spd="slow" p14:dur="2000" advTm="30459"/>
    </mc:Choice>
    <mc:Fallback xmlns="">
      <p:transition spd="slow" advTm="30459"/>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62024187"/>
              </p:ext>
            </p:extLst>
          </p:nvPr>
        </p:nvGraphicFramePr>
        <p:xfrm>
          <a:off x="69273" y="126432"/>
          <a:ext cx="9039678" cy="7040881"/>
        </p:xfrm>
        <a:graphic>
          <a:graphicData uri="http://schemas.openxmlformats.org/drawingml/2006/table">
            <a:tbl>
              <a:tblPr firstRow="1" bandRow="1">
                <a:tableStyleId>{5C22544A-7EE6-4342-B048-85BDC9FD1C3A}</a:tableStyleId>
              </a:tblPr>
              <a:tblGrid>
                <a:gridCol w="9039678">
                  <a:extLst>
                    <a:ext uri="{9D8B030D-6E8A-4147-A177-3AD203B41FA5}">
                      <a16:colId xmlns="" xmlns:a16="http://schemas.microsoft.com/office/drawing/2014/main" val="20000"/>
                    </a:ext>
                  </a:extLst>
                </a:gridCol>
              </a:tblGrid>
              <a:tr h="432048">
                <a:tc>
                  <a:txBody>
                    <a:bodyPr/>
                    <a:lstStyle/>
                    <a:p>
                      <a:pPr>
                        <a:spcAft>
                          <a:spcPts val="0"/>
                        </a:spcAft>
                      </a:pPr>
                      <a:r>
                        <a:rPr lang="kk-KZ" sz="2400" b="1" kern="50" dirty="0" smtClean="0">
                          <a:solidFill>
                            <a:schemeClr val="tx1"/>
                          </a:solidFill>
                          <a:effectLst/>
                          <a:latin typeface="Times New Roman"/>
                          <a:ea typeface="Lucida Sans Unicode"/>
                          <a:cs typeface="Times New Roman"/>
                        </a:rPr>
                        <a:t>    </a:t>
                      </a:r>
                      <a:r>
                        <a:rPr lang="kk-KZ" sz="1800" b="0" kern="1200" dirty="0" smtClean="0">
                          <a:solidFill>
                            <a:schemeClr val="tx1"/>
                          </a:solidFill>
                          <a:effectLst/>
                          <a:latin typeface="Times New Roman" pitchFamily="18" charset="0"/>
                          <a:ea typeface="+mn-ea"/>
                          <a:cs typeface="Times New Roman" pitchFamily="18" charset="0"/>
                        </a:rPr>
                        <a:t>Жомарттың жұмыс жасауының себептерін ретімен сәйкестендіріп, толықтай баяндап   </a:t>
                      </a:r>
                    </a:p>
                    <a:p>
                      <a:pPr>
                        <a:spcAft>
                          <a:spcPts val="0"/>
                        </a:spcAft>
                      </a:pPr>
                      <a:r>
                        <a:rPr lang="kk-KZ" sz="1800" b="0" kern="1200" baseline="0" dirty="0" smtClean="0">
                          <a:solidFill>
                            <a:schemeClr val="tx1"/>
                          </a:solidFill>
                          <a:effectLst/>
                          <a:latin typeface="Times New Roman" pitchFamily="18" charset="0"/>
                          <a:ea typeface="+mn-ea"/>
                          <a:cs typeface="Times New Roman" pitchFamily="18" charset="0"/>
                        </a:rPr>
                        <a:t>      берейік.</a:t>
                      </a:r>
                      <a:endParaRPr lang="ru-RU" sz="2400" b="0" dirty="0">
                        <a:solidFill>
                          <a:schemeClr val="tx1"/>
                        </a:solidFill>
                        <a:latin typeface="Times New Roman" pitchFamily="18" charset="0"/>
                        <a:cs typeface="Times New Roman" pitchFamily="18" charset="0"/>
                      </a:endParaRPr>
                    </a:p>
                  </a:txBody>
                  <a:tcPr>
                    <a:solidFill>
                      <a:schemeClr val="accent1">
                        <a:alpha val="4000"/>
                      </a:schemeClr>
                    </a:solidFill>
                  </a:tcPr>
                </a:tc>
                <a:extLst>
                  <a:ext uri="{0D108BD9-81ED-4DB2-BD59-A6C34878D82A}">
                    <a16:rowId xmlns="" xmlns:a16="http://schemas.microsoft.com/office/drawing/2014/main" val="10000"/>
                  </a:ext>
                </a:extLst>
              </a:tr>
              <a:tr h="6309361">
                <a:tc>
                  <a:txBody>
                    <a:bodyPr/>
                    <a:lstStyle/>
                    <a:p>
                      <a:pPr>
                        <a:spcAft>
                          <a:spcPts val="0"/>
                        </a:spcAft>
                      </a:pPr>
                      <a:endParaRPr lang="kk-KZ" sz="2400" kern="50" dirty="0" smtClean="0">
                        <a:effectLst/>
                        <a:latin typeface="Arial"/>
                        <a:ea typeface="Lucida Sans Unicode"/>
                        <a:cs typeface="Times New Roman"/>
                      </a:endParaRPr>
                    </a:p>
                    <a:p>
                      <a:pPr>
                        <a:spcAft>
                          <a:spcPts val="0"/>
                        </a:spcAft>
                      </a:pPr>
                      <a:endParaRPr lang="ru-RU" sz="2400" kern="50" dirty="0" smtClean="0">
                        <a:effectLst/>
                        <a:latin typeface="Arial"/>
                        <a:ea typeface="Lucida Sans Unicode"/>
                        <a:cs typeface="Times New Roman"/>
                      </a:endParaRPr>
                    </a:p>
                    <a:p>
                      <a:pPr marL="228600">
                        <a:spcAft>
                          <a:spcPts val="0"/>
                        </a:spcAft>
                      </a:pPr>
                      <a:r>
                        <a:rPr lang="kk-KZ" sz="2400" kern="50" dirty="0" smtClean="0">
                          <a:effectLst/>
                          <a:latin typeface="Times New Roman"/>
                          <a:ea typeface="Lucida Sans Unicode"/>
                          <a:cs typeface="Times New Roman"/>
                        </a:rPr>
                        <a:t>Бірінші себеп                а) көңілге</a:t>
                      </a:r>
                      <a:r>
                        <a:rPr lang="kk-KZ" sz="2400" kern="50" baseline="0" dirty="0" smtClean="0">
                          <a:effectLst/>
                          <a:latin typeface="Times New Roman"/>
                          <a:ea typeface="Lucida Sans Unicode"/>
                          <a:cs typeface="Times New Roman"/>
                        </a:rPr>
                        <a:t> жел кіру</a:t>
                      </a:r>
                      <a:endParaRPr lang="ru-RU" sz="2400" kern="50" dirty="0" smtClean="0">
                        <a:effectLst/>
                        <a:latin typeface="Arial"/>
                        <a:ea typeface="Lucida Sans Unicode"/>
                        <a:cs typeface="Times New Roman"/>
                      </a:endParaRPr>
                    </a:p>
                    <a:p>
                      <a:pPr marL="228600">
                        <a:spcAft>
                          <a:spcPts val="0"/>
                        </a:spcAft>
                      </a:pPr>
                      <a:r>
                        <a:rPr lang="kk-KZ" sz="2400" kern="50" dirty="0" smtClean="0">
                          <a:effectLst/>
                          <a:latin typeface="Times New Roman"/>
                          <a:ea typeface="Lucida Sans Unicode"/>
                          <a:cs typeface="Times New Roman"/>
                        </a:rPr>
                        <a:t>Екінші себеп                 ә) әбірет</a:t>
                      </a:r>
                      <a:r>
                        <a:rPr lang="kk-KZ" sz="2400" kern="50" baseline="0" dirty="0" smtClean="0">
                          <a:effectLst/>
                          <a:latin typeface="Times New Roman"/>
                          <a:ea typeface="Lucida Sans Unicode"/>
                          <a:cs typeface="Times New Roman"/>
                        </a:rPr>
                        <a:t> алу</a:t>
                      </a:r>
                      <a:endParaRPr lang="ru-RU" sz="2400" kern="50" dirty="0" smtClean="0">
                        <a:effectLst/>
                        <a:latin typeface="Arial"/>
                        <a:ea typeface="Lucida Sans Unicode"/>
                        <a:cs typeface="Times New Roman"/>
                      </a:endParaRPr>
                    </a:p>
                    <a:p>
                      <a:pPr marL="228600">
                        <a:spcAft>
                          <a:spcPts val="0"/>
                        </a:spcAft>
                      </a:pPr>
                      <a:r>
                        <a:rPr lang="kk-KZ" sz="2400" kern="50" dirty="0" smtClean="0">
                          <a:effectLst/>
                          <a:latin typeface="Times New Roman"/>
                          <a:ea typeface="Lucida Sans Unicode"/>
                          <a:cs typeface="Times New Roman"/>
                        </a:rPr>
                        <a:t>Үшінші себеп               б) еңбектің</a:t>
                      </a:r>
                      <a:r>
                        <a:rPr lang="kk-KZ" sz="2400" kern="50" baseline="0" dirty="0" smtClean="0">
                          <a:effectLst/>
                          <a:latin typeface="Times New Roman"/>
                          <a:ea typeface="Lucida Sans Unicode"/>
                          <a:cs typeface="Times New Roman"/>
                        </a:rPr>
                        <a:t> дәмі</a:t>
                      </a:r>
                      <a:endParaRPr lang="ru-RU" sz="2400" kern="50" dirty="0" smtClean="0">
                        <a:effectLst/>
                        <a:latin typeface="Arial"/>
                        <a:ea typeface="Lucida Sans Unicode"/>
                        <a:cs typeface="Times New Roman"/>
                      </a:endParaRPr>
                    </a:p>
                    <a:p>
                      <a:pPr>
                        <a:spcAft>
                          <a:spcPts val="0"/>
                        </a:spcAft>
                      </a:pPr>
                      <a:r>
                        <a:rPr lang="kk-KZ" sz="2400" kern="50" dirty="0" smtClean="0">
                          <a:effectLst/>
                          <a:latin typeface="Times New Roman"/>
                          <a:ea typeface="Lucida Sans Unicode"/>
                          <a:cs typeface="Times New Roman"/>
                        </a:rPr>
                        <a:t>   Төртінші себеп             в) күнәлі</a:t>
                      </a:r>
                      <a:r>
                        <a:rPr lang="kk-KZ" sz="2400" kern="50" baseline="0" dirty="0" smtClean="0">
                          <a:effectLst/>
                          <a:latin typeface="Times New Roman"/>
                          <a:ea typeface="Lucida Sans Unicode"/>
                          <a:cs typeface="Times New Roman"/>
                        </a:rPr>
                        <a:t> болу</a:t>
                      </a:r>
                      <a:endParaRPr lang="ru-RU" sz="2400" kern="50" dirty="0" smtClean="0">
                        <a:effectLst/>
                        <a:latin typeface="Arial"/>
                        <a:ea typeface="Lucida Sans Unicode"/>
                        <a:cs typeface="Times New Roman"/>
                      </a:endParaRPr>
                    </a:p>
                  </a:txBody>
                  <a:tcPr>
                    <a:solidFill>
                      <a:schemeClr val="accent1">
                        <a:alpha val="4000"/>
                      </a:schemeClr>
                    </a:solidFill>
                  </a:tcPr>
                </a:tc>
                <a:extLst>
                  <a:ext uri="{0D108BD9-81ED-4DB2-BD59-A6C34878D82A}">
                    <a16:rowId xmlns="" xmlns:a16="http://schemas.microsoft.com/office/drawing/2014/main" val="10001"/>
                  </a:ext>
                </a:extLst>
              </a:tr>
            </a:tbl>
          </a:graphicData>
        </a:graphic>
      </p:graphicFrame>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27266" y="6237542"/>
            <a:ext cx="795271" cy="620311"/>
          </a:xfrm>
          <a:prstGeom prst="rect">
            <a:avLst/>
          </a:prstGeom>
        </p:spPr>
      </p:pic>
    </p:spTree>
    <p:extLst>
      <p:ext uri="{BB962C8B-B14F-4D97-AF65-F5344CB8AC3E}">
        <p14:creationId xmlns:p14="http://schemas.microsoft.com/office/powerpoint/2010/main" val="97226838"/>
      </p:ext>
    </p:extLst>
  </p:cSld>
  <p:clrMapOvr>
    <a:masterClrMapping/>
  </p:clrMapOvr>
  <mc:AlternateContent xmlns:mc="http://schemas.openxmlformats.org/markup-compatibility/2006" xmlns:p14="http://schemas.microsoft.com/office/powerpoint/2010/main">
    <mc:Choice Requires="p14">
      <p:transition spd="slow" p14:dur="2000" advTm="23088"/>
    </mc:Choice>
    <mc:Fallback xmlns="">
      <p:transition spd="slow" advTm="23088"/>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27185787"/>
              </p:ext>
            </p:extLst>
          </p:nvPr>
        </p:nvGraphicFramePr>
        <p:xfrm>
          <a:off x="179512" y="188640"/>
          <a:ext cx="8784976" cy="6336704"/>
        </p:xfrm>
        <a:graphic>
          <a:graphicData uri="http://schemas.openxmlformats.org/drawingml/2006/table">
            <a:tbl>
              <a:tblPr firstRow="1" bandRow="1">
                <a:tableStyleId>{5C22544A-7EE6-4342-B048-85BDC9FD1C3A}</a:tableStyleId>
              </a:tblPr>
              <a:tblGrid>
                <a:gridCol w="8784976">
                  <a:extLst>
                    <a:ext uri="{9D8B030D-6E8A-4147-A177-3AD203B41FA5}">
                      <a16:colId xmlns="" xmlns:a16="http://schemas.microsoft.com/office/drawing/2014/main" val="20000"/>
                    </a:ext>
                  </a:extLst>
                </a:gridCol>
              </a:tblGrid>
              <a:tr h="1910854">
                <a:tc>
                  <a:txBody>
                    <a:bodyPr/>
                    <a:lstStyle/>
                    <a:p>
                      <a:pPr>
                        <a:spcAft>
                          <a:spcPts val="0"/>
                        </a:spcAft>
                      </a:pPr>
                      <a:endParaRPr lang="kk-KZ" sz="2400" b="1" kern="0" dirty="0" smtClean="0">
                        <a:solidFill>
                          <a:schemeClr val="tx1"/>
                        </a:solidFill>
                        <a:effectLst/>
                        <a:latin typeface="Times New Roman"/>
                        <a:ea typeface="Arial"/>
                        <a:cs typeface="Times New Roman"/>
                      </a:endParaRPr>
                    </a:p>
                    <a:p>
                      <a:pPr>
                        <a:spcAft>
                          <a:spcPts val="0"/>
                        </a:spcAft>
                      </a:pPr>
                      <a:r>
                        <a:rPr lang="kk-KZ" sz="2400" kern="0" dirty="0" smtClean="0">
                          <a:solidFill>
                            <a:schemeClr val="tx1"/>
                          </a:solidFill>
                          <a:effectLst/>
                          <a:latin typeface="Times New Roman"/>
                          <a:ea typeface="Arial"/>
                          <a:cs typeface="Times New Roman"/>
                        </a:rPr>
                        <a:t>  </a:t>
                      </a:r>
                      <a:endParaRPr lang="ru-RU" sz="2400" kern="50" dirty="0" smtClean="0">
                        <a:solidFill>
                          <a:schemeClr val="tx1"/>
                        </a:solidFill>
                        <a:effectLst/>
                        <a:latin typeface="Arial"/>
                        <a:ea typeface="Lucida Sans Unicode"/>
                        <a:cs typeface="Times New Roman"/>
                      </a:endParaRPr>
                    </a:p>
                    <a:p>
                      <a:r>
                        <a:rPr lang="kk-KZ" sz="1800" b="1" kern="1200" dirty="0" smtClean="0">
                          <a:solidFill>
                            <a:schemeClr val="tx1"/>
                          </a:solidFill>
                          <a:effectLst/>
                          <a:latin typeface="+mn-lt"/>
                          <a:ea typeface="+mn-ea"/>
                          <a:cs typeface="+mn-cs"/>
                        </a:rPr>
                        <a:t>Шығарманың композициясын төмендегі жүйеге сай сипаттаңыз</a:t>
                      </a:r>
                      <a:endParaRPr lang="ru-RU" sz="2400" b="1" dirty="0">
                        <a:solidFill>
                          <a:schemeClr val="tx1"/>
                        </a:solidFill>
                      </a:endParaRPr>
                    </a:p>
                  </a:txBody>
                  <a:tcPr>
                    <a:solidFill>
                      <a:schemeClr val="accent1">
                        <a:alpha val="2000"/>
                      </a:schemeClr>
                    </a:solidFill>
                  </a:tcPr>
                </a:tc>
                <a:extLst>
                  <a:ext uri="{0D108BD9-81ED-4DB2-BD59-A6C34878D82A}">
                    <a16:rowId xmlns="" xmlns:a16="http://schemas.microsoft.com/office/drawing/2014/main" val="10000"/>
                  </a:ext>
                </a:extLst>
              </a:tr>
              <a:tr h="4425850">
                <a:tc>
                  <a:txBody>
                    <a:bodyPr/>
                    <a:lstStyle/>
                    <a:p>
                      <a:pPr marL="342900" lvl="0" indent="-342900" algn="just">
                        <a:lnSpc>
                          <a:spcPct val="99000"/>
                        </a:lnSpc>
                        <a:spcAft>
                          <a:spcPts val="0"/>
                        </a:spcAft>
                        <a:buFont typeface="Wingdings"/>
                        <a:buChar char=""/>
                        <a:tabLst>
                          <a:tab pos="291465" algn="l"/>
                        </a:tabLst>
                      </a:pPr>
                      <a:r>
                        <a:rPr lang="kk-KZ" sz="2400" kern="0" dirty="0" smtClean="0">
                          <a:solidFill>
                            <a:schemeClr val="tx1"/>
                          </a:solidFill>
                          <a:effectLst/>
                          <a:latin typeface="Times New Roman"/>
                          <a:ea typeface="Arial"/>
                          <a:cs typeface="Times New Roman"/>
                        </a:rPr>
                        <a:t>Оқиғаның  басталуы –</a:t>
                      </a:r>
                      <a:endParaRPr lang="ru-RU" sz="2400" kern="50" dirty="0" smtClean="0">
                        <a:solidFill>
                          <a:schemeClr val="tx1"/>
                        </a:solidFill>
                        <a:effectLst/>
                        <a:latin typeface="Arial"/>
                        <a:ea typeface="Lucida Sans Unicode"/>
                        <a:cs typeface="Times New Roman"/>
                      </a:endParaRPr>
                    </a:p>
                    <a:p>
                      <a:pPr marL="342900" lvl="0" indent="-342900" algn="just">
                        <a:lnSpc>
                          <a:spcPct val="99000"/>
                        </a:lnSpc>
                        <a:spcAft>
                          <a:spcPts val="0"/>
                        </a:spcAft>
                        <a:buFont typeface="Wingdings"/>
                        <a:buChar char=""/>
                        <a:tabLst>
                          <a:tab pos="291465" algn="l"/>
                        </a:tabLst>
                      </a:pPr>
                      <a:r>
                        <a:rPr lang="kk-KZ" sz="2400" kern="0" dirty="0" smtClean="0">
                          <a:solidFill>
                            <a:schemeClr val="tx1"/>
                          </a:solidFill>
                          <a:effectLst/>
                          <a:latin typeface="Times New Roman"/>
                          <a:ea typeface="Arial"/>
                          <a:cs typeface="Times New Roman"/>
                        </a:rPr>
                        <a:t>Оқиғаның дамуы -</a:t>
                      </a:r>
                      <a:endParaRPr lang="ru-RU" sz="2400" kern="50" dirty="0" smtClean="0">
                        <a:solidFill>
                          <a:schemeClr val="tx1"/>
                        </a:solidFill>
                        <a:effectLst/>
                        <a:latin typeface="Arial"/>
                        <a:ea typeface="Lucida Sans Unicode"/>
                        <a:cs typeface="Times New Roman"/>
                      </a:endParaRPr>
                    </a:p>
                    <a:p>
                      <a:pPr marL="342900" lvl="0" indent="-342900" algn="just">
                        <a:lnSpc>
                          <a:spcPct val="98000"/>
                        </a:lnSpc>
                        <a:spcAft>
                          <a:spcPts val="0"/>
                        </a:spcAft>
                        <a:buFont typeface="Wingdings"/>
                        <a:buChar char=""/>
                        <a:tabLst>
                          <a:tab pos="291465" algn="l"/>
                        </a:tabLst>
                      </a:pPr>
                      <a:r>
                        <a:rPr lang="kk-KZ" sz="2400" kern="0" dirty="0" smtClean="0">
                          <a:solidFill>
                            <a:schemeClr val="tx1"/>
                          </a:solidFill>
                          <a:effectLst/>
                          <a:latin typeface="Times New Roman"/>
                          <a:ea typeface="Arial"/>
                          <a:cs typeface="Times New Roman"/>
                        </a:rPr>
                        <a:t>Оқиғаның шиеленісуі –</a:t>
                      </a:r>
                      <a:endParaRPr lang="ru-RU" sz="2400" kern="50" dirty="0" smtClean="0">
                        <a:solidFill>
                          <a:schemeClr val="tx1"/>
                        </a:solidFill>
                        <a:effectLst/>
                        <a:latin typeface="Arial"/>
                        <a:ea typeface="Lucida Sans Unicode"/>
                        <a:cs typeface="Times New Roman"/>
                      </a:endParaRPr>
                    </a:p>
                    <a:p>
                      <a:pPr marL="342900" lvl="0" indent="-342900" algn="just">
                        <a:lnSpc>
                          <a:spcPct val="99000"/>
                        </a:lnSpc>
                        <a:spcAft>
                          <a:spcPts val="0"/>
                        </a:spcAft>
                        <a:buFont typeface="Wingdings"/>
                        <a:buChar char=""/>
                        <a:tabLst>
                          <a:tab pos="291465" algn="l"/>
                        </a:tabLst>
                      </a:pPr>
                      <a:r>
                        <a:rPr lang="kk-KZ" sz="2400" kern="0" dirty="0" smtClean="0">
                          <a:solidFill>
                            <a:schemeClr val="tx1"/>
                          </a:solidFill>
                          <a:effectLst/>
                          <a:latin typeface="Times New Roman"/>
                          <a:ea typeface="Arial"/>
                          <a:cs typeface="Times New Roman"/>
                        </a:rPr>
                        <a:t>Оқиғаның  шарықтау шегі –</a:t>
                      </a:r>
                      <a:endParaRPr lang="ru-RU" sz="2400" kern="50" dirty="0" smtClean="0">
                        <a:solidFill>
                          <a:schemeClr val="tx1"/>
                        </a:solidFill>
                        <a:effectLst/>
                        <a:latin typeface="Arial"/>
                        <a:ea typeface="Lucida Sans Unicode"/>
                        <a:cs typeface="Times New Roman"/>
                      </a:endParaRPr>
                    </a:p>
                    <a:p>
                      <a:pPr marL="342900" lvl="0" indent="-342900" algn="just">
                        <a:lnSpc>
                          <a:spcPct val="99000"/>
                        </a:lnSpc>
                        <a:spcAft>
                          <a:spcPts val="0"/>
                        </a:spcAft>
                        <a:buFont typeface="Wingdings"/>
                        <a:buChar char=""/>
                        <a:tabLst>
                          <a:tab pos="291465" algn="l"/>
                        </a:tabLst>
                      </a:pPr>
                      <a:r>
                        <a:rPr lang="kk-KZ" sz="2400" kern="0" dirty="0" smtClean="0">
                          <a:solidFill>
                            <a:schemeClr val="tx1"/>
                          </a:solidFill>
                          <a:effectLst/>
                          <a:latin typeface="Times New Roman"/>
                          <a:ea typeface="Arial"/>
                          <a:cs typeface="Times New Roman"/>
                        </a:rPr>
                        <a:t>Оқиғаның  аяқталуы –</a:t>
                      </a:r>
                      <a:endParaRPr lang="ru-RU" sz="2400" kern="50" dirty="0" smtClean="0">
                        <a:solidFill>
                          <a:schemeClr val="tx1"/>
                        </a:solidFill>
                        <a:effectLst/>
                        <a:latin typeface="Arial"/>
                        <a:ea typeface="Lucida Sans Unicode"/>
                        <a:cs typeface="Times New Roman"/>
                      </a:endParaRPr>
                    </a:p>
                    <a:p>
                      <a:pPr algn="just">
                        <a:spcAft>
                          <a:spcPts val="0"/>
                        </a:spcAft>
                        <a:tabLst>
                          <a:tab pos="1778000" algn="l"/>
                        </a:tabLst>
                      </a:pPr>
                      <a:endParaRPr lang="kk-KZ" sz="2400" b="1" kern="50" dirty="0" smtClean="0">
                        <a:solidFill>
                          <a:schemeClr val="tx1"/>
                        </a:solidFill>
                        <a:effectLst/>
                        <a:latin typeface="Times New Roman"/>
                        <a:ea typeface="Arial"/>
                        <a:cs typeface="Times New Roman"/>
                      </a:endParaRPr>
                    </a:p>
                    <a:p>
                      <a:pPr algn="just">
                        <a:spcAft>
                          <a:spcPts val="0"/>
                        </a:spcAft>
                        <a:tabLst>
                          <a:tab pos="1778000" algn="l"/>
                        </a:tabLst>
                      </a:pPr>
                      <a:r>
                        <a:rPr lang="kk-KZ" sz="2400" b="1" kern="50" dirty="0" smtClean="0">
                          <a:solidFill>
                            <a:schemeClr val="tx1"/>
                          </a:solidFill>
                          <a:effectLst/>
                          <a:latin typeface="Times New Roman"/>
                          <a:ea typeface="Arial"/>
                          <a:cs typeface="Times New Roman"/>
                        </a:rPr>
                        <a:t>Дескриптор:</a:t>
                      </a:r>
                      <a:endParaRPr lang="ru-RU" sz="2400" kern="50" dirty="0" smtClean="0">
                        <a:solidFill>
                          <a:schemeClr val="tx1"/>
                        </a:solidFill>
                        <a:effectLst/>
                        <a:latin typeface="Arial"/>
                        <a:ea typeface="Lucida Sans Unicode"/>
                        <a:cs typeface="Times New Roman"/>
                      </a:endParaRPr>
                    </a:p>
                    <a:p>
                      <a:pPr algn="just">
                        <a:spcAft>
                          <a:spcPts val="0"/>
                        </a:spcAft>
                        <a:tabLst>
                          <a:tab pos="1778000" algn="l"/>
                        </a:tabLst>
                      </a:pPr>
                      <a:r>
                        <a:rPr lang="kk-KZ" sz="2400" kern="50" dirty="0" smtClean="0">
                          <a:solidFill>
                            <a:schemeClr val="tx1"/>
                          </a:solidFill>
                          <a:effectLst/>
                          <a:latin typeface="Times New Roman"/>
                          <a:ea typeface="Arial"/>
                          <a:cs typeface="Times New Roman"/>
                        </a:rPr>
                        <a:t>- шығарманың композициясын анықтайды;</a:t>
                      </a:r>
                      <a:endParaRPr lang="ru-RU" sz="2400" kern="50" dirty="0" smtClean="0">
                        <a:solidFill>
                          <a:schemeClr val="tx1"/>
                        </a:solidFill>
                        <a:effectLst/>
                        <a:latin typeface="Arial"/>
                        <a:ea typeface="Lucida Sans Unicode"/>
                        <a:cs typeface="Times New Roman"/>
                      </a:endParaRPr>
                    </a:p>
                    <a:p>
                      <a:pPr algn="just">
                        <a:spcAft>
                          <a:spcPts val="0"/>
                        </a:spcAft>
                        <a:tabLst>
                          <a:tab pos="1778000" algn="l"/>
                        </a:tabLst>
                      </a:pPr>
                      <a:r>
                        <a:rPr lang="kk-KZ" sz="2400" kern="50" dirty="0" smtClean="0">
                          <a:solidFill>
                            <a:schemeClr val="tx1"/>
                          </a:solidFill>
                          <a:effectLst/>
                          <a:latin typeface="Times New Roman"/>
                          <a:ea typeface="Arial"/>
                          <a:cs typeface="Times New Roman"/>
                        </a:rPr>
                        <a:t>- шығарманың сюжеттік дамуын сипаттап жазады.</a:t>
                      </a:r>
                      <a:endParaRPr lang="ru-RU" sz="2400" kern="50" dirty="0" smtClean="0">
                        <a:solidFill>
                          <a:schemeClr val="tx1"/>
                        </a:solidFill>
                        <a:effectLst/>
                        <a:latin typeface="Arial"/>
                        <a:ea typeface="Lucida Sans Unicode"/>
                        <a:cs typeface="Times New Roman"/>
                      </a:endParaRPr>
                    </a:p>
                    <a:p>
                      <a:endParaRPr lang="kk-KZ" sz="2400" b="1" kern="50" dirty="0" smtClean="0">
                        <a:solidFill>
                          <a:schemeClr val="tx1"/>
                        </a:solidFill>
                        <a:effectLst/>
                        <a:latin typeface="Times New Roman"/>
                        <a:ea typeface="Arial"/>
                      </a:endParaRPr>
                    </a:p>
                    <a:p>
                      <a:endParaRPr lang="ru-RU" sz="2400" dirty="0">
                        <a:solidFill>
                          <a:schemeClr val="tx1"/>
                        </a:solidFill>
                      </a:endParaRPr>
                    </a:p>
                  </a:txBody>
                  <a:tcPr>
                    <a:solidFill>
                      <a:schemeClr val="accent1">
                        <a:alpha val="2000"/>
                      </a:schemeClr>
                    </a:solid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312945183"/>
      </p:ext>
    </p:extLst>
  </p:cSld>
  <p:clrMapOvr>
    <a:masterClrMapping/>
  </p:clrMapOvr>
  <mc:AlternateContent xmlns:mc="http://schemas.openxmlformats.org/markup-compatibility/2006" xmlns:p14="http://schemas.microsoft.com/office/powerpoint/2010/main">
    <mc:Choice Requires="p14">
      <p:transition spd="slow" p14:dur="2000" advTm="20135"/>
    </mc:Choice>
    <mc:Fallback xmlns="">
      <p:transition spd="slow" advTm="20135"/>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172694652"/>
              </p:ext>
            </p:extLst>
          </p:nvPr>
        </p:nvGraphicFramePr>
        <p:xfrm>
          <a:off x="179512" y="188640"/>
          <a:ext cx="8784976" cy="6336704"/>
        </p:xfrm>
        <a:graphic>
          <a:graphicData uri="http://schemas.openxmlformats.org/drawingml/2006/table">
            <a:tbl>
              <a:tblPr firstRow="1" bandRow="1">
                <a:tableStyleId>{5C22544A-7EE6-4342-B048-85BDC9FD1C3A}</a:tableStyleId>
              </a:tblPr>
              <a:tblGrid>
                <a:gridCol w="8784976">
                  <a:extLst>
                    <a:ext uri="{9D8B030D-6E8A-4147-A177-3AD203B41FA5}">
                      <a16:colId xmlns="" xmlns:a16="http://schemas.microsoft.com/office/drawing/2014/main" val="20000"/>
                    </a:ext>
                  </a:extLst>
                </a:gridCol>
              </a:tblGrid>
              <a:tr h="1910854">
                <a:tc>
                  <a:txBody>
                    <a:bodyPr/>
                    <a:lstStyle/>
                    <a:p>
                      <a:pPr>
                        <a:spcAft>
                          <a:spcPts val="0"/>
                        </a:spcAft>
                      </a:pPr>
                      <a:r>
                        <a:rPr lang="kk-KZ" sz="2400" kern="0" dirty="0" smtClean="0">
                          <a:solidFill>
                            <a:schemeClr val="tx1"/>
                          </a:solidFill>
                          <a:effectLst/>
                          <a:latin typeface="Times New Roman"/>
                          <a:ea typeface="Arial"/>
                          <a:cs typeface="Times New Roman"/>
                        </a:rPr>
                        <a:t> </a:t>
                      </a:r>
                      <a:endParaRPr lang="ru-RU" sz="2400" kern="50" dirty="0" smtClean="0">
                        <a:solidFill>
                          <a:schemeClr val="tx1"/>
                        </a:solidFill>
                        <a:effectLst/>
                        <a:latin typeface="Arial"/>
                        <a:ea typeface="Lucida Sans Unicode"/>
                        <a:cs typeface="Times New Roman"/>
                      </a:endParaRPr>
                    </a:p>
                    <a:p>
                      <a:r>
                        <a:rPr lang="kk-KZ" sz="2400" dirty="0" smtClean="0">
                          <a:solidFill>
                            <a:srgbClr val="FFFFFF"/>
                          </a:solidFill>
                        </a:rPr>
                        <a:t>                        Ж         а</a:t>
                      </a:r>
                      <a:r>
                        <a:rPr lang="kk-KZ" sz="2400" dirty="0" smtClean="0">
                          <a:solidFill>
                            <a:schemeClr val="tx1"/>
                          </a:solidFill>
                        </a:rPr>
                        <a:t>Жауабы:</a:t>
                      </a:r>
                      <a:r>
                        <a:rPr lang="kk-KZ" sz="2400" dirty="0" smtClean="0">
                          <a:solidFill>
                            <a:srgbClr val="FFFFFF"/>
                          </a:solidFill>
                        </a:rPr>
                        <a:t>                 ЖаЖуабы</a:t>
                      </a:r>
                      <a:endParaRPr lang="ru-RU" sz="2400" dirty="0">
                        <a:solidFill>
                          <a:srgbClr val="FFFFFF"/>
                        </a:solidFill>
                      </a:endParaRPr>
                    </a:p>
                  </a:txBody>
                  <a:tcPr>
                    <a:solidFill>
                      <a:schemeClr val="accent1">
                        <a:alpha val="2000"/>
                      </a:schemeClr>
                    </a:solidFill>
                  </a:tcPr>
                </a:tc>
                <a:extLst>
                  <a:ext uri="{0D108BD9-81ED-4DB2-BD59-A6C34878D82A}">
                    <a16:rowId xmlns="" xmlns:a16="http://schemas.microsoft.com/office/drawing/2014/main" val="10000"/>
                  </a:ext>
                </a:extLst>
              </a:tr>
              <a:tr h="4425850">
                <a:tc>
                  <a:txBody>
                    <a:bodyPr/>
                    <a:lstStyle/>
                    <a:p>
                      <a:pPr marL="342900" lvl="0" indent="-342900" algn="l">
                        <a:lnSpc>
                          <a:spcPct val="99000"/>
                        </a:lnSpc>
                        <a:spcAft>
                          <a:spcPts val="0"/>
                        </a:spcAft>
                        <a:buFont typeface="Wingdings"/>
                        <a:buChar char=""/>
                        <a:tabLst>
                          <a:tab pos="291465" algn="l"/>
                        </a:tabLst>
                      </a:pPr>
                      <a:r>
                        <a:rPr lang="kk-KZ" sz="2400" kern="0" dirty="0" smtClean="0">
                          <a:solidFill>
                            <a:schemeClr val="tx1"/>
                          </a:solidFill>
                          <a:effectLst/>
                          <a:latin typeface="Times New Roman"/>
                          <a:ea typeface="Arial"/>
                          <a:cs typeface="Times New Roman"/>
                        </a:rPr>
                        <a:t>Оқиғаның  басталуы – Атымтай жомарттың еңбектенуі.</a:t>
                      </a:r>
                    </a:p>
                    <a:p>
                      <a:pPr marL="342900" marR="0" lvl="0" indent="-342900" algn="l" defTabSz="914400" rtl="0" eaLnBrk="1" fontAlgn="auto" latinLnBrk="0" hangingPunct="1">
                        <a:lnSpc>
                          <a:spcPct val="99000"/>
                        </a:lnSpc>
                        <a:spcBef>
                          <a:spcPts val="0"/>
                        </a:spcBef>
                        <a:spcAft>
                          <a:spcPts val="0"/>
                        </a:spcAft>
                        <a:buClrTx/>
                        <a:buSzTx/>
                        <a:buFont typeface="Wingdings"/>
                        <a:buChar char=""/>
                        <a:tabLst>
                          <a:tab pos="291465" algn="l"/>
                        </a:tabLst>
                        <a:defRPr/>
                      </a:pPr>
                      <a:r>
                        <a:rPr lang="kk-KZ" sz="2400" kern="0" dirty="0" smtClean="0">
                          <a:solidFill>
                            <a:schemeClr val="tx1"/>
                          </a:solidFill>
                          <a:effectLst/>
                          <a:latin typeface="Times New Roman"/>
                          <a:ea typeface="Arial"/>
                          <a:cs typeface="Times New Roman"/>
                        </a:rPr>
                        <a:t>Оқиғаның дамуы - Атымтай жомарттың таныстарымен</a:t>
                      </a:r>
                      <a:r>
                        <a:rPr lang="kk-KZ" sz="2400" kern="0" baseline="0" dirty="0" smtClean="0">
                          <a:solidFill>
                            <a:schemeClr val="tx1"/>
                          </a:solidFill>
                          <a:effectLst/>
                          <a:latin typeface="Times New Roman"/>
                          <a:ea typeface="Arial"/>
                          <a:cs typeface="Times New Roman"/>
                        </a:rPr>
                        <a:t> кездесіп, сөйлесуі.</a:t>
                      </a:r>
                      <a:endParaRPr lang="ru-RU" sz="2400" kern="50" dirty="0" smtClean="0">
                        <a:solidFill>
                          <a:schemeClr val="tx1"/>
                        </a:solidFill>
                        <a:effectLst/>
                        <a:latin typeface="Arial"/>
                        <a:ea typeface="Lucida Sans Unicode"/>
                        <a:cs typeface="Times New Roman"/>
                      </a:endParaRPr>
                    </a:p>
                    <a:p>
                      <a:pPr marL="342900" marR="0" lvl="0" indent="-342900" algn="l" defTabSz="914400" rtl="0" eaLnBrk="1" fontAlgn="auto" latinLnBrk="0" hangingPunct="1">
                        <a:lnSpc>
                          <a:spcPct val="98000"/>
                        </a:lnSpc>
                        <a:spcBef>
                          <a:spcPts val="0"/>
                        </a:spcBef>
                        <a:spcAft>
                          <a:spcPts val="0"/>
                        </a:spcAft>
                        <a:buClrTx/>
                        <a:buSzTx/>
                        <a:buFont typeface="Wingdings"/>
                        <a:buChar char=""/>
                        <a:tabLst>
                          <a:tab pos="291465" algn="l"/>
                        </a:tabLst>
                        <a:defRPr/>
                      </a:pPr>
                      <a:r>
                        <a:rPr lang="kk-KZ" sz="2400" kern="0" dirty="0" smtClean="0">
                          <a:solidFill>
                            <a:schemeClr val="tx1"/>
                          </a:solidFill>
                          <a:effectLst/>
                          <a:latin typeface="Times New Roman"/>
                          <a:ea typeface="Arial"/>
                          <a:cs typeface="Times New Roman"/>
                        </a:rPr>
                        <a:t>Оқиғаның шиеленісуі – Атымтай жомарттың таныстарының</a:t>
                      </a:r>
                      <a:r>
                        <a:rPr lang="kk-KZ" sz="2400" kern="0" baseline="0" dirty="0" smtClean="0">
                          <a:solidFill>
                            <a:schemeClr val="tx1"/>
                          </a:solidFill>
                          <a:effectLst/>
                          <a:latin typeface="Times New Roman"/>
                          <a:ea typeface="Arial"/>
                          <a:cs typeface="Times New Roman"/>
                        </a:rPr>
                        <a:t> ойымен келіспеуі.</a:t>
                      </a:r>
                      <a:endParaRPr lang="ru-RU" sz="2400" kern="50" dirty="0" smtClean="0">
                        <a:solidFill>
                          <a:schemeClr val="tx1"/>
                        </a:solidFill>
                        <a:effectLst/>
                        <a:latin typeface="Arial"/>
                        <a:ea typeface="Lucida Sans Unicode"/>
                        <a:cs typeface="Times New Roman"/>
                      </a:endParaRPr>
                    </a:p>
                    <a:p>
                      <a:pPr marL="342900" lvl="0" indent="-342900" algn="l">
                        <a:lnSpc>
                          <a:spcPct val="99000"/>
                        </a:lnSpc>
                        <a:spcAft>
                          <a:spcPts val="0"/>
                        </a:spcAft>
                        <a:buFont typeface="Wingdings"/>
                        <a:buChar char=""/>
                        <a:tabLst>
                          <a:tab pos="291465" algn="l"/>
                        </a:tabLst>
                      </a:pPr>
                      <a:r>
                        <a:rPr lang="kk-KZ" sz="2400" kern="0" dirty="0" smtClean="0">
                          <a:solidFill>
                            <a:schemeClr val="tx1"/>
                          </a:solidFill>
                          <a:effectLst/>
                          <a:latin typeface="Times New Roman"/>
                          <a:ea typeface="Arial"/>
                          <a:cs typeface="Times New Roman"/>
                        </a:rPr>
                        <a:t>Оқиғаның  шарықтау шегі – Атымтайдың төрт</a:t>
                      </a:r>
                      <a:r>
                        <a:rPr lang="kk-KZ" sz="2400" kern="0" baseline="0" dirty="0" smtClean="0">
                          <a:solidFill>
                            <a:schemeClr val="tx1"/>
                          </a:solidFill>
                          <a:effectLst/>
                          <a:latin typeface="Times New Roman"/>
                          <a:ea typeface="Arial"/>
                          <a:cs typeface="Times New Roman"/>
                        </a:rPr>
                        <a:t> түрлі себепті түсіндіруі.</a:t>
                      </a:r>
                      <a:r>
                        <a:rPr lang="kk-KZ" sz="2400" kern="0" dirty="0" smtClean="0">
                          <a:solidFill>
                            <a:schemeClr val="tx1"/>
                          </a:solidFill>
                          <a:effectLst/>
                          <a:latin typeface="Times New Roman"/>
                          <a:ea typeface="Arial"/>
                          <a:cs typeface="Times New Roman"/>
                        </a:rPr>
                        <a:t> </a:t>
                      </a:r>
                      <a:endParaRPr lang="ru-RU" sz="2400" kern="50" dirty="0" smtClean="0">
                        <a:solidFill>
                          <a:schemeClr val="tx1"/>
                        </a:solidFill>
                        <a:effectLst/>
                        <a:latin typeface="Arial"/>
                        <a:ea typeface="Lucida Sans Unicode"/>
                        <a:cs typeface="Times New Roman"/>
                      </a:endParaRPr>
                    </a:p>
                    <a:p>
                      <a:pPr marL="342900" lvl="0" indent="-342900" algn="l">
                        <a:lnSpc>
                          <a:spcPct val="99000"/>
                        </a:lnSpc>
                        <a:spcAft>
                          <a:spcPts val="0"/>
                        </a:spcAft>
                        <a:buFont typeface="Wingdings"/>
                        <a:buChar char=""/>
                        <a:tabLst>
                          <a:tab pos="291465" algn="l"/>
                        </a:tabLst>
                      </a:pPr>
                      <a:r>
                        <a:rPr lang="kk-KZ" sz="2400" kern="0" dirty="0" smtClean="0">
                          <a:solidFill>
                            <a:schemeClr val="tx1"/>
                          </a:solidFill>
                          <a:effectLst/>
                          <a:latin typeface="Times New Roman"/>
                          <a:ea typeface="Arial"/>
                          <a:cs typeface="Times New Roman"/>
                        </a:rPr>
                        <a:t>Оқиғаның  аяқталуы – Атымтайдың</a:t>
                      </a:r>
                      <a:r>
                        <a:rPr lang="kk-KZ" sz="2400" kern="0" baseline="0" dirty="0" smtClean="0">
                          <a:solidFill>
                            <a:schemeClr val="tx1"/>
                          </a:solidFill>
                          <a:effectLst/>
                          <a:latin typeface="Times New Roman"/>
                          <a:ea typeface="Arial"/>
                          <a:cs typeface="Times New Roman"/>
                        </a:rPr>
                        <a:t> жомарттығы.</a:t>
                      </a:r>
                      <a:endParaRPr lang="ru-RU" sz="2400" kern="50" dirty="0" smtClean="0">
                        <a:solidFill>
                          <a:schemeClr val="tx1"/>
                        </a:solidFill>
                        <a:effectLst/>
                        <a:latin typeface="Arial"/>
                        <a:ea typeface="Lucida Sans Unicode"/>
                        <a:cs typeface="Times New Roman"/>
                      </a:endParaRPr>
                    </a:p>
                    <a:p>
                      <a:pPr algn="just">
                        <a:spcAft>
                          <a:spcPts val="0"/>
                        </a:spcAft>
                        <a:tabLst>
                          <a:tab pos="1778000" algn="l"/>
                        </a:tabLst>
                      </a:pPr>
                      <a:endParaRPr lang="kk-KZ" sz="2400" b="1" kern="50" dirty="0" smtClean="0">
                        <a:solidFill>
                          <a:schemeClr val="tx1"/>
                        </a:solidFill>
                        <a:effectLst/>
                        <a:latin typeface="Times New Roman"/>
                        <a:ea typeface="Arial"/>
                        <a:cs typeface="Times New Roman"/>
                      </a:endParaRPr>
                    </a:p>
                    <a:p>
                      <a:pPr algn="just">
                        <a:spcAft>
                          <a:spcPts val="0"/>
                        </a:spcAft>
                        <a:tabLst>
                          <a:tab pos="1778000" algn="l"/>
                        </a:tabLst>
                      </a:pPr>
                      <a:endParaRPr lang="ru-RU" sz="2400" kern="50" dirty="0" smtClean="0">
                        <a:solidFill>
                          <a:schemeClr val="tx1"/>
                        </a:solidFill>
                        <a:effectLst/>
                        <a:latin typeface="Arial"/>
                        <a:ea typeface="Lucida Sans Unicode"/>
                        <a:cs typeface="Times New Roman"/>
                      </a:endParaRPr>
                    </a:p>
                    <a:p>
                      <a:endParaRPr lang="kk-KZ" sz="2400" b="1" kern="50" dirty="0" smtClean="0">
                        <a:solidFill>
                          <a:schemeClr val="tx1"/>
                        </a:solidFill>
                        <a:effectLst/>
                        <a:latin typeface="Times New Roman"/>
                        <a:ea typeface="Arial"/>
                      </a:endParaRPr>
                    </a:p>
                  </a:txBody>
                  <a:tcPr>
                    <a:solidFill>
                      <a:schemeClr val="accent1">
                        <a:alpha val="2000"/>
                      </a:schemeClr>
                    </a:solid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459323758"/>
      </p:ext>
    </p:extLst>
  </p:cSld>
  <p:clrMapOvr>
    <a:masterClrMapping/>
  </p:clrMapOvr>
  <mc:AlternateContent xmlns:mc="http://schemas.openxmlformats.org/markup-compatibility/2006" xmlns:p14="http://schemas.microsoft.com/office/powerpoint/2010/main">
    <mc:Choice Requires="p14">
      <p:transition spd="slow" p14:dur="2000" advTm="32739"/>
    </mc:Choice>
    <mc:Fallback xmlns="">
      <p:transition spd="slow" advTm="32739"/>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тека">
  <a:themeElements>
    <a:clrScheme name="Аптека">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Аптека">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птека">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616</TotalTime>
  <Words>600</Words>
  <Application>Microsoft Office PowerPoint</Application>
  <PresentationFormat>Экран (4:3)</PresentationFormat>
  <Paragraphs>63</Paragraphs>
  <Slides>10</Slides>
  <Notes>2</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10</vt:i4>
      </vt:variant>
    </vt:vector>
  </HeadingPairs>
  <TitlesOfParts>
    <vt:vector size="19" baseType="lpstr">
      <vt:lpstr>Arial</vt:lpstr>
      <vt:lpstr>Book Antiqua</vt:lpstr>
      <vt:lpstr>Calibri</vt:lpstr>
      <vt:lpstr>Century Gothic</vt:lpstr>
      <vt:lpstr>Constantia</vt:lpstr>
      <vt:lpstr>Lucida Sans Unicode</vt:lpstr>
      <vt:lpstr>Times New Roman</vt:lpstr>
      <vt:lpstr>Wingdings</vt:lpstr>
      <vt:lpstr>Аптека</vt:lpstr>
      <vt:lpstr> Сабақтың тақырыбы:  Ы. Алтынсарин  «Атымтай Жомарт»   Жомарттық – қайырымдылық тамшысы) </vt:lpstr>
      <vt:lpstr>   Осы сабақта қол жеткізілетін оқу мақсаты   5.Т/Ж1. Әдеби шығарманың жанрына қарай фабуласы мен сюжеттік дамуын сипаттау   </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Ұзақ мерзімді жоспар тарауы:  Тәрбиенің қайнар бұлағы Сабақ тақырыбы:  Ы.Алтынсарин «Атымтай Жомарт»</dc:title>
  <dc:creator>админ</dc:creator>
  <cp:lastModifiedBy>Владелец</cp:lastModifiedBy>
  <cp:revision>58</cp:revision>
  <dcterms:created xsi:type="dcterms:W3CDTF">2017-04-28T04:56:37Z</dcterms:created>
  <dcterms:modified xsi:type="dcterms:W3CDTF">2020-10-20T05:50:07Z</dcterms:modified>
</cp:coreProperties>
</file>