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1" r:id="rId5"/>
    <p:sldId id="258" r:id="rId6"/>
    <p:sldId id="274" r:id="rId7"/>
    <p:sldId id="268" r:id="rId8"/>
    <p:sldId id="269" r:id="rId9"/>
    <p:sldId id="270" r:id="rId10"/>
    <p:sldId id="271" r:id="rId11"/>
    <p:sldId id="272" r:id="rId12"/>
    <p:sldId id="266" r:id="rId13"/>
    <p:sldId id="263" r:id="rId14"/>
    <p:sldId id="273"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8" y="3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esktop\&#1051;&#1080;&#1089;&#1090;%20Microsoft%20Office%20Exce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esktop\&#1051;&#1080;&#1089;&#1090;%20Microsoft%20Offic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esktop\&#1051;&#1080;&#1089;&#1090;%20Microsoft%20Office%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esktop\&#1051;&#1080;&#1089;&#1090;%20Microsoft%20Office%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esktop\&#1051;&#1080;&#1089;&#1090;%20Microsoft%20Office%20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esktop\&#1051;&#1080;&#1089;&#1090;%20Microsoft%20Office%20Exc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esktop\&#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196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196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2015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2071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2112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2195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23042111382474E-2"/>
          <c:y val="8.8926099592692265E-2"/>
          <c:w val="0.98769578886175258"/>
          <c:h val="0.9110739004073084"/>
        </c:manualLayout>
      </c:layout>
      <c:pie3DChart>
        <c:varyColors val="1"/>
        <c:dLbls>
          <c:showLegendKey val="0"/>
          <c:showVal val="0"/>
          <c:showCatName val="0"/>
          <c:showSerName val="0"/>
          <c:showPercent val="1"/>
          <c:showBubbleSize val="0"/>
          <c:showLeaderLines val="0"/>
        </c:dLbls>
      </c:pie3D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9A0F-19BC-4B58-8745-23C63DD22929}" type="doc">
      <dgm:prSet loTypeId="urn:microsoft.com/office/officeart/2005/8/layout/hProcess9" loCatId="process" qsTypeId="urn:microsoft.com/office/officeart/2005/8/quickstyle/simple1" qsCatId="simple" csTypeId="urn:microsoft.com/office/officeart/2005/8/colors/colorful1#1" csCatId="colorful" phldr="1"/>
      <dgm:spPr/>
    </dgm:pt>
    <dgm:pt modelId="{A6C382B6-3C4F-4A68-9A24-6F39904C9FF0}">
      <dgm:prSet phldrT="[Текст]"/>
      <dgm:spPr>
        <a:blipFill rotWithShape="0">
          <a:blip xmlns:r="http://schemas.openxmlformats.org/officeDocument/2006/relationships" r:embed="rId1"/>
          <a:stretch>
            <a:fillRect/>
          </a:stretch>
        </a:blipFill>
      </dgm:spPr>
      <dgm:t>
        <a:bodyPr/>
        <a:lstStyle/>
        <a:p>
          <a:pPr rtl="0"/>
          <a:endParaRPr lang="ru-RU" dirty="0"/>
        </a:p>
      </dgm:t>
    </dgm:pt>
    <dgm:pt modelId="{71C1C6A6-0A8A-4D31-90B6-82BB51E87EFE}" type="parTrans" cxnId="{6D29CC05-144F-4E7A-9643-18490105195C}">
      <dgm:prSet/>
      <dgm:spPr/>
      <dgm:t>
        <a:bodyPr/>
        <a:lstStyle/>
        <a:p>
          <a:endParaRPr lang="ru-RU"/>
        </a:p>
      </dgm:t>
    </dgm:pt>
    <dgm:pt modelId="{55D7A074-0C8A-4800-B897-CB20CAB20D48}" type="sibTrans" cxnId="{6D29CC05-144F-4E7A-9643-18490105195C}">
      <dgm:prSet/>
      <dgm:spPr/>
      <dgm:t>
        <a:bodyPr/>
        <a:lstStyle/>
        <a:p>
          <a:endParaRPr lang="ru-RU"/>
        </a:p>
      </dgm:t>
    </dgm:pt>
    <dgm:pt modelId="{58C7630B-DBAA-4CB3-A086-08CBB93F8B12}">
      <dgm:prSet phldrT="[Текст]"/>
      <dgm:spPr>
        <a:blipFill rotWithShape="0">
          <a:blip xmlns:r="http://schemas.openxmlformats.org/officeDocument/2006/relationships" r:embed="rId2"/>
          <a:stretch>
            <a:fillRect/>
          </a:stretch>
        </a:blipFill>
      </dgm:spPr>
      <dgm:t>
        <a:bodyPr/>
        <a:lstStyle/>
        <a:p>
          <a:pPr rtl="0"/>
          <a:endParaRPr lang="ru-RU" dirty="0"/>
        </a:p>
      </dgm:t>
    </dgm:pt>
    <dgm:pt modelId="{51BD3BF3-3058-4C71-95C2-425C54022CFA}" type="parTrans" cxnId="{B5ED43F8-0E3E-46A1-9C73-6269405B9BAD}">
      <dgm:prSet/>
      <dgm:spPr/>
      <dgm:t>
        <a:bodyPr/>
        <a:lstStyle/>
        <a:p>
          <a:endParaRPr lang="ru-RU"/>
        </a:p>
      </dgm:t>
    </dgm:pt>
    <dgm:pt modelId="{600B0E1F-C3FC-4E75-9843-3296852E46C5}" type="sibTrans" cxnId="{B5ED43F8-0E3E-46A1-9C73-6269405B9BAD}">
      <dgm:prSet/>
      <dgm:spPr/>
      <dgm:t>
        <a:bodyPr/>
        <a:lstStyle/>
        <a:p>
          <a:endParaRPr lang="ru-RU"/>
        </a:p>
      </dgm:t>
    </dgm:pt>
    <dgm:pt modelId="{5640514A-E971-45C9-A67F-499F54E6B116}">
      <dgm:prSet phldrT="[Текст]"/>
      <dgm:spPr>
        <a:blipFill rotWithShape="0">
          <a:blip xmlns:r="http://schemas.openxmlformats.org/officeDocument/2006/relationships" r:embed="rId3"/>
          <a:stretch>
            <a:fillRect/>
          </a:stretch>
        </a:blipFill>
      </dgm:spPr>
      <dgm:t>
        <a:bodyPr/>
        <a:lstStyle/>
        <a:p>
          <a:pPr rtl="0"/>
          <a:endParaRPr lang="ru-RU" dirty="0"/>
        </a:p>
      </dgm:t>
    </dgm:pt>
    <dgm:pt modelId="{DFF8F692-3DC5-4D81-9868-340FD8F4BB55}" type="parTrans" cxnId="{645320CE-213E-4D86-AAC5-18C332FF197A}">
      <dgm:prSet/>
      <dgm:spPr/>
      <dgm:t>
        <a:bodyPr/>
        <a:lstStyle/>
        <a:p>
          <a:endParaRPr lang="ru-RU"/>
        </a:p>
      </dgm:t>
    </dgm:pt>
    <dgm:pt modelId="{BB227822-0AA2-4CD4-98A5-AAADEE92473A}" type="sibTrans" cxnId="{645320CE-213E-4D86-AAC5-18C332FF197A}">
      <dgm:prSet/>
      <dgm:spPr/>
      <dgm:t>
        <a:bodyPr/>
        <a:lstStyle/>
        <a:p>
          <a:endParaRPr lang="ru-RU"/>
        </a:p>
      </dgm:t>
    </dgm:pt>
    <dgm:pt modelId="{96765636-9140-433B-AC4D-AA4B0BBC16A7}">
      <dgm:prSet/>
      <dgm:spPr>
        <a:blipFill rotWithShape="0">
          <a:blip xmlns:r="http://schemas.openxmlformats.org/officeDocument/2006/relationships" r:embed="rId4"/>
          <a:stretch>
            <a:fillRect/>
          </a:stretch>
        </a:blipFill>
      </dgm:spPr>
      <dgm:t>
        <a:bodyPr/>
        <a:lstStyle/>
        <a:p>
          <a:pPr rtl="0"/>
          <a:endParaRPr kumimoji="0" lang="kk-KZ" b="0" i="0" u="none" strike="noStrike" cap="none" normalizeH="0" baseline="0" dirty="0" smtClean="0">
            <a:ln/>
            <a:effectLst/>
            <a:latin typeface="Arial" pitchFamily="34" charset="0"/>
            <a:cs typeface="Arial" pitchFamily="34" charset="0"/>
          </a:endParaRPr>
        </a:p>
      </dgm:t>
    </dgm:pt>
    <dgm:pt modelId="{17A0986F-652B-4E08-97D6-FD4E6D700F63}" type="parTrans" cxnId="{D2117C57-6592-4039-87F0-EF59D3421555}">
      <dgm:prSet/>
      <dgm:spPr/>
      <dgm:t>
        <a:bodyPr/>
        <a:lstStyle/>
        <a:p>
          <a:endParaRPr lang="ru-RU"/>
        </a:p>
      </dgm:t>
    </dgm:pt>
    <dgm:pt modelId="{A55F98D4-2268-4BE1-8D84-F78163219190}" type="sibTrans" cxnId="{D2117C57-6592-4039-87F0-EF59D3421555}">
      <dgm:prSet/>
      <dgm:spPr/>
      <dgm:t>
        <a:bodyPr/>
        <a:lstStyle/>
        <a:p>
          <a:endParaRPr lang="ru-RU"/>
        </a:p>
      </dgm:t>
    </dgm:pt>
    <dgm:pt modelId="{2FFB4B17-5A05-4C24-B87E-DA66BBE214DB}" type="pres">
      <dgm:prSet presAssocID="{C15A9A0F-19BC-4B58-8745-23C63DD22929}" presName="CompostProcess" presStyleCnt="0">
        <dgm:presLayoutVars>
          <dgm:dir/>
          <dgm:resizeHandles val="exact"/>
        </dgm:presLayoutVars>
      </dgm:prSet>
      <dgm:spPr/>
    </dgm:pt>
    <dgm:pt modelId="{753FB0FC-697B-431E-8CAE-C003BDCED030}" type="pres">
      <dgm:prSet presAssocID="{C15A9A0F-19BC-4B58-8745-23C63DD22929}" presName="arrow" presStyleLbl="bgShp" presStyleIdx="0" presStyleCnt="1" custScaleX="116422" custLinFactNeighborX="613" custLinFactNeighborY="-5904"/>
      <dgm:spPr/>
    </dgm:pt>
    <dgm:pt modelId="{F7FD281F-315B-431E-85E7-4B06AB2C23F2}" type="pres">
      <dgm:prSet presAssocID="{C15A9A0F-19BC-4B58-8745-23C63DD22929}" presName="linearProcess" presStyleCnt="0"/>
      <dgm:spPr/>
    </dgm:pt>
    <dgm:pt modelId="{BA5F4CA5-5F0B-47CD-B61D-90BD9FFA3B42}" type="pres">
      <dgm:prSet presAssocID="{A6C382B6-3C4F-4A68-9A24-6F39904C9FF0}" presName="textNode" presStyleLbl="node1" presStyleIdx="0" presStyleCnt="4" custLinFactNeighborX="62392" custLinFactNeighborY="2485">
        <dgm:presLayoutVars>
          <dgm:bulletEnabled val="1"/>
        </dgm:presLayoutVars>
      </dgm:prSet>
      <dgm:spPr/>
      <dgm:t>
        <a:bodyPr/>
        <a:lstStyle/>
        <a:p>
          <a:endParaRPr lang="ru-RU"/>
        </a:p>
      </dgm:t>
    </dgm:pt>
    <dgm:pt modelId="{AE328D12-B2B2-4A43-A804-3289294E1CC9}" type="pres">
      <dgm:prSet presAssocID="{55D7A074-0C8A-4800-B897-CB20CAB20D48}" presName="sibTrans" presStyleCnt="0"/>
      <dgm:spPr/>
    </dgm:pt>
    <dgm:pt modelId="{4A30EA19-ED39-4551-A3D8-8562F16FA728}" type="pres">
      <dgm:prSet presAssocID="{58C7630B-DBAA-4CB3-A086-08CBB93F8B12}" presName="textNode" presStyleLbl="node1" presStyleIdx="1" presStyleCnt="4" custLinFactX="98703" custLinFactNeighborX="100000" custLinFactNeighborY="2485">
        <dgm:presLayoutVars>
          <dgm:bulletEnabled val="1"/>
        </dgm:presLayoutVars>
      </dgm:prSet>
      <dgm:spPr/>
      <dgm:t>
        <a:bodyPr/>
        <a:lstStyle/>
        <a:p>
          <a:endParaRPr lang="ru-RU"/>
        </a:p>
      </dgm:t>
    </dgm:pt>
    <dgm:pt modelId="{8F95A5E0-76E3-42CB-B113-705F4D769EF8}" type="pres">
      <dgm:prSet presAssocID="{600B0E1F-C3FC-4E75-9843-3296852E46C5}" presName="sibTrans" presStyleCnt="0"/>
      <dgm:spPr/>
    </dgm:pt>
    <dgm:pt modelId="{8D06DE4F-07E5-4D79-801F-659C79ED5C4E}" type="pres">
      <dgm:prSet presAssocID="{5640514A-E971-45C9-A67F-499F54E6B116}" presName="textNode" presStyleLbl="node1" presStyleIdx="2" presStyleCnt="4" custLinFactX="-93690" custLinFactNeighborX="-100000" custLinFactNeighborY="6174">
        <dgm:presLayoutVars>
          <dgm:bulletEnabled val="1"/>
        </dgm:presLayoutVars>
      </dgm:prSet>
      <dgm:spPr/>
      <dgm:t>
        <a:bodyPr/>
        <a:lstStyle/>
        <a:p>
          <a:endParaRPr lang="ru-RU"/>
        </a:p>
      </dgm:t>
    </dgm:pt>
    <dgm:pt modelId="{C59E8075-A924-409C-8E9A-86393FFA2C4A}" type="pres">
      <dgm:prSet presAssocID="{BB227822-0AA2-4CD4-98A5-AAADEE92473A}" presName="sibTrans" presStyleCnt="0"/>
      <dgm:spPr/>
    </dgm:pt>
    <dgm:pt modelId="{BB3B72C4-3F82-4BE2-ADFD-07CF2D796D84}" type="pres">
      <dgm:prSet presAssocID="{96765636-9140-433B-AC4D-AA4B0BBC16A7}" presName="textNode" presStyleLbl="node1" presStyleIdx="3" presStyleCnt="4" custLinFactNeighborX="-53425" custLinFactNeighborY="2485">
        <dgm:presLayoutVars>
          <dgm:bulletEnabled val="1"/>
        </dgm:presLayoutVars>
      </dgm:prSet>
      <dgm:spPr/>
      <dgm:t>
        <a:bodyPr/>
        <a:lstStyle/>
        <a:p>
          <a:endParaRPr lang="ru-RU"/>
        </a:p>
      </dgm:t>
    </dgm:pt>
  </dgm:ptLst>
  <dgm:cxnLst>
    <dgm:cxn modelId="{CF0EAF61-62C8-4802-89B0-91B0A111D093}" type="presOf" srcId="{96765636-9140-433B-AC4D-AA4B0BBC16A7}" destId="{BB3B72C4-3F82-4BE2-ADFD-07CF2D796D84}" srcOrd="0" destOrd="0" presId="urn:microsoft.com/office/officeart/2005/8/layout/hProcess9"/>
    <dgm:cxn modelId="{D2117C57-6592-4039-87F0-EF59D3421555}" srcId="{C15A9A0F-19BC-4B58-8745-23C63DD22929}" destId="{96765636-9140-433B-AC4D-AA4B0BBC16A7}" srcOrd="3" destOrd="0" parTransId="{17A0986F-652B-4E08-97D6-FD4E6D700F63}" sibTransId="{A55F98D4-2268-4BE1-8D84-F78163219190}"/>
    <dgm:cxn modelId="{645320CE-213E-4D86-AAC5-18C332FF197A}" srcId="{C15A9A0F-19BC-4B58-8745-23C63DD22929}" destId="{5640514A-E971-45C9-A67F-499F54E6B116}" srcOrd="2" destOrd="0" parTransId="{DFF8F692-3DC5-4D81-9868-340FD8F4BB55}" sibTransId="{BB227822-0AA2-4CD4-98A5-AAADEE92473A}"/>
    <dgm:cxn modelId="{BF3159D9-C6A3-4BA7-9EFA-13FB4A43A4F5}" type="presOf" srcId="{C15A9A0F-19BC-4B58-8745-23C63DD22929}" destId="{2FFB4B17-5A05-4C24-B87E-DA66BBE214DB}" srcOrd="0" destOrd="0" presId="urn:microsoft.com/office/officeart/2005/8/layout/hProcess9"/>
    <dgm:cxn modelId="{B5ED43F8-0E3E-46A1-9C73-6269405B9BAD}" srcId="{C15A9A0F-19BC-4B58-8745-23C63DD22929}" destId="{58C7630B-DBAA-4CB3-A086-08CBB93F8B12}" srcOrd="1" destOrd="0" parTransId="{51BD3BF3-3058-4C71-95C2-425C54022CFA}" sibTransId="{600B0E1F-C3FC-4E75-9843-3296852E46C5}"/>
    <dgm:cxn modelId="{7AE05584-BED1-4D94-A23F-0CAAD887A2DF}" type="presOf" srcId="{A6C382B6-3C4F-4A68-9A24-6F39904C9FF0}" destId="{BA5F4CA5-5F0B-47CD-B61D-90BD9FFA3B42}" srcOrd="0" destOrd="0" presId="urn:microsoft.com/office/officeart/2005/8/layout/hProcess9"/>
    <dgm:cxn modelId="{CED37049-4BAF-4CFE-857C-5B698242EF26}" type="presOf" srcId="{58C7630B-DBAA-4CB3-A086-08CBB93F8B12}" destId="{4A30EA19-ED39-4551-A3D8-8562F16FA728}" srcOrd="0" destOrd="0" presId="urn:microsoft.com/office/officeart/2005/8/layout/hProcess9"/>
    <dgm:cxn modelId="{9709CB0E-B58E-4554-B1D3-EAE0F3A577AD}" type="presOf" srcId="{5640514A-E971-45C9-A67F-499F54E6B116}" destId="{8D06DE4F-07E5-4D79-801F-659C79ED5C4E}" srcOrd="0" destOrd="0" presId="urn:microsoft.com/office/officeart/2005/8/layout/hProcess9"/>
    <dgm:cxn modelId="{6D29CC05-144F-4E7A-9643-18490105195C}" srcId="{C15A9A0F-19BC-4B58-8745-23C63DD22929}" destId="{A6C382B6-3C4F-4A68-9A24-6F39904C9FF0}" srcOrd="0" destOrd="0" parTransId="{71C1C6A6-0A8A-4D31-90B6-82BB51E87EFE}" sibTransId="{55D7A074-0C8A-4800-B897-CB20CAB20D48}"/>
    <dgm:cxn modelId="{1B0EDF24-8E3C-4F29-870E-746240D8DA74}" type="presParOf" srcId="{2FFB4B17-5A05-4C24-B87E-DA66BBE214DB}" destId="{753FB0FC-697B-431E-8CAE-C003BDCED030}" srcOrd="0" destOrd="0" presId="urn:microsoft.com/office/officeart/2005/8/layout/hProcess9"/>
    <dgm:cxn modelId="{611112A0-310E-4121-BF53-1E5728A89D5E}" type="presParOf" srcId="{2FFB4B17-5A05-4C24-B87E-DA66BBE214DB}" destId="{F7FD281F-315B-431E-85E7-4B06AB2C23F2}" srcOrd="1" destOrd="0" presId="urn:microsoft.com/office/officeart/2005/8/layout/hProcess9"/>
    <dgm:cxn modelId="{193C9C8E-E9F8-43E9-9A59-E05B96C8FEC9}" type="presParOf" srcId="{F7FD281F-315B-431E-85E7-4B06AB2C23F2}" destId="{BA5F4CA5-5F0B-47CD-B61D-90BD9FFA3B42}" srcOrd="0" destOrd="0" presId="urn:microsoft.com/office/officeart/2005/8/layout/hProcess9"/>
    <dgm:cxn modelId="{11D96AE5-7D13-4A06-975D-3B75C13F82BF}" type="presParOf" srcId="{F7FD281F-315B-431E-85E7-4B06AB2C23F2}" destId="{AE328D12-B2B2-4A43-A804-3289294E1CC9}" srcOrd="1" destOrd="0" presId="urn:microsoft.com/office/officeart/2005/8/layout/hProcess9"/>
    <dgm:cxn modelId="{A1FEC579-19D1-47B4-A0F0-0E5C54342873}" type="presParOf" srcId="{F7FD281F-315B-431E-85E7-4B06AB2C23F2}" destId="{4A30EA19-ED39-4551-A3D8-8562F16FA728}" srcOrd="2" destOrd="0" presId="urn:microsoft.com/office/officeart/2005/8/layout/hProcess9"/>
    <dgm:cxn modelId="{81332FA8-330D-4C36-BCF3-0FAEA4E385F5}" type="presParOf" srcId="{F7FD281F-315B-431E-85E7-4B06AB2C23F2}" destId="{8F95A5E0-76E3-42CB-B113-705F4D769EF8}" srcOrd="3" destOrd="0" presId="urn:microsoft.com/office/officeart/2005/8/layout/hProcess9"/>
    <dgm:cxn modelId="{5F6FE0F1-A2AE-4AEF-B932-72ED6FF52D07}" type="presParOf" srcId="{F7FD281F-315B-431E-85E7-4B06AB2C23F2}" destId="{8D06DE4F-07E5-4D79-801F-659C79ED5C4E}" srcOrd="4" destOrd="0" presId="urn:microsoft.com/office/officeart/2005/8/layout/hProcess9"/>
    <dgm:cxn modelId="{C846B8C0-BC4C-468D-BDB8-1A24B782EB54}" type="presParOf" srcId="{F7FD281F-315B-431E-85E7-4B06AB2C23F2}" destId="{C59E8075-A924-409C-8E9A-86393FFA2C4A}" srcOrd="5" destOrd="0" presId="urn:microsoft.com/office/officeart/2005/8/layout/hProcess9"/>
    <dgm:cxn modelId="{6CD6F7CB-7BB5-4056-AEE8-8E6C4ABD9835}" type="presParOf" srcId="{F7FD281F-315B-431E-85E7-4B06AB2C23F2}" destId="{BB3B72C4-3F82-4BE2-ADFD-07CF2D796D8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0.38158</cdr:x>
      <cdr:y>0.24</cdr:y>
    </cdr:to>
    <cdr:sp macro="" textlink="">
      <cdr:nvSpPr>
        <cdr:cNvPr id="2" name="Прямоугольник 1"/>
        <cdr:cNvSpPr/>
      </cdr:nvSpPr>
      <cdr:spPr>
        <a:xfrm xmlns:a="http://schemas.openxmlformats.org/drawingml/2006/main">
          <a:off x="-142844" y="-357190"/>
          <a:ext cx="2071702" cy="1285884"/>
        </a:xfrm>
        <a:prstGeom xmlns:a="http://schemas.openxmlformats.org/drawingml/2006/main" prst="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cdr:x>
      <cdr:y>0</cdr:y>
    </cdr:from>
    <cdr:to>
      <cdr:x>0.18421</cdr:x>
      <cdr:y>0.05333</cdr:y>
    </cdr:to>
    <cdr:cxnSp macro="">
      <cdr:nvCxnSpPr>
        <cdr:cNvPr id="3" name="Скругленная соединительная линия 2"/>
        <cdr:cNvCxnSpPr/>
      </cdr:nvCxnSpPr>
      <cdr:spPr>
        <a:xfrm xmlns:a="http://schemas.openxmlformats.org/drawingml/2006/main">
          <a:off x="0" y="0"/>
          <a:ext cx="1000132" cy="285752"/>
        </a:xfrm>
        <a:prstGeom xmlns:a="http://schemas.openxmlformats.org/drawingml/2006/main" prst="curvedConnector3">
          <a:avLst>
            <a:gd name="adj1" fmla="val 50000"/>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0.22369</cdr:x>
      <cdr:y>0.53333</cdr:y>
    </cdr:from>
    <cdr:to>
      <cdr:x>0.42106</cdr:x>
      <cdr:y>0.57333</cdr:y>
    </cdr:to>
    <cdr:sp macro="" textlink="">
      <cdr:nvSpPr>
        <cdr:cNvPr id="5" name="Скругленная соединительная линия 4"/>
        <cdr:cNvSpPr/>
      </cdr:nvSpPr>
      <cdr:spPr>
        <a:xfrm xmlns:a="http://schemas.openxmlformats.org/drawingml/2006/main" rot="10800000" flipV="1">
          <a:off x="1214477" y="2857520"/>
          <a:ext cx="1071571" cy="214315"/>
        </a:xfrm>
        <a:prstGeom xmlns:a="http://schemas.openxmlformats.org/drawingml/2006/main" prst="curvedConnector3">
          <a:avLst>
            <a:gd name="adj1" fmla="val 50000"/>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0.38158</cdr:x>
      <cdr:y>0.24</cdr:y>
    </cdr:to>
    <cdr:sp macro="" textlink="">
      <cdr:nvSpPr>
        <cdr:cNvPr id="2" name="Прямоугольник 1"/>
        <cdr:cNvSpPr/>
      </cdr:nvSpPr>
      <cdr:spPr>
        <a:xfrm xmlns:a="http://schemas.openxmlformats.org/drawingml/2006/main">
          <a:off x="-142844" y="-357190"/>
          <a:ext cx="2071702" cy="1285884"/>
        </a:xfrm>
        <a:prstGeom xmlns:a="http://schemas.openxmlformats.org/drawingml/2006/main" prst="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cdr:x>
      <cdr:y>0</cdr:y>
    </cdr:from>
    <cdr:to>
      <cdr:x>0.18421</cdr:x>
      <cdr:y>0.05333</cdr:y>
    </cdr:to>
    <cdr:cxnSp macro="">
      <cdr:nvCxnSpPr>
        <cdr:cNvPr id="3" name="Скругленная соединительная линия 2"/>
        <cdr:cNvCxnSpPr/>
      </cdr:nvCxnSpPr>
      <cdr:spPr>
        <a:xfrm xmlns:a="http://schemas.openxmlformats.org/drawingml/2006/main">
          <a:off x="0" y="0"/>
          <a:ext cx="1000132" cy="285752"/>
        </a:xfrm>
        <a:prstGeom xmlns:a="http://schemas.openxmlformats.org/drawingml/2006/main" prst="curvedConnector3">
          <a:avLst>
            <a:gd name="adj1" fmla="val 50000"/>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0.22369</cdr:x>
      <cdr:y>0.53333</cdr:y>
    </cdr:from>
    <cdr:to>
      <cdr:x>0.42106</cdr:x>
      <cdr:y>0.57333</cdr:y>
    </cdr:to>
    <cdr:sp macro="" textlink="">
      <cdr:nvSpPr>
        <cdr:cNvPr id="5" name="Скругленная соединительная линия 4"/>
        <cdr:cNvSpPr/>
      </cdr:nvSpPr>
      <cdr:spPr>
        <a:xfrm xmlns:a="http://schemas.openxmlformats.org/drawingml/2006/main" rot="10800000" flipV="1">
          <a:off x="1214477" y="2857520"/>
          <a:ext cx="1071571" cy="214315"/>
        </a:xfrm>
        <a:prstGeom xmlns:a="http://schemas.openxmlformats.org/drawingml/2006/main" prst="curvedConnector3">
          <a:avLst>
            <a:gd name="adj1" fmla="val 50000"/>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CEEFF-82AB-4E56-9DA5-D54884CE4DA4}" type="datetimeFigureOut">
              <a:rPr lang="ru-RU" smtClean="0"/>
              <a:pPr/>
              <a:t>24.10.2024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A9D449-8C8E-454E-9E6F-37BC7D2ADC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CEEFF-82AB-4E56-9DA5-D54884CE4DA4}" type="datetimeFigureOut">
              <a:rPr lang="ru-RU" smtClean="0"/>
              <a:pPr/>
              <a:t>24.10.2024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9D449-8C8E-454E-9E6F-37BC7D2ADC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Технодом\Desktop\шаблон.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928926" y="857232"/>
            <a:ext cx="4929222" cy="369332"/>
          </a:xfrm>
          <a:prstGeom prst="rect">
            <a:avLst/>
          </a:prstGeom>
          <a:noFill/>
        </p:spPr>
        <p:txBody>
          <a:bodyPr wrap="square" rtlCol="0">
            <a:spAutoFit/>
          </a:bodyPr>
          <a:lstStyle/>
          <a:p>
            <a:endParaRPr lang="ru-RU" dirty="0"/>
          </a:p>
        </p:txBody>
      </p:sp>
      <p:sp>
        <p:nvSpPr>
          <p:cNvPr id="1027" name="Rectangle 3"/>
          <p:cNvSpPr>
            <a:spLocks noChangeArrowheads="1"/>
          </p:cNvSpPr>
          <p:nvPr/>
        </p:nvSpPr>
        <p:spPr bwMode="auto">
          <a:xfrm>
            <a:off x="214282" y="214290"/>
            <a:ext cx="814393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400" b="1" i="0" u="none" strike="noStrike" cap="none" normalizeH="0" baseline="0" dirty="0" smtClean="0">
                <a:ln>
                  <a:noFill/>
                </a:ln>
                <a:solidFill>
                  <a:srgbClr val="C00000"/>
                </a:solidFill>
                <a:effectLst/>
                <a:latin typeface="Times New Roman" pitchFamily="18" charset="0"/>
                <a:cs typeface="Times New Roman" pitchFamily="18" charset="0"/>
              </a:rPr>
              <a:t>Ы.Алтынсарин</a:t>
            </a:r>
            <a:r>
              <a:rPr kumimoji="0" lang="kk-KZ" sz="4400" b="1" i="0" u="none" strike="noStrike" cap="none" normalizeH="0" dirty="0" smtClean="0">
                <a:ln>
                  <a:noFill/>
                </a:ln>
                <a:solidFill>
                  <a:srgbClr val="C000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400" b="1" i="0" u="none" strike="noStrike" cap="none" normalizeH="0" dirty="0" smtClean="0">
                <a:ln>
                  <a:noFill/>
                </a:ln>
                <a:solidFill>
                  <a:srgbClr val="C00000"/>
                </a:solidFill>
                <a:effectLst/>
                <a:latin typeface="Times New Roman" pitchFamily="18" charset="0"/>
                <a:cs typeface="Times New Roman" pitchFamily="18" charset="0"/>
              </a:rPr>
              <a:t>“Қыпшақ Сейітқұл” </a:t>
            </a:r>
            <a:endParaRPr kumimoji="0" lang="kk-KZ"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Стрелка вниз 6"/>
          <p:cNvSpPr/>
          <p:nvPr/>
        </p:nvSpPr>
        <p:spPr>
          <a:xfrm>
            <a:off x="4214810" y="1643050"/>
            <a:ext cx="500066"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714480" y="2428868"/>
            <a:ext cx="6429420" cy="1200329"/>
          </a:xfrm>
          <a:prstGeom prst="rect">
            <a:avLst/>
          </a:prstGeom>
        </p:spPr>
        <p:txBody>
          <a:bodyPr wrap="square">
            <a:spAutoFit/>
          </a:bodyPr>
          <a:lstStyle/>
          <a:p>
            <a:pPr algn="ctr"/>
            <a:r>
              <a:rPr lang="kk-KZ" sz="3600" b="1" dirty="0" smtClean="0">
                <a:solidFill>
                  <a:srgbClr val="C00000"/>
                </a:solidFill>
                <a:latin typeface="Times New Roman" pitchFamily="18" charset="0"/>
                <a:cs typeface="Times New Roman" pitchFamily="18" charset="0"/>
              </a:rPr>
              <a:t>«Сейітқұл  </a:t>
            </a:r>
            <a:r>
              <a:rPr lang="ru-RU" sz="3600" b="1" dirty="0" smtClean="0">
                <a:solidFill>
                  <a:srgbClr val="C00000"/>
                </a:solidFill>
                <a:latin typeface="Times New Roman" pitchFamily="18" charset="0"/>
                <a:cs typeface="Times New Roman" pitchFamily="18" charset="0"/>
              </a:rPr>
              <a:t>- </a:t>
            </a:r>
            <a:r>
              <a:rPr lang="kk-KZ" sz="3600" b="1" dirty="0" smtClean="0">
                <a:solidFill>
                  <a:srgbClr val="C00000"/>
                </a:solidFill>
                <a:latin typeface="Times New Roman" pitchFamily="18" charset="0"/>
                <a:cs typeface="Times New Roman" pitchFamily="18" charset="0"/>
              </a:rPr>
              <a:t>заманынан озып туған  адам» </a:t>
            </a:r>
            <a:endParaRPr lang="ru-RU" sz="3600" b="1" dirty="0">
              <a:solidFill>
                <a:srgbClr val="C00000"/>
              </a:solidFill>
              <a:latin typeface="Times New Roman" pitchFamily="18" charset="0"/>
              <a:cs typeface="Times New Roman" pitchFamily="18" charset="0"/>
            </a:endParaRPr>
          </a:p>
        </p:txBody>
      </p:sp>
      <p:sp>
        <p:nvSpPr>
          <p:cNvPr id="9" name="Прямоугольник 8"/>
          <p:cNvSpPr/>
          <p:nvPr/>
        </p:nvSpPr>
        <p:spPr>
          <a:xfrm>
            <a:off x="357158" y="5143512"/>
            <a:ext cx="4572032"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28596" y="5143512"/>
            <a:ext cx="4286280" cy="369332"/>
          </a:xfrm>
          <a:prstGeom prst="rect">
            <a:avLst/>
          </a:prstGeom>
          <a:noFill/>
        </p:spPr>
        <p:txBody>
          <a:bodyPr wrap="square" rtlCol="0">
            <a:spAutoFit/>
          </a:bodyPr>
          <a:lstStyle/>
          <a:p>
            <a:pPr algn="ctr"/>
            <a:endParaRPr lang="ru-RU"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428596" y="142852"/>
            <a:ext cx="8358246" cy="523220"/>
          </a:xfrm>
          <a:prstGeom prst="rect">
            <a:avLst/>
          </a:prstGeom>
          <a:noFill/>
        </p:spPr>
        <p:txBody>
          <a:bodyPr wrap="square" rtlCol="0">
            <a:spAutoFit/>
          </a:bodyPr>
          <a:lstStyle/>
          <a:p>
            <a:r>
              <a:rPr lang="kk-KZ" sz="2800" b="1" dirty="0" smtClean="0">
                <a:solidFill>
                  <a:schemeClr val="accent2"/>
                </a:solidFill>
              </a:rPr>
              <a:t>Кәсіпкерлігі</a:t>
            </a:r>
          </a:p>
        </p:txBody>
      </p:sp>
      <p:graphicFrame>
        <p:nvGraphicFramePr>
          <p:cNvPr id="12" name="Диаграмма 11"/>
          <p:cNvGraphicFramePr/>
          <p:nvPr/>
        </p:nvGraphicFramePr>
        <p:xfrm flipH="1">
          <a:off x="3714712" y="1500150"/>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8596" y="714356"/>
            <a:ext cx="6215106" cy="923330"/>
          </a:xfrm>
          <a:prstGeom prst="rect">
            <a:avLst/>
          </a:prstGeom>
          <a:noFill/>
        </p:spPr>
        <p:txBody>
          <a:bodyPr wrap="square" rtlCol="0">
            <a:spAutoFit/>
          </a:bodyPr>
          <a:lstStyle/>
          <a:p>
            <a:pPr lvl="0" algn="just" fontAlgn="base">
              <a:spcBef>
                <a:spcPct val="0"/>
              </a:spcBef>
              <a:spcAft>
                <a:spcPct val="0"/>
              </a:spcAft>
            </a:pPr>
            <a:r>
              <a:rPr lang="kk-KZ" dirty="0" smtClean="0">
                <a:solidFill>
                  <a:schemeClr val="tx2"/>
                </a:solidFill>
                <a:latin typeface="Arial" pitchFamily="34" charset="0"/>
                <a:ea typeface="Times New Roman" pitchFamily="18" charset="0"/>
                <a:cs typeface="Arial" pitchFamily="34" charset="0"/>
              </a:rPr>
              <a:t>Дискриптор:</a:t>
            </a:r>
          </a:p>
          <a:p>
            <a:pPr lvl="0" algn="just" fontAlgn="base">
              <a:spcBef>
                <a:spcPct val="0"/>
              </a:spcBef>
              <a:spcAft>
                <a:spcPct val="0"/>
              </a:spcAft>
            </a:pPr>
            <a:r>
              <a:rPr lang="kk-KZ" dirty="0" smtClean="0">
                <a:solidFill>
                  <a:schemeClr val="tx2"/>
                </a:solidFill>
                <a:latin typeface="Arial" pitchFamily="34" charset="0"/>
                <a:ea typeface="Times New Roman" pitchFamily="18" charset="0"/>
                <a:cs typeface="Arial" pitchFamily="34" charset="0"/>
              </a:rPr>
              <a:t>  -әр қасиетіне шығармадан мысал келтіреді;</a:t>
            </a:r>
            <a:endParaRPr lang="ru-RU" sz="1600" dirty="0" smtClean="0">
              <a:solidFill>
                <a:schemeClr val="tx2"/>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kk-KZ" dirty="0" smtClean="0">
                <a:solidFill>
                  <a:schemeClr val="tx2"/>
                </a:solidFill>
                <a:latin typeface="Arial" pitchFamily="34" charset="0"/>
                <a:ea typeface="Times New Roman" pitchFamily="18" charset="0"/>
                <a:cs typeface="Arial" pitchFamily="34" charset="0"/>
              </a:rPr>
              <a:t>  -кейіпкердің өзіндік құндылығын дәлелдейді</a:t>
            </a:r>
            <a:endParaRPr lang="ru-RU" dirty="0">
              <a:solidFill>
                <a:schemeClr val="tx2"/>
              </a:solidFill>
            </a:endParaRPr>
          </a:p>
        </p:txBody>
      </p:sp>
      <p:sp>
        <p:nvSpPr>
          <p:cNvPr id="9217" name="Rectangle 1"/>
          <p:cNvSpPr>
            <a:spLocks noChangeArrowheads="1"/>
          </p:cNvSpPr>
          <p:nvPr/>
        </p:nvSpPr>
        <p:spPr bwMode="auto">
          <a:xfrm>
            <a:off x="0" y="0"/>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Выноска со стрелкой вправо 7"/>
          <p:cNvSpPr/>
          <p:nvPr/>
        </p:nvSpPr>
        <p:spPr>
          <a:xfrm>
            <a:off x="214282" y="2214554"/>
            <a:ext cx="3286148" cy="264320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kk-KZ" sz="2000" dirty="0" smtClean="0">
                <a:solidFill>
                  <a:schemeClr val="bg1"/>
                </a:solidFill>
                <a:latin typeface="Calibri" pitchFamily="34" charset="0"/>
                <a:ea typeface="Calibri" pitchFamily="34" charset="0"/>
                <a:cs typeface="Times New Roman" pitchFamily="18" charset="0"/>
              </a:rPr>
              <a:t>Сейітқұл егін салып тапқан өнімді  мал басына айырбас жасауды, базарға сатуды  үйреніп, жаңа кәсіптің  түрлерін игере  бастады</a:t>
            </a:r>
            <a:endParaRPr lang="kk-KZ" sz="2000" dirty="0" smtClean="0">
              <a:solidFill>
                <a:schemeClr val="bg1"/>
              </a:solidFill>
              <a:latin typeface="Arial" pitchFamily="34" charset="0"/>
              <a:cs typeface="Arial" pitchFamily="34" charset="0"/>
            </a:endParaRPr>
          </a:p>
        </p:txBody>
      </p:sp>
      <p:sp>
        <p:nvSpPr>
          <p:cNvPr id="9" name="Выноска со стрелками влево/вправо 8"/>
          <p:cNvSpPr/>
          <p:nvPr/>
        </p:nvSpPr>
        <p:spPr>
          <a:xfrm>
            <a:off x="3571868" y="2285992"/>
            <a:ext cx="2071702" cy="2571768"/>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Өйткені себебі, сол себепті,сондықтан</a:t>
            </a:r>
            <a:endParaRPr lang="ru-RU" dirty="0"/>
          </a:p>
        </p:txBody>
      </p:sp>
      <p:sp>
        <p:nvSpPr>
          <p:cNvPr id="10" name="Выноска со стрелкой влево 9"/>
          <p:cNvSpPr/>
          <p:nvPr/>
        </p:nvSpPr>
        <p:spPr>
          <a:xfrm>
            <a:off x="5715008" y="2214554"/>
            <a:ext cx="3214710" cy="26432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kk-KZ" sz="2000" dirty="0" smtClean="0">
                <a:solidFill>
                  <a:schemeClr val="bg1"/>
                </a:solidFill>
                <a:latin typeface="Calibri" pitchFamily="34" charset="0"/>
                <a:ea typeface="Calibri" pitchFamily="34" charset="0"/>
                <a:cs typeface="Times New Roman" pitchFamily="18" charset="0"/>
              </a:rPr>
              <a:t>Олай болса, Сейітқұлды  егін шаруашылығы, мал шаруашылығы саласындағы еңбегіне  қарап кәсіпкер дей аламыз.</a:t>
            </a:r>
            <a:endParaRPr lang="kk-KZ" sz="2000" dirty="0" smtClean="0">
              <a:solidFill>
                <a:schemeClr val="bg1"/>
              </a:solidFill>
              <a:latin typeface="Arial" pitchFamily="34" charset="0"/>
              <a:cs typeface="Arial" pitchFamily="34" charset="0"/>
            </a:endParaRPr>
          </a:p>
        </p:txBody>
      </p:sp>
      <p:sp>
        <p:nvSpPr>
          <p:cNvPr id="25601" name="Rectangle 1"/>
          <p:cNvSpPr>
            <a:spLocks noChangeArrowheads="1"/>
          </p:cNvSpPr>
          <p:nvPr/>
        </p:nvSpPr>
        <p:spPr bwMode="auto">
          <a:xfrm>
            <a:off x="0" y="0"/>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2" name="Rectangle 2"/>
          <p:cNvSpPr>
            <a:spLocks noChangeArrowheads="1"/>
          </p:cNvSpPr>
          <p:nvPr/>
        </p:nvSpPr>
        <p:spPr bwMode="auto">
          <a:xfrm>
            <a:off x="0" y="0"/>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428596" y="142852"/>
            <a:ext cx="8358246" cy="523220"/>
          </a:xfrm>
          <a:prstGeom prst="rect">
            <a:avLst/>
          </a:prstGeom>
          <a:noFill/>
        </p:spPr>
        <p:txBody>
          <a:bodyPr wrap="square" rtlCol="0">
            <a:spAutoFit/>
          </a:bodyPr>
          <a:lstStyle/>
          <a:p>
            <a:r>
              <a:rPr lang="kk-KZ" sz="2800" b="1" dirty="0" smtClean="0">
                <a:solidFill>
                  <a:schemeClr val="accent2"/>
                </a:solidFill>
              </a:rPr>
              <a:t>Біз бүгін не білдік?</a:t>
            </a:r>
          </a:p>
        </p:txBody>
      </p:sp>
      <p:graphicFrame>
        <p:nvGraphicFramePr>
          <p:cNvPr id="12" name="Диаграмма 11"/>
          <p:cNvGraphicFramePr/>
          <p:nvPr/>
        </p:nvGraphicFramePr>
        <p:xfrm flipH="1">
          <a:off x="3714712" y="1500150"/>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8596" y="714356"/>
            <a:ext cx="8001056" cy="2862322"/>
          </a:xfrm>
          <a:prstGeom prst="rect">
            <a:avLst/>
          </a:prstGeom>
          <a:noFill/>
        </p:spPr>
        <p:txBody>
          <a:bodyPr wrap="square" rtlCol="0">
            <a:spAutoFit/>
          </a:bodyPr>
          <a:lstStyle/>
          <a:p>
            <a:pPr lvl="0" algn="just" fontAlgn="base">
              <a:spcBef>
                <a:spcPct val="0"/>
              </a:spcBef>
              <a:spcAft>
                <a:spcPct val="0"/>
              </a:spcAft>
            </a:pPr>
            <a:r>
              <a:rPr lang="kk-KZ" sz="2000" dirty="0" smtClean="0"/>
              <a:t>     Ия, балалар, Сейітқұл адал еңбегі мен ақылының арқасында үлкен жетістіктерге жетті. Ол тек қана мал тауып, қаражат табуды ғана емес, жан-жақты өнім жасауды да ойластырды. Ел ағасы атанып, маңайындағы елдің санын өсіріп, еліне ел, жеріне жер қосуы да Сейітқұлдың бойындағы ерекше қасиеттерін  көрсетеді. Халықтың бірлігі мен ынтымағын жарастырды. Осындай дәлелді себептер кейіпкердің тұлғасын айқындай түседі. Сейітқұл өз еңбегінің бағасын бірінші халқынан алды.  Халқы Сейітқұлға сенді, сол сеніммен соңына ерді. Нәтижесінде іргелі ел болды.</a:t>
            </a:r>
            <a:endParaRPr lang="ru-RU" sz="2000" dirty="0">
              <a:solidFill>
                <a:schemeClr val="tx2"/>
              </a:solidFill>
            </a:endParaRPr>
          </a:p>
        </p:txBody>
      </p:sp>
      <p:sp>
        <p:nvSpPr>
          <p:cNvPr id="9217" name="Rectangle 1"/>
          <p:cNvSpPr>
            <a:spLocks noChangeArrowheads="1"/>
          </p:cNvSpPr>
          <p:nvPr/>
        </p:nvSpPr>
        <p:spPr bwMode="auto">
          <a:xfrm>
            <a:off x="0" y="0"/>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1" name="Rectangle 1"/>
          <p:cNvSpPr>
            <a:spLocks noChangeArrowheads="1"/>
          </p:cNvSpPr>
          <p:nvPr/>
        </p:nvSpPr>
        <p:spPr bwMode="auto">
          <a:xfrm>
            <a:off x="0" y="0"/>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2" name="Rectangle 2"/>
          <p:cNvSpPr>
            <a:spLocks noChangeArrowheads="1"/>
          </p:cNvSpPr>
          <p:nvPr/>
        </p:nvSpPr>
        <p:spPr bwMode="auto">
          <a:xfrm>
            <a:off x="0" y="0"/>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AutoShape 2" descr="https://fsd.multiurok.ru/html/2018/02/10/s_5a7e721c090ad/827860_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27" name="Picture 3" descr="C:\Users\Технодом\Desktop\сееткул.jpg"/>
          <p:cNvPicPr>
            <a:picLocks noChangeAspect="1" noChangeArrowheads="1"/>
          </p:cNvPicPr>
          <p:nvPr/>
        </p:nvPicPr>
        <p:blipFill>
          <a:blip r:embed="rId4" cstate="print"/>
          <a:srcRect/>
          <a:stretch>
            <a:fillRect/>
          </a:stretch>
        </p:blipFill>
        <p:spPr bwMode="auto">
          <a:xfrm>
            <a:off x="4714876" y="3714752"/>
            <a:ext cx="3500462" cy="2625347"/>
          </a:xfrm>
          <a:prstGeom prst="rect">
            <a:avLst/>
          </a:prstGeom>
          <a:noFill/>
        </p:spPr>
      </p:pic>
      <p:pic>
        <p:nvPicPr>
          <p:cNvPr id="26628" name="Picture 4" descr="C:\Users\Технодом\Desktop\ер.png"/>
          <p:cNvPicPr>
            <a:picLocks noChangeAspect="1" noChangeArrowheads="1"/>
          </p:cNvPicPr>
          <p:nvPr/>
        </p:nvPicPr>
        <p:blipFill>
          <a:blip r:embed="rId5" cstate="print"/>
          <a:srcRect/>
          <a:stretch>
            <a:fillRect/>
          </a:stretch>
        </p:blipFill>
        <p:spPr bwMode="auto">
          <a:xfrm>
            <a:off x="928662" y="3714752"/>
            <a:ext cx="3357585" cy="257176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8125"/>
          <a:stretch>
            <a:fillRect/>
          </a:stretch>
        </p:blipFill>
        <p:spPr bwMode="auto">
          <a:xfrm>
            <a:off x="0" y="0"/>
            <a:ext cx="9144000" cy="6858000"/>
          </a:xfrm>
          <a:prstGeom prst="rect">
            <a:avLst/>
          </a:prstGeom>
          <a:noFill/>
        </p:spPr>
      </p:pic>
      <p:graphicFrame>
        <p:nvGraphicFramePr>
          <p:cNvPr id="9" name="Содержимое 8"/>
          <p:cNvGraphicFramePr>
            <a:graphicFrameLocks noGrp="1"/>
          </p:cNvGraphicFramePr>
          <p:nvPr>
            <p:ph idx="1"/>
          </p:nvPr>
        </p:nvGraphicFramePr>
        <p:xfrm>
          <a:off x="0" y="1285860"/>
          <a:ext cx="9144000" cy="484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2"/>
          <p:cNvSpPr>
            <a:spLocks noChangeArrowheads="1"/>
          </p:cNvSpPr>
          <p:nvPr/>
        </p:nvSpPr>
        <p:spPr bwMode="auto">
          <a:xfrm>
            <a:off x="0" y="428604"/>
            <a:ext cx="89297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chemeClr val="accent2"/>
                </a:solidFill>
                <a:effectLst/>
                <a:latin typeface="Times New Roman" pitchFamily="18" charset="0"/>
                <a:cs typeface="Times New Roman" pitchFamily="18" charset="0"/>
              </a:rPr>
              <a:t>Отандық</a:t>
            </a:r>
            <a:r>
              <a:rPr kumimoji="0" lang="kk-KZ" sz="4000" b="1" i="0" u="none" strike="noStrike" cap="none" normalizeH="0" dirty="0" smtClean="0">
                <a:ln>
                  <a:noFill/>
                </a:ln>
                <a:solidFill>
                  <a:schemeClr val="accent2"/>
                </a:solidFill>
                <a:effectLst/>
                <a:latin typeface="Times New Roman" pitchFamily="18" charset="0"/>
                <a:cs typeface="Times New Roman" pitchFamily="18" charset="0"/>
              </a:rPr>
              <a:t> кәсіп өнімдері </a:t>
            </a:r>
            <a:endParaRPr kumimoji="0" lang="ru-RU" sz="4000" b="1" i="0" u="none" strike="noStrike" cap="none" normalizeH="0" baseline="0" dirty="0" smtClean="0">
              <a:ln>
                <a:noFill/>
              </a:ln>
              <a:solidFill>
                <a:schemeClr val="accent2"/>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Технодом\Desktop\шаблон.jpg"/>
          <p:cNvPicPr>
            <a:picLocks noChangeAspect="1" noChangeArrowheads="1"/>
          </p:cNvPicPr>
          <p:nvPr/>
        </p:nvPicPr>
        <p:blipFill>
          <a:blip r:embed="rId2"/>
          <a:srcRect b="28125"/>
          <a:stretch>
            <a:fillRect/>
          </a:stretch>
        </p:blipFill>
        <p:spPr bwMode="auto">
          <a:xfrm>
            <a:off x="32" y="0"/>
            <a:ext cx="9144000" cy="6858000"/>
          </a:xfrm>
          <a:prstGeom prst="rect">
            <a:avLst/>
          </a:prstGeom>
          <a:noFill/>
        </p:spPr>
      </p:pic>
      <p:sp>
        <p:nvSpPr>
          <p:cNvPr id="2049" name="Rectangle 1"/>
          <p:cNvSpPr>
            <a:spLocks noChangeArrowheads="1"/>
          </p:cNvSpPr>
          <p:nvPr/>
        </p:nvSpPr>
        <p:spPr bwMode="auto">
          <a:xfrm>
            <a:off x="285720" y="714356"/>
            <a:ext cx="857256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Бүгінгі сабағымызда: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Шығармадағы  кейіпкерлердің  бойындағы жеке</a:t>
            </a:r>
            <a:r>
              <a:rPr kumimoji="0" lang="kk-KZ"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kk-KZ"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қасиеттеріне  талдау жасауды;</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Кейіпкерлерді  шынайы  өмірмен байланыстырып</a:t>
            </a:r>
          </a:p>
          <a:p>
            <a:pPr marL="0" marR="0" lvl="0" indent="0" algn="l" defTabSz="914400" rtl="0" eaLnBrk="0" fontAlgn="base" latinLnBrk="0" hangingPunct="0">
              <a:lnSpc>
                <a:spcPct val="100000"/>
              </a:lnSpc>
              <a:spcBef>
                <a:spcPct val="0"/>
              </a:spcBef>
              <a:spcAft>
                <a:spcPct val="0"/>
              </a:spcAft>
              <a:buClrTx/>
              <a:buSzTx/>
              <a:tabLst/>
            </a:pPr>
            <a:r>
              <a:rPr kumimoji="0" lang="kk-KZ"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бағалауды.</a:t>
            </a:r>
            <a:r>
              <a:rPr kumimoji="0" lang="kk-KZ"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Технодом\Desktop\шаблон.jpg"/>
          <p:cNvPicPr>
            <a:picLocks noChangeAspect="1" noChangeArrowheads="1"/>
          </p:cNvPicPr>
          <p:nvPr/>
        </p:nvPicPr>
        <p:blipFill>
          <a:blip r:embed="rId2"/>
          <a:srcRect b="28125"/>
          <a:stretch>
            <a:fillRect/>
          </a:stretch>
        </p:blipFill>
        <p:spPr bwMode="auto">
          <a:xfrm>
            <a:off x="32" y="0"/>
            <a:ext cx="9144000" cy="6858000"/>
          </a:xfrm>
          <a:prstGeom prst="rect">
            <a:avLst/>
          </a:prstGeom>
          <a:noFill/>
        </p:spPr>
      </p:pic>
      <p:sp>
        <p:nvSpPr>
          <p:cNvPr id="2049" name="Rectangle 1"/>
          <p:cNvSpPr>
            <a:spLocks noChangeArrowheads="1"/>
          </p:cNvSpPr>
          <p:nvPr/>
        </p:nvSpPr>
        <p:spPr bwMode="auto">
          <a:xfrm>
            <a:off x="285720" y="714356"/>
            <a:ext cx="857256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Қосымша тапсырма </a:t>
            </a:r>
            <a:endParaRPr lang="ru-RU" sz="2800" dirty="0" smtClean="0">
              <a:solidFill>
                <a:schemeClr val="accent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accent2"/>
              </a:solidFill>
              <a:effectLst/>
              <a:latin typeface="Arial" pitchFamily="34" charset="0"/>
              <a:ea typeface="Times New Roman" pitchFamily="18" charset="0"/>
              <a:cs typeface="Arial" pitchFamily="34" charset="0"/>
            </a:endParaRPr>
          </a:p>
        </p:txBody>
      </p:sp>
      <p:sp>
        <p:nvSpPr>
          <p:cNvPr id="5" name="Прямоугольник 4"/>
          <p:cNvSpPr/>
          <p:nvPr/>
        </p:nvSpPr>
        <p:spPr>
          <a:xfrm>
            <a:off x="642910" y="1500174"/>
            <a:ext cx="7858180" cy="1384995"/>
          </a:xfrm>
          <a:prstGeom prst="rect">
            <a:avLst/>
          </a:prstGeom>
        </p:spPr>
        <p:txBody>
          <a:bodyPr wrap="square">
            <a:spAutoFit/>
          </a:bodyPr>
          <a:lstStyle/>
          <a:p>
            <a:pPr algn="ctr"/>
            <a:r>
              <a:rPr lang="kk-KZ" sz="2800" b="1" dirty="0" smtClean="0">
                <a:solidFill>
                  <a:schemeClr val="tx2"/>
                </a:solidFill>
              </a:rPr>
              <a:t>«Болашақтағы менің бизнес</a:t>
            </a:r>
            <a:r>
              <a:rPr lang="ru-RU" sz="2800" b="1" dirty="0" smtClean="0">
                <a:solidFill>
                  <a:schemeClr val="tx2"/>
                </a:solidFill>
              </a:rPr>
              <a:t>-</a:t>
            </a:r>
            <a:r>
              <a:rPr lang="kk-KZ" sz="2800" b="1" dirty="0" smtClean="0">
                <a:solidFill>
                  <a:schemeClr val="tx2"/>
                </a:solidFill>
              </a:rPr>
              <a:t>планым» деген тақырыпта  шағын эссе жазуды ұсынамын.</a:t>
            </a:r>
          </a:p>
          <a:p>
            <a:pPr algn="ctr"/>
            <a:r>
              <a:rPr lang="kk-KZ" sz="2800" b="1" dirty="0" smtClean="0">
                <a:solidFill>
                  <a:schemeClr val="tx2"/>
                </a:solidFill>
              </a:rPr>
              <a:t> Көлемі – 40 cөз.</a:t>
            </a:r>
            <a:endParaRPr lang="ru-RU" sz="2800" b="1" dirty="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Технодом\Desktop\шаблон.jpg"/>
          <p:cNvPicPr>
            <a:picLocks noChangeAspect="1" noChangeArrowheads="1"/>
          </p:cNvPicPr>
          <p:nvPr/>
        </p:nvPicPr>
        <p:blipFill>
          <a:blip r:embed="rId2"/>
          <a:srcRect b="28125"/>
          <a:stretch>
            <a:fillRect/>
          </a:stretch>
        </p:blipFill>
        <p:spPr bwMode="auto">
          <a:xfrm>
            <a:off x="0" y="0"/>
            <a:ext cx="9144000" cy="6858000"/>
          </a:xfrm>
          <a:prstGeom prst="rect">
            <a:avLst/>
          </a:prstGeom>
          <a:noFill/>
        </p:spPr>
      </p:pic>
      <p:sp>
        <p:nvSpPr>
          <p:cNvPr id="5" name="Прямоугольник 4"/>
          <p:cNvSpPr/>
          <p:nvPr/>
        </p:nvSpPr>
        <p:spPr>
          <a:xfrm>
            <a:off x="642910" y="1714488"/>
            <a:ext cx="7866256" cy="3139321"/>
          </a:xfrm>
          <a:prstGeom prst="rect">
            <a:avLst/>
          </a:prstGeom>
          <a:noFill/>
        </p:spPr>
        <p:txBody>
          <a:bodyPr wrap="none" lIns="91440" tIns="45720" rIns="91440" bIns="45720">
            <a:spAutoFit/>
          </a:bodyPr>
          <a:lstStyle/>
          <a:p>
            <a:pPr algn="ctr"/>
            <a:r>
              <a:rPr lang="ru-RU" sz="6600" b="1" cap="none" spc="0" dirty="0" err="1"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Назар</a:t>
            </a:r>
            <a:r>
              <a:rPr lang="ru-RU" sz="6600" b="1" cap="none" spc="0" dirty="0"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 </a:t>
            </a:r>
            <a:r>
              <a:rPr lang="ru-RU" sz="6600" b="1" cap="none" spc="0" dirty="0" err="1"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салып</a:t>
            </a:r>
            <a:r>
              <a:rPr lang="ru-RU" sz="6600" b="1" cap="none" spc="0" dirty="0"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 </a:t>
            </a:r>
          </a:p>
          <a:p>
            <a:pPr algn="ctr"/>
            <a:r>
              <a:rPr lang="ru-RU" sz="6600" b="1" cap="none" spc="0" dirty="0" err="1"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тыңдағандарыңызға</a:t>
            </a:r>
            <a:endParaRPr lang="ru-RU" sz="6600" b="1" cap="none" spc="0" dirty="0" smtClean="0">
              <a:ln w="28575">
                <a:solidFill>
                  <a:srgbClr val="C00000"/>
                </a:solidFill>
                <a:prstDash val="solid"/>
                <a:miter lim="800000"/>
              </a:ln>
              <a:solidFill>
                <a:srgbClr val="FFFF00"/>
              </a:solidFill>
              <a:effectLst>
                <a:outerShdw blurRad="25500" dist="23000" dir="7020000" algn="tl">
                  <a:srgbClr val="000000">
                    <a:alpha val="50000"/>
                  </a:srgbClr>
                </a:outerShdw>
              </a:effectLst>
            </a:endParaRPr>
          </a:p>
          <a:p>
            <a:pPr algn="ctr"/>
            <a:r>
              <a:rPr lang="ru-RU" sz="6600" b="1" cap="none" spc="0" dirty="0"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 </a:t>
            </a:r>
            <a:r>
              <a:rPr lang="ru-RU" sz="6600" b="1" cap="none" spc="0" dirty="0" err="1"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рахмет</a:t>
            </a:r>
            <a:r>
              <a:rPr lang="ru-RU" sz="6600" b="1" cap="none" spc="0" dirty="0" smtClean="0">
                <a:ln w="28575">
                  <a:solidFill>
                    <a:srgbClr val="C00000"/>
                  </a:solidFill>
                  <a:prstDash val="solid"/>
                  <a:miter lim="800000"/>
                </a:ln>
                <a:solidFill>
                  <a:srgbClr val="FFFF00"/>
                </a:solidFill>
                <a:effectLst>
                  <a:outerShdw blurRad="25500" dist="23000" dir="7020000" algn="tl">
                    <a:srgbClr val="000000">
                      <a:alpha val="50000"/>
                    </a:srgbClr>
                  </a:outerShdw>
                </a:effectLst>
              </a:rPr>
              <a:t>!</a:t>
            </a:r>
            <a:endParaRPr lang="ru-RU" sz="6600" b="1" cap="none" spc="0" dirty="0">
              <a:ln w="28575">
                <a:solidFill>
                  <a:srgbClr val="C00000"/>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285720" y="285728"/>
            <a:ext cx="8143932" cy="646331"/>
          </a:xfrm>
          <a:prstGeom prst="rect">
            <a:avLst/>
          </a:prstGeom>
          <a:noFill/>
        </p:spPr>
        <p:txBody>
          <a:bodyPr wrap="square" rtlCol="0">
            <a:spAutoFit/>
          </a:bodyPr>
          <a:lstStyle/>
          <a:p>
            <a:r>
              <a:rPr lang="kk-KZ" sz="3600" dirty="0" smtClean="0">
                <a:solidFill>
                  <a:srgbClr val="C00000"/>
                </a:solidFill>
                <a:latin typeface="Times New Roman" pitchFamily="18" charset="0"/>
                <a:cs typeface="Times New Roman" pitchFamily="18" charset="0"/>
              </a:rPr>
              <a:t>Оқу мақсаты:</a:t>
            </a:r>
            <a:endParaRPr lang="ru-RU" sz="3600" dirty="0">
              <a:solidFill>
                <a:srgbClr val="C00000"/>
              </a:solidFill>
              <a:latin typeface="Times New Roman" pitchFamily="18" charset="0"/>
              <a:cs typeface="Times New Roman" pitchFamily="18" charset="0"/>
            </a:endParaRPr>
          </a:p>
        </p:txBody>
      </p:sp>
      <p:sp>
        <p:nvSpPr>
          <p:cNvPr id="11" name="TextBox 10"/>
          <p:cNvSpPr txBox="1"/>
          <p:nvPr/>
        </p:nvSpPr>
        <p:spPr>
          <a:xfrm>
            <a:off x="1928794" y="3862992"/>
            <a:ext cx="4714908" cy="461665"/>
          </a:xfrm>
          <a:prstGeom prst="rect">
            <a:avLst/>
          </a:prstGeom>
          <a:noFill/>
        </p:spPr>
        <p:txBody>
          <a:bodyPr wrap="square" rtlCol="0">
            <a:spAutoFit/>
          </a:bodyPr>
          <a:lstStyle/>
          <a:p>
            <a:pPr algn="ctr"/>
            <a:endParaRPr lang="ru-RU" sz="2400" b="1" dirty="0">
              <a:solidFill>
                <a:schemeClr val="tx2"/>
              </a:solidFill>
              <a:latin typeface="Times New Roman" pitchFamily="18" charset="0"/>
              <a:cs typeface="Times New Roman" pitchFamily="18" charset="0"/>
            </a:endParaRPr>
          </a:p>
        </p:txBody>
      </p:sp>
      <p:sp>
        <p:nvSpPr>
          <p:cNvPr id="12" name="TextBox 11"/>
          <p:cNvSpPr txBox="1"/>
          <p:nvPr/>
        </p:nvSpPr>
        <p:spPr>
          <a:xfrm>
            <a:off x="5715008" y="2357430"/>
            <a:ext cx="2000264" cy="369332"/>
          </a:xfrm>
          <a:prstGeom prst="rect">
            <a:avLst/>
          </a:prstGeom>
          <a:noFill/>
        </p:spPr>
        <p:txBody>
          <a:bodyPr wrap="square" rtlCol="0">
            <a:spAutoFit/>
          </a:bodyPr>
          <a:lstStyle/>
          <a:p>
            <a:endParaRPr lang="ru-RU" dirty="0"/>
          </a:p>
        </p:txBody>
      </p:sp>
      <p:sp>
        <p:nvSpPr>
          <p:cNvPr id="13" name="TextBox 12"/>
          <p:cNvSpPr txBox="1"/>
          <p:nvPr/>
        </p:nvSpPr>
        <p:spPr>
          <a:xfrm>
            <a:off x="214282" y="2000240"/>
            <a:ext cx="5357850" cy="461665"/>
          </a:xfrm>
          <a:prstGeom prst="rect">
            <a:avLst/>
          </a:prstGeom>
          <a:noFill/>
        </p:spPr>
        <p:txBody>
          <a:bodyPr wrap="square" rtlCol="0">
            <a:spAutoFit/>
          </a:bodyPr>
          <a:lstStyle/>
          <a:p>
            <a:r>
              <a:rPr lang="kk-KZ" sz="2400" b="1" dirty="0" smtClean="0">
                <a:solidFill>
                  <a:srgbClr val="C00000"/>
                </a:solidFill>
                <a:latin typeface="Times New Roman" pitchFamily="18" charset="0"/>
                <a:cs typeface="Times New Roman" pitchFamily="18" charset="0"/>
              </a:rPr>
              <a:t>Бүгінгі сабақта:</a:t>
            </a:r>
            <a:endParaRPr lang="ru-RU" sz="2400" b="1" dirty="0">
              <a:solidFill>
                <a:srgbClr val="C00000"/>
              </a:solidFill>
              <a:latin typeface="Times New Roman" pitchFamily="18" charset="0"/>
              <a:cs typeface="Times New Roman" pitchFamily="18" charset="0"/>
            </a:endParaRPr>
          </a:p>
        </p:txBody>
      </p:sp>
      <p:sp>
        <p:nvSpPr>
          <p:cNvPr id="14" name="TextBox 13"/>
          <p:cNvSpPr txBox="1"/>
          <p:nvPr/>
        </p:nvSpPr>
        <p:spPr>
          <a:xfrm>
            <a:off x="571472" y="2786058"/>
            <a:ext cx="8143932" cy="1569660"/>
          </a:xfrm>
          <a:prstGeom prst="rect">
            <a:avLst/>
          </a:prstGeom>
          <a:noFill/>
        </p:spPr>
        <p:txBody>
          <a:bodyPr wrap="square" rtlCol="0">
            <a:spAutoFit/>
          </a:bodyPr>
          <a:lstStyle/>
          <a:p>
            <a:pPr lvl="0">
              <a:buFontTx/>
              <a:buChar char="-"/>
            </a:pPr>
            <a:r>
              <a:rPr lang="kk-KZ" sz="2400" b="1" dirty="0" smtClean="0">
                <a:solidFill>
                  <a:schemeClr val="tx2"/>
                </a:solidFill>
              </a:rPr>
              <a:t>шығармадағы  кейіпкерлердің  бойындағы жеке</a:t>
            </a:r>
          </a:p>
          <a:p>
            <a:pPr lvl="0"/>
            <a:r>
              <a:rPr lang="kk-KZ" sz="2400" b="1" dirty="0" smtClean="0">
                <a:solidFill>
                  <a:schemeClr val="tx2"/>
                </a:solidFill>
              </a:rPr>
              <a:t>  қасиеттеріне  талдау жасау;</a:t>
            </a:r>
            <a:endParaRPr lang="ru-RU" sz="2400" b="1" dirty="0" smtClean="0">
              <a:solidFill>
                <a:schemeClr val="tx2"/>
              </a:solidFill>
            </a:endParaRPr>
          </a:p>
          <a:p>
            <a:r>
              <a:rPr lang="kk-KZ" sz="2400" b="1" dirty="0" smtClean="0">
                <a:solidFill>
                  <a:schemeClr val="tx2"/>
                </a:solidFill>
              </a:rPr>
              <a:t>-кейіпкерлерді шынайы өмірмен байланыстырып</a:t>
            </a:r>
          </a:p>
          <a:p>
            <a:r>
              <a:rPr lang="kk-KZ" sz="2400" b="1" dirty="0" smtClean="0">
                <a:solidFill>
                  <a:schemeClr val="tx2"/>
                </a:solidFill>
              </a:rPr>
              <a:t> бағалауды  үйрену;</a:t>
            </a:r>
            <a:endParaRPr lang="ru-RU" sz="2400" b="1" dirty="0">
              <a:solidFill>
                <a:schemeClr val="tx2"/>
              </a:solidFill>
              <a:latin typeface="Times New Roman" pitchFamily="18" charset="0"/>
              <a:cs typeface="Times New Roman" pitchFamily="18" charset="0"/>
            </a:endParaRPr>
          </a:p>
        </p:txBody>
      </p:sp>
      <p:sp>
        <p:nvSpPr>
          <p:cNvPr id="10" name="Прямоугольник 9"/>
          <p:cNvSpPr/>
          <p:nvPr/>
        </p:nvSpPr>
        <p:spPr>
          <a:xfrm>
            <a:off x="571472" y="1000109"/>
            <a:ext cx="8286808" cy="954107"/>
          </a:xfrm>
          <a:prstGeom prst="rect">
            <a:avLst/>
          </a:prstGeom>
        </p:spPr>
        <p:txBody>
          <a:bodyPr wrap="square">
            <a:spAutoFit/>
          </a:bodyPr>
          <a:lstStyle/>
          <a:p>
            <a:r>
              <a:rPr lang="kk-KZ" sz="2800" b="1" dirty="0" smtClean="0">
                <a:solidFill>
                  <a:schemeClr val="tx2"/>
                </a:solidFill>
              </a:rPr>
              <a:t>5Б/С2.5 Кейіпкерлерді  шынайы  өмірмен</a:t>
            </a:r>
          </a:p>
          <a:p>
            <a:r>
              <a:rPr lang="kk-KZ" sz="2800" b="1" dirty="0" smtClean="0">
                <a:solidFill>
                  <a:schemeClr val="tx2"/>
                </a:solidFill>
              </a:rPr>
              <a:t>                салыстырып бағалау. </a:t>
            </a:r>
            <a:endParaRPr lang="ru-RU" sz="2800" b="1"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500034" y="285728"/>
            <a:ext cx="8215370" cy="584775"/>
          </a:xfrm>
          <a:prstGeom prst="rect">
            <a:avLst/>
          </a:prstGeom>
          <a:noFill/>
        </p:spPr>
        <p:txBody>
          <a:bodyPr wrap="square" rtlCol="0">
            <a:spAutoFit/>
          </a:bodyPr>
          <a:lstStyle/>
          <a:p>
            <a:pPr algn="ctr"/>
            <a:r>
              <a:rPr lang="kk-KZ" sz="3200" b="1" dirty="0" smtClean="0">
                <a:solidFill>
                  <a:srgbClr val="C00000"/>
                </a:solidFill>
                <a:latin typeface="Times New Roman" pitchFamily="18" charset="0"/>
                <a:cs typeface="Times New Roman" pitchFamily="18" charset="0"/>
              </a:rPr>
              <a:t>“Сұрақ </a:t>
            </a:r>
            <a:r>
              <a:rPr lang="en-US" sz="3200" b="1" dirty="0" smtClean="0">
                <a:solidFill>
                  <a:srgbClr val="C00000"/>
                </a:solidFill>
                <a:latin typeface="Times New Roman" pitchFamily="18" charset="0"/>
                <a:cs typeface="Times New Roman" pitchFamily="18" charset="0"/>
              </a:rPr>
              <a:t>– </a:t>
            </a:r>
            <a:r>
              <a:rPr lang="kk-KZ" sz="3200" b="1" dirty="0" smtClean="0">
                <a:solidFill>
                  <a:srgbClr val="C00000"/>
                </a:solidFill>
                <a:latin typeface="Times New Roman" pitchFamily="18" charset="0"/>
                <a:cs typeface="Times New Roman" pitchFamily="18" charset="0"/>
              </a:rPr>
              <a:t>жауап”</a:t>
            </a:r>
            <a:endParaRPr lang="ru-RU" sz="3200" b="1" dirty="0">
              <a:solidFill>
                <a:srgbClr val="C00000"/>
              </a:solidFill>
              <a:latin typeface="Times New Roman" pitchFamily="18" charset="0"/>
              <a:cs typeface="Times New Roman" pitchFamily="18" charset="0"/>
            </a:endParaRPr>
          </a:p>
        </p:txBody>
      </p:sp>
      <p:sp>
        <p:nvSpPr>
          <p:cNvPr id="2049" name="Rectangle 1"/>
          <p:cNvSpPr>
            <a:spLocks noChangeArrowheads="1"/>
          </p:cNvSpPr>
          <p:nvPr/>
        </p:nvSpPr>
        <p:spPr bwMode="auto">
          <a:xfrm>
            <a:off x="214282" y="1214422"/>
            <a:ext cx="858242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k-KZ" sz="2800" b="1" i="0" u="none" strike="noStrike" cap="none" normalizeH="0" baseline="0" dirty="0" smtClean="0">
                <a:ln>
                  <a:noFill/>
                </a:ln>
                <a:solidFill>
                  <a:schemeClr val="tx2"/>
                </a:solidFill>
                <a:effectLst/>
                <a:latin typeface="+mj-lt"/>
                <a:ea typeface="Times New Roman" pitchFamily="18" charset="0"/>
                <a:cs typeface="Arial" pitchFamily="34" charset="0"/>
              </a:rPr>
              <a:t>- Сабақтың тақырыбы не себепті </a:t>
            </a:r>
            <a:r>
              <a:rPr lang="kk-KZ" sz="2800" b="1" dirty="0" smtClean="0">
                <a:solidFill>
                  <a:schemeClr val="tx2"/>
                </a:solidFill>
                <a:latin typeface="+mj-lt"/>
                <a:ea typeface="Times New Roman" pitchFamily="18" charset="0"/>
                <a:cs typeface="Arial" pitchFamily="34" charset="0"/>
              </a:rPr>
              <a:t> </a:t>
            </a:r>
            <a:r>
              <a:rPr kumimoji="0" lang="kk-KZ" sz="2800" b="1" i="0" u="none" strike="noStrike" cap="none" normalizeH="0" baseline="0" dirty="0" smtClean="0">
                <a:ln>
                  <a:noFill/>
                </a:ln>
                <a:solidFill>
                  <a:schemeClr val="tx2"/>
                </a:solidFill>
                <a:effectLst/>
                <a:latin typeface="+mj-lt"/>
                <a:ea typeface="Times New Roman" pitchFamily="18" charset="0"/>
                <a:cs typeface="Arial" pitchFamily="34" charset="0"/>
              </a:rPr>
              <a:t>«Сейітқұл – </a:t>
            </a:r>
          </a:p>
          <a:p>
            <a:pPr marL="0" marR="0" lvl="0" indent="0" defTabSz="914400" rtl="0" eaLnBrk="1" fontAlgn="base" latinLnBrk="0" hangingPunct="1">
              <a:lnSpc>
                <a:spcPct val="100000"/>
              </a:lnSpc>
              <a:spcBef>
                <a:spcPct val="0"/>
              </a:spcBef>
              <a:spcAft>
                <a:spcPct val="0"/>
              </a:spcAft>
              <a:buClrTx/>
              <a:buSzTx/>
              <a:buFontTx/>
              <a:buNone/>
              <a:tabLst/>
            </a:pPr>
            <a:r>
              <a:rPr lang="kk-KZ" sz="2800" b="1" dirty="0" smtClean="0">
                <a:solidFill>
                  <a:schemeClr val="tx2"/>
                </a:solidFill>
                <a:latin typeface="+mj-lt"/>
                <a:ea typeface="Times New Roman" pitchFamily="18" charset="0"/>
                <a:cs typeface="Arial" pitchFamily="34" charset="0"/>
              </a:rPr>
              <a:t>  </a:t>
            </a:r>
            <a:r>
              <a:rPr kumimoji="0" lang="kk-KZ" sz="2800" b="1" i="0" u="none" strike="noStrike" cap="none" normalizeH="0" baseline="0" dirty="0" smtClean="0">
                <a:ln>
                  <a:noFill/>
                </a:ln>
                <a:solidFill>
                  <a:schemeClr val="tx2"/>
                </a:solidFill>
                <a:effectLst/>
                <a:latin typeface="+mj-lt"/>
                <a:ea typeface="Times New Roman" pitchFamily="18" charset="0"/>
                <a:cs typeface="Arial" pitchFamily="34" charset="0"/>
              </a:rPr>
              <a:t>заманынан озып туған адам»</a:t>
            </a:r>
            <a:r>
              <a:rPr lang="kk-KZ" sz="2800" b="1" dirty="0" smtClean="0">
                <a:solidFill>
                  <a:schemeClr val="tx2"/>
                </a:solidFill>
                <a:latin typeface="+mj-lt"/>
                <a:ea typeface="Times New Roman" pitchFamily="18" charset="0"/>
                <a:cs typeface="Arial" pitchFamily="34" charset="0"/>
              </a:rPr>
              <a:t> </a:t>
            </a:r>
            <a:r>
              <a:rPr kumimoji="0" lang="kk-KZ" sz="2800" b="1" i="0" u="none" strike="noStrike" cap="none" normalizeH="0" baseline="0" dirty="0" smtClean="0">
                <a:ln>
                  <a:noFill/>
                </a:ln>
                <a:solidFill>
                  <a:schemeClr val="tx2"/>
                </a:solidFill>
                <a:effectLst/>
                <a:latin typeface="+mj-lt"/>
                <a:ea typeface="Times New Roman" pitchFamily="18" charset="0"/>
                <a:cs typeface="Arial" pitchFamily="34" charset="0"/>
              </a:rPr>
              <a:t>деп аталып тұр? </a:t>
            </a:r>
          </a:p>
          <a:p>
            <a:pPr marL="0" marR="0" lvl="0" indent="0"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2"/>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2"/>
                </a:solidFill>
                <a:effectLst/>
                <a:latin typeface="+mj-lt"/>
                <a:ea typeface="Times New Roman" pitchFamily="18" charset="0"/>
                <a:cs typeface="Arial" pitchFamily="34" charset="0"/>
              </a:rPr>
              <a:t> -Кейіпкердің  бойында  заманынан оздырып </a:t>
            </a:r>
          </a:p>
          <a:p>
            <a:pPr marL="0" marR="0" lvl="0" indent="0" defTabSz="914400" rtl="0" eaLnBrk="0" fontAlgn="base" latinLnBrk="0" hangingPunct="0">
              <a:lnSpc>
                <a:spcPct val="100000"/>
              </a:lnSpc>
              <a:spcBef>
                <a:spcPct val="0"/>
              </a:spcBef>
              <a:spcAft>
                <a:spcPct val="0"/>
              </a:spcAft>
              <a:buClrTx/>
              <a:buSzTx/>
              <a:buFontTx/>
              <a:buNone/>
              <a:tabLst/>
            </a:pPr>
            <a:r>
              <a:rPr lang="kk-KZ" sz="2800" b="1" dirty="0" smtClean="0">
                <a:solidFill>
                  <a:schemeClr val="tx2"/>
                </a:solidFill>
                <a:latin typeface="+mj-lt"/>
                <a:ea typeface="Times New Roman" pitchFamily="18" charset="0"/>
                <a:cs typeface="Arial" pitchFamily="34" charset="0"/>
              </a:rPr>
              <a:t>   </a:t>
            </a:r>
            <a:r>
              <a:rPr kumimoji="0" lang="kk-KZ" sz="2800" b="1" i="0" u="none" strike="noStrike" cap="none" normalizeH="0" baseline="0" dirty="0" smtClean="0">
                <a:ln>
                  <a:noFill/>
                </a:ln>
                <a:solidFill>
                  <a:schemeClr val="tx2"/>
                </a:solidFill>
                <a:effectLst/>
                <a:latin typeface="+mj-lt"/>
                <a:ea typeface="Times New Roman" pitchFamily="18" charset="0"/>
                <a:cs typeface="Arial" pitchFamily="34" charset="0"/>
              </a:rPr>
              <a:t>тұрған қандай қасиеттері бар?</a:t>
            </a:r>
            <a:endParaRPr kumimoji="0" lang="kk-KZ" sz="2800" b="1" i="0" u="none" strike="noStrike" cap="none" normalizeH="0" baseline="0" dirty="0" smtClean="0">
              <a:ln>
                <a:noFill/>
              </a:ln>
              <a:solidFill>
                <a:schemeClr val="tx2"/>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Технодом\Desktop\шаблон.jpg"/>
          <p:cNvPicPr>
            <a:picLocks noChangeAspect="1" noChangeArrowheads="1"/>
          </p:cNvPicPr>
          <p:nvPr/>
        </p:nvPicPr>
        <p:blipFill>
          <a:blip r:embed="rId2"/>
          <a:srcRect b="27083"/>
          <a:stretch>
            <a:fillRect/>
          </a:stretch>
        </p:blipFill>
        <p:spPr bwMode="auto">
          <a:xfrm>
            <a:off x="0" y="-142900"/>
            <a:ext cx="9144000" cy="7000900"/>
          </a:xfrm>
          <a:prstGeom prst="rect">
            <a:avLst/>
          </a:prstGeom>
          <a:noFill/>
        </p:spPr>
      </p:pic>
      <p:sp>
        <p:nvSpPr>
          <p:cNvPr id="5" name="TextBox 4"/>
          <p:cNvSpPr txBox="1"/>
          <p:nvPr/>
        </p:nvSpPr>
        <p:spPr>
          <a:xfrm>
            <a:off x="214282" y="1"/>
            <a:ext cx="8143932" cy="1323439"/>
          </a:xfrm>
          <a:prstGeom prst="rect">
            <a:avLst/>
          </a:prstGeom>
          <a:noFill/>
        </p:spPr>
        <p:txBody>
          <a:bodyPr wrap="square" rtlCol="0">
            <a:spAutoFit/>
          </a:bodyPr>
          <a:lstStyle/>
          <a:p>
            <a:r>
              <a:rPr lang="kk-KZ" sz="4000" b="1" dirty="0" smtClean="0">
                <a:solidFill>
                  <a:srgbClr val="C00000"/>
                </a:solidFill>
                <a:latin typeface="Times New Roman" pitchFamily="18" charset="0"/>
                <a:cs typeface="Times New Roman" pitchFamily="18" charset="0"/>
              </a:rPr>
              <a:t>Сейтқұл заманындағы көріністер</a:t>
            </a:r>
            <a:endParaRPr lang="ru-RU" sz="4000" b="1" dirty="0" smtClean="0">
              <a:solidFill>
                <a:srgbClr val="C00000"/>
              </a:solidFill>
              <a:latin typeface="Times New Roman" pitchFamily="18" charset="0"/>
              <a:cs typeface="Times New Roman" pitchFamily="18" charset="0"/>
            </a:endParaRPr>
          </a:p>
          <a:p>
            <a:endParaRPr lang="ru-RU" sz="4000" b="1" dirty="0">
              <a:solidFill>
                <a:srgbClr val="C00000"/>
              </a:solidFill>
              <a:latin typeface="Times New Roman" pitchFamily="18" charset="0"/>
              <a:cs typeface="Times New Roman" pitchFamily="18" charset="0"/>
            </a:endParaRPr>
          </a:p>
        </p:txBody>
      </p:sp>
      <p:sp>
        <p:nvSpPr>
          <p:cNvPr id="9" name="TextBox 8"/>
          <p:cNvSpPr txBox="1"/>
          <p:nvPr/>
        </p:nvSpPr>
        <p:spPr>
          <a:xfrm rot="20226290">
            <a:off x="436764" y="1865080"/>
            <a:ext cx="3264288" cy="400110"/>
          </a:xfrm>
          <a:prstGeom prst="rect">
            <a:avLst/>
          </a:prstGeom>
          <a:noFill/>
        </p:spPr>
        <p:txBody>
          <a:bodyPr wrap="square" rtlCol="0">
            <a:spAutoFit/>
          </a:bodyPr>
          <a:lstStyle/>
          <a:p>
            <a:pPr algn="ctr"/>
            <a:r>
              <a:rPr lang="kk-KZ" sz="2000" b="1" dirty="0" smtClean="0">
                <a:solidFill>
                  <a:schemeClr val="bg1">
                    <a:lumMod val="95000"/>
                  </a:schemeClr>
                </a:solidFill>
                <a:latin typeface="Times New Roman" pitchFamily="18" charset="0"/>
                <a:cs typeface="Times New Roman" pitchFamily="18" charset="0"/>
              </a:rPr>
              <a:t>ньев.</a:t>
            </a:r>
            <a:endParaRPr lang="ru-RU" sz="2000" b="1" dirty="0">
              <a:solidFill>
                <a:schemeClr val="bg1">
                  <a:lumMod val="95000"/>
                </a:schemeClr>
              </a:solidFill>
              <a:latin typeface="Times New Roman" pitchFamily="18" charset="0"/>
              <a:cs typeface="Times New Roman" pitchFamily="18" charset="0"/>
            </a:endParaRPr>
          </a:p>
        </p:txBody>
      </p:sp>
      <p:sp>
        <p:nvSpPr>
          <p:cNvPr id="10" name="TextBox 9"/>
          <p:cNvSpPr txBox="1"/>
          <p:nvPr/>
        </p:nvSpPr>
        <p:spPr>
          <a:xfrm>
            <a:off x="4643438" y="1643050"/>
            <a:ext cx="1571636" cy="369332"/>
          </a:xfrm>
          <a:prstGeom prst="rect">
            <a:avLst/>
          </a:prstGeom>
          <a:noFill/>
        </p:spPr>
        <p:txBody>
          <a:bodyPr wrap="square" rtlCol="0">
            <a:spAutoFit/>
          </a:bodyPr>
          <a:lstStyle/>
          <a:p>
            <a:endParaRPr lang="ru-RU" dirty="0"/>
          </a:p>
        </p:txBody>
      </p:sp>
      <p:sp>
        <p:nvSpPr>
          <p:cNvPr id="11" name="TextBox 10"/>
          <p:cNvSpPr txBox="1"/>
          <p:nvPr/>
        </p:nvSpPr>
        <p:spPr>
          <a:xfrm>
            <a:off x="6500826" y="4214818"/>
            <a:ext cx="1143008" cy="369332"/>
          </a:xfrm>
          <a:prstGeom prst="rect">
            <a:avLst/>
          </a:prstGeom>
          <a:noFill/>
        </p:spPr>
        <p:txBody>
          <a:bodyPr wrap="square" rtlCol="0">
            <a:spAutoFit/>
          </a:bodyPr>
          <a:lstStyle/>
          <a:p>
            <a:endParaRPr lang="ru-RU" dirty="0"/>
          </a:p>
        </p:txBody>
      </p:sp>
      <p:sp>
        <p:nvSpPr>
          <p:cNvPr id="4097"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descr="C:\Users\Технодом\Desktop\maxresdefault.jpg"/>
          <p:cNvPicPr>
            <a:picLocks noChangeAspect="1" noChangeArrowheads="1"/>
          </p:cNvPicPr>
          <p:nvPr/>
        </p:nvPicPr>
        <p:blipFill>
          <a:blip r:embed="rId3" cstate="print"/>
          <a:srcRect/>
          <a:stretch>
            <a:fillRect/>
          </a:stretch>
        </p:blipFill>
        <p:spPr bwMode="auto">
          <a:xfrm>
            <a:off x="6286512" y="714356"/>
            <a:ext cx="2234273" cy="1357322"/>
          </a:xfrm>
          <a:prstGeom prst="rect">
            <a:avLst/>
          </a:prstGeom>
          <a:noFill/>
        </p:spPr>
      </p:pic>
      <p:pic>
        <p:nvPicPr>
          <p:cNvPr id="4" name="Picture 2" descr="C:\Users\Технодом\Desktop\fl9bO4nqfV006OvaLbb790CR5WF3G2.jpg"/>
          <p:cNvPicPr>
            <a:picLocks noChangeAspect="1" noChangeArrowheads="1"/>
          </p:cNvPicPr>
          <p:nvPr/>
        </p:nvPicPr>
        <p:blipFill>
          <a:blip r:embed="rId4" cstate="print"/>
          <a:srcRect/>
          <a:stretch>
            <a:fillRect/>
          </a:stretch>
        </p:blipFill>
        <p:spPr bwMode="auto">
          <a:xfrm>
            <a:off x="571472" y="4714884"/>
            <a:ext cx="2497832" cy="1785950"/>
          </a:xfrm>
          <a:prstGeom prst="rect">
            <a:avLst/>
          </a:prstGeom>
          <a:noFill/>
        </p:spPr>
      </p:pic>
      <p:pic>
        <p:nvPicPr>
          <p:cNvPr id="1027" name="Picture 3" descr="C:\Users\Технодом\Desktop\image094 (1).png"/>
          <p:cNvPicPr>
            <a:picLocks noChangeAspect="1" noChangeArrowheads="1"/>
          </p:cNvPicPr>
          <p:nvPr/>
        </p:nvPicPr>
        <p:blipFill>
          <a:blip r:embed="rId5"/>
          <a:srcRect/>
          <a:stretch>
            <a:fillRect/>
          </a:stretch>
        </p:blipFill>
        <p:spPr bwMode="auto">
          <a:xfrm>
            <a:off x="142844" y="2857496"/>
            <a:ext cx="2357454" cy="1632830"/>
          </a:xfrm>
          <a:prstGeom prst="rect">
            <a:avLst/>
          </a:prstGeom>
          <a:noFill/>
        </p:spPr>
      </p:pic>
      <p:pic>
        <p:nvPicPr>
          <p:cNvPr id="1028" name="Picture 4" descr="C:\Users\Технодом\Desktop\сеәт.jpg"/>
          <p:cNvPicPr>
            <a:picLocks noChangeAspect="1" noChangeArrowheads="1"/>
          </p:cNvPicPr>
          <p:nvPr/>
        </p:nvPicPr>
        <p:blipFill>
          <a:blip r:embed="rId6" cstate="print"/>
          <a:srcRect/>
          <a:stretch>
            <a:fillRect/>
          </a:stretch>
        </p:blipFill>
        <p:spPr bwMode="auto">
          <a:xfrm>
            <a:off x="6468260" y="4429132"/>
            <a:ext cx="2479117" cy="1785950"/>
          </a:xfrm>
          <a:prstGeom prst="rect">
            <a:avLst/>
          </a:prstGeom>
          <a:noFill/>
        </p:spPr>
      </p:pic>
      <p:pic>
        <p:nvPicPr>
          <p:cNvPr id="1029" name="Picture 5" descr="C:\Users\Технодом\Desktop\сет кул.jpg"/>
          <p:cNvPicPr>
            <a:picLocks noChangeAspect="1" noChangeArrowheads="1"/>
          </p:cNvPicPr>
          <p:nvPr/>
        </p:nvPicPr>
        <p:blipFill>
          <a:blip r:embed="rId7" cstate="print"/>
          <a:srcRect/>
          <a:stretch>
            <a:fillRect/>
          </a:stretch>
        </p:blipFill>
        <p:spPr bwMode="auto">
          <a:xfrm>
            <a:off x="500034" y="928670"/>
            <a:ext cx="2428860" cy="1714512"/>
          </a:xfrm>
          <a:prstGeom prst="rect">
            <a:avLst/>
          </a:prstGeom>
          <a:noFill/>
        </p:spPr>
      </p:pic>
      <p:pic>
        <p:nvPicPr>
          <p:cNvPr id="1030" name="Picture 6" descr="C:\Users\Технодом\Desktop\жер.jpg"/>
          <p:cNvPicPr>
            <a:picLocks noChangeAspect="1" noChangeArrowheads="1"/>
          </p:cNvPicPr>
          <p:nvPr/>
        </p:nvPicPr>
        <p:blipFill>
          <a:blip r:embed="rId8" cstate="print"/>
          <a:srcRect/>
          <a:stretch>
            <a:fillRect/>
          </a:stretch>
        </p:blipFill>
        <p:spPr bwMode="auto">
          <a:xfrm>
            <a:off x="6500826" y="2285992"/>
            <a:ext cx="2381267" cy="1643074"/>
          </a:xfrm>
          <a:prstGeom prst="rect">
            <a:avLst/>
          </a:prstGeom>
          <a:noFill/>
        </p:spPr>
      </p:pic>
      <p:pic>
        <p:nvPicPr>
          <p:cNvPr id="1031" name="Picture 7" descr="C:\Users\Технодом\Desktop\Совхоз.jpg"/>
          <p:cNvPicPr>
            <a:picLocks noChangeAspect="1" noChangeArrowheads="1"/>
          </p:cNvPicPr>
          <p:nvPr/>
        </p:nvPicPr>
        <p:blipFill>
          <a:blip r:embed="rId9"/>
          <a:srcRect/>
          <a:stretch>
            <a:fillRect/>
          </a:stretch>
        </p:blipFill>
        <p:spPr bwMode="auto">
          <a:xfrm>
            <a:off x="3857620" y="4857760"/>
            <a:ext cx="1785940" cy="1785950"/>
          </a:xfrm>
          <a:prstGeom prst="rect">
            <a:avLst/>
          </a:prstGeom>
          <a:noFill/>
        </p:spPr>
      </p:pic>
      <p:pic>
        <p:nvPicPr>
          <p:cNvPr id="1032" name="Picture 8" descr="C:\Users\Технодом\Desktop\көш.jpg"/>
          <p:cNvPicPr>
            <a:picLocks noChangeAspect="1" noChangeArrowheads="1"/>
          </p:cNvPicPr>
          <p:nvPr/>
        </p:nvPicPr>
        <p:blipFill>
          <a:blip r:embed="rId10" cstate="print"/>
          <a:srcRect/>
          <a:stretch>
            <a:fillRect/>
          </a:stretch>
        </p:blipFill>
        <p:spPr bwMode="auto">
          <a:xfrm>
            <a:off x="3357554" y="2571744"/>
            <a:ext cx="2325393" cy="17859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graphicFrame>
        <p:nvGraphicFramePr>
          <p:cNvPr id="12" name="Диаграмма 11"/>
          <p:cNvGraphicFramePr/>
          <p:nvPr/>
        </p:nvGraphicFramePr>
        <p:xfrm flipH="1">
          <a:off x="3714712" y="1785926"/>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2910" y="2500306"/>
            <a:ext cx="1357322" cy="369332"/>
          </a:xfrm>
          <a:prstGeom prst="rect">
            <a:avLst/>
          </a:prstGeom>
          <a:noFill/>
        </p:spPr>
        <p:txBody>
          <a:bodyPr wrap="square" rtlCol="0">
            <a:spAutoFit/>
          </a:bodyPr>
          <a:lstStyle/>
          <a:p>
            <a:r>
              <a:rPr lang="kk-KZ" dirty="0" smtClean="0"/>
              <a:t> </a:t>
            </a:r>
            <a:endParaRPr lang="ru-RU" dirty="0"/>
          </a:p>
        </p:txBody>
      </p:sp>
      <p:sp>
        <p:nvSpPr>
          <p:cNvPr id="11" name="Прямоугольник 10"/>
          <p:cNvSpPr/>
          <p:nvPr/>
        </p:nvSpPr>
        <p:spPr>
          <a:xfrm>
            <a:off x="642910" y="1285860"/>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429388" y="2000240"/>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857356" y="357166"/>
            <a:ext cx="5857916" cy="707886"/>
          </a:xfrm>
          <a:prstGeom prst="rect">
            <a:avLst/>
          </a:prstGeom>
          <a:noFill/>
        </p:spPr>
        <p:txBody>
          <a:bodyPr wrap="square" rtlCol="0">
            <a:spAutoFit/>
          </a:bodyPr>
          <a:lstStyle/>
          <a:p>
            <a:pPr algn="ctr"/>
            <a:r>
              <a:rPr lang="kk-KZ" sz="4000" b="1" dirty="0" smtClean="0">
                <a:solidFill>
                  <a:schemeClr val="tx2"/>
                </a:solidFill>
              </a:rPr>
              <a:t>Оқиғалар  картасы </a:t>
            </a:r>
            <a:endParaRPr lang="ru-RU" sz="4000" b="1" dirty="0">
              <a:solidFill>
                <a:schemeClr val="tx2"/>
              </a:solidFill>
            </a:endParaRPr>
          </a:p>
        </p:txBody>
      </p:sp>
      <p:sp>
        <p:nvSpPr>
          <p:cNvPr id="15" name="Прямоугольник 14"/>
          <p:cNvSpPr/>
          <p:nvPr/>
        </p:nvSpPr>
        <p:spPr>
          <a:xfrm>
            <a:off x="357158" y="3214686"/>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000760" y="4214818"/>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000364" y="4214818"/>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Скругленная соединительная линия 18"/>
          <p:cNvCxnSpPr>
            <a:stCxn id="11" idx="3"/>
          </p:cNvCxnSpPr>
          <p:nvPr/>
        </p:nvCxnSpPr>
        <p:spPr>
          <a:xfrm>
            <a:off x="2714612" y="1928802"/>
            <a:ext cx="1000132" cy="2857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Скругленная соединительная линия 20"/>
          <p:cNvCxnSpPr/>
          <p:nvPr/>
        </p:nvCxnSpPr>
        <p:spPr>
          <a:xfrm>
            <a:off x="5857884" y="2357430"/>
            <a:ext cx="500066" cy="2857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Скругленная соединительная линия 22"/>
          <p:cNvCxnSpPr/>
          <p:nvPr/>
        </p:nvCxnSpPr>
        <p:spPr>
          <a:xfrm rot="5400000">
            <a:off x="6286512" y="3357562"/>
            <a:ext cx="785818" cy="78581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Скругленная соединительная линия 24"/>
          <p:cNvCxnSpPr/>
          <p:nvPr/>
        </p:nvCxnSpPr>
        <p:spPr>
          <a:xfrm rot="16200000" flipV="1">
            <a:off x="2321703" y="3964785"/>
            <a:ext cx="857256" cy="5000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72198" y="4429132"/>
            <a:ext cx="1785950" cy="369332"/>
          </a:xfrm>
          <a:prstGeom prst="rect">
            <a:avLst/>
          </a:prstGeom>
          <a:noFill/>
        </p:spPr>
        <p:txBody>
          <a:bodyPr wrap="square" rtlCol="0">
            <a:spAutoFit/>
          </a:bodyPr>
          <a:lstStyle/>
          <a:p>
            <a:pPr algn="ctr"/>
            <a:r>
              <a:rPr lang="kk-KZ" b="1" dirty="0" smtClean="0">
                <a:solidFill>
                  <a:schemeClr val="bg1"/>
                </a:solidFill>
              </a:rPr>
              <a:t> </a:t>
            </a:r>
            <a:endParaRPr lang="ru-RU" b="1" dirty="0">
              <a:solidFill>
                <a:schemeClr val="bg1"/>
              </a:solidFill>
            </a:endParaRPr>
          </a:p>
        </p:txBody>
      </p:sp>
      <p:sp>
        <p:nvSpPr>
          <p:cNvPr id="34" name="TextBox 33"/>
          <p:cNvSpPr txBox="1"/>
          <p:nvPr/>
        </p:nvSpPr>
        <p:spPr>
          <a:xfrm>
            <a:off x="500034" y="3500438"/>
            <a:ext cx="1857388" cy="369332"/>
          </a:xfrm>
          <a:prstGeom prst="rect">
            <a:avLst/>
          </a:prstGeom>
          <a:noFill/>
        </p:spPr>
        <p:txBody>
          <a:bodyPr wrap="square" rtlCol="0">
            <a:spAutoFit/>
          </a:bodyPr>
          <a:lstStyle/>
          <a:p>
            <a:pPr algn="ctr"/>
            <a:r>
              <a:rPr lang="kk-KZ" b="1" dirty="0" smtClean="0">
                <a:solidFill>
                  <a:schemeClr val="bg1"/>
                </a:solidFill>
              </a:rPr>
              <a:t> </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graphicFrame>
        <p:nvGraphicFramePr>
          <p:cNvPr id="12" name="Диаграмма 11"/>
          <p:cNvGraphicFramePr/>
          <p:nvPr/>
        </p:nvGraphicFramePr>
        <p:xfrm flipH="1">
          <a:off x="3714712" y="1785926"/>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2910" y="2500306"/>
            <a:ext cx="1357322" cy="369332"/>
          </a:xfrm>
          <a:prstGeom prst="rect">
            <a:avLst/>
          </a:prstGeom>
          <a:noFill/>
        </p:spPr>
        <p:txBody>
          <a:bodyPr wrap="square" rtlCol="0">
            <a:spAutoFit/>
          </a:bodyPr>
          <a:lstStyle/>
          <a:p>
            <a:r>
              <a:rPr lang="kk-KZ" dirty="0" smtClean="0">
                <a:solidFill>
                  <a:prstClr val="black"/>
                </a:solidFill>
              </a:rPr>
              <a:t> </a:t>
            </a:r>
            <a:endParaRPr lang="ru-RU" dirty="0">
              <a:solidFill>
                <a:prstClr val="black"/>
              </a:solidFill>
            </a:endParaRPr>
          </a:p>
        </p:txBody>
      </p:sp>
      <p:sp>
        <p:nvSpPr>
          <p:cNvPr id="11" name="Прямоугольник 10"/>
          <p:cNvSpPr/>
          <p:nvPr/>
        </p:nvSpPr>
        <p:spPr>
          <a:xfrm>
            <a:off x="642910" y="1285860"/>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Прямоугольник 12"/>
          <p:cNvSpPr/>
          <p:nvPr/>
        </p:nvSpPr>
        <p:spPr>
          <a:xfrm>
            <a:off x="6429388" y="2000240"/>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TextBox 13"/>
          <p:cNvSpPr txBox="1"/>
          <p:nvPr/>
        </p:nvSpPr>
        <p:spPr>
          <a:xfrm>
            <a:off x="1857356" y="357166"/>
            <a:ext cx="5857916" cy="707886"/>
          </a:xfrm>
          <a:prstGeom prst="rect">
            <a:avLst/>
          </a:prstGeom>
          <a:noFill/>
        </p:spPr>
        <p:txBody>
          <a:bodyPr wrap="square" rtlCol="0">
            <a:spAutoFit/>
          </a:bodyPr>
          <a:lstStyle/>
          <a:p>
            <a:pPr algn="ctr"/>
            <a:r>
              <a:rPr lang="kk-KZ" sz="4000" b="1" dirty="0" smtClean="0">
                <a:solidFill>
                  <a:srgbClr val="1F497D"/>
                </a:solidFill>
              </a:rPr>
              <a:t>Оқиғалар  картасы </a:t>
            </a:r>
            <a:endParaRPr lang="ru-RU" sz="4000" b="1" dirty="0">
              <a:solidFill>
                <a:srgbClr val="1F497D"/>
              </a:solidFill>
            </a:endParaRPr>
          </a:p>
        </p:txBody>
      </p:sp>
      <p:sp>
        <p:nvSpPr>
          <p:cNvPr id="15" name="Прямоугольник 14"/>
          <p:cNvSpPr/>
          <p:nvPr/>
        </p:nvSpPr>
        <p:spPr>
          <a:xfrm>
            <a:off x="357158" y="3214686"/>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6000760" y="4214818"/>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3000364" y="4214818"/>
            <a:ext cx="207170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9" name="Скругленная соединительная линия 18"/>
          <p:cNvCxnSpPr>
            <a:stCxn id="11" idx="3"/>
          </p:cNvCxnSpPr>
          <p:nvPr/>
        </p:nvCxnSpPr>
        <p:spPr>
          <a:xfrm>
            <a:off x="2714612" y="1928802"/>
            <a:ext cx="1000132" cy="2857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Скругленная соединительная линия 20"/>
          <p:cNvCxnSpPr/>
          <p:nvPr/>
        </p:nvCxnSpPr>
        <p:spPr>
          <a:xfrm>
            <a:off x="5857884" y="2357430"/>
            <a:ext cx="500066" cy="2857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Скругленная соединительная линия 22"/>
          <p:cNvCxnSpPr/>
          <p:nvPr/>
        </p:nvCxnSpPr>
        <p:spPr>
          <a:xfrm rot="5400000">
            <a:off x="6286512" y="3357562"/>
            <a:ext cx="785818" cy="78581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Скругленная соединительная линия 24"/>
          <p:cNvCxnSpPr/>
          <p:nvPr/>
        </p:nvCxnSpPr>
        <p:spPr>
          <a:xfrm rot="16200000" flipV="1">
            <a:off x="2321703" y="3964785"/>
            <a:ext cx="857256" cy="5000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2910" y="1357298"/>
            <a:ext cx="2071702" cy="1015663"/>
          </a:xfrm>
          <a:prstGeom prst="rect">
            <a:avLst/>
          </a:prstGeom>
          <a:noFill/>
        </p:spPr>
        <p:txBody>
          <a:bodyPr wrap="square" rtlCol="0">
            <a:spAutoFit/>
          </a:bodyPr>
          <a:lstStyle/>
          <a:p>
            <a:pPr algn="ctr"/>
            <a:r>
              <a:rPr lang="kk-KZ" sz="2000" b="1" dirty="0" smtClean="0">
                <a:solidFill>
                  <a:prstClr val="white"/>
                </a:solidFill>
              </a:rPr>
              <a:t>Қабырға өзенінің бойына қоныс тепті </a:t>
            </a:r>
            <a:endParaRPr lang="ru-RU" sz="2000" b="1" dirty="0">
              <a:solidFill>
                <a:prstClr val="white"/>
              </a:solidFill>
            </a:endParaRPr>
          </a:p>
        </p:txBody>
      </p:sp>
      <p:sp>
        <p:nvSpPr>
          <p:cNvPr id="27" name="TextBox 26"/>
          <p:cNvSpPr txBox="1"/>
          <p:nvPr/>
        </p:nvSpPr>
        <p:spPr>
          <a:xfrm>
            <a:off x="3929058" y="2000240"/>
            <a:ext cx="1714512" cy="707886"/>
          </a:xfrm>
          <a:prstGeom prst="rect">
            <a:avLst/>
          </a:prstGeom>
          <a:noFill/>
        </p:spPr>
        <p:txBody>
          <a:bodyPr wrap="square" rtlCol="0">
            <a:spAutoFit/>
          </a:bodyPr>
          <a:lstStyle/>
          <a:p>
            <a:r>
              <a:rPr lang="kk-KZ" sz="2000" b="1" dirty="0" smtClean="0">
                <a:solidFill>
                  <a:prstClr val="white"/>
                </a:solidFill>
              </a:rPr>
              <a:t>Кетпен алып, жер жыртты</a:t>
            </a:r>
            <a:endParaRPr lang="ru-RU" sz="2000" b="1" dirty="0">
              <a:solidFill>
                <a:prstClr val="white"/>
              </a:solidFill>
            </a:endParaRPr>
          </a:p>
        </p:txBody>
      </p:sp>
      <p:sp>
        <p:nvSpPr>
          <p:cNvPr id="28" name="TextBox 27"/>
          <p:cNvSpPr txBox="1"/>
          <p:nvPr/>
        </p:nvSpPr>
        <p:spPr>
          <a:xfrm>
            <a:off x="6500826" y="2214554"/>
            <a:ext cx="1928826" cy="707886"/>
          </a:xfrm>
          <a:prstGeom prst="rect">
            <a:avLst/>
          </a:prstGeom>
          <a:noFill/>
        </p:spPr>
        <p:txBody>
          <a:bodyPr wrap="square" rtlCol="0">
            <a:spAutoFit/>
          </a:bodyPr>
          <a:lstStyle/>
          <a:p>
            <a:pPr algn="ctr"/>
            <a:r>
              <a:rPr lang="kk-KZ" sz="2000" b="1" dirty="0" smtClean="0">
                <a:solidFill>
                  <a:prstClr val="white"/>
                </a:solidFill>
              </a:rPr>
              <a:t>Егін егіп, өнім алды</a:t>
            </a:r>
            <a:endParaRPr lang="ru-RU" sz="2000" b="1" dirty="0">
              <a:solidFill>
                <a:prstClr val="white"/>
              </a:solidFill>
            </a:endParaRPr>
          </a:p>
        </p:txBody>
      </p:sp>
      <p:sp>
        <p:nvSpPr>
          <p:cNvPr id="29" name="TextBox 28"/>
          <p:cNvSpPr txBox="1"/>
          <p:nvPr/>
        </p:nvSpPr>
        <p:spPr>
          <a:xfrm>
            <a:off x="6072198" y="4429132"/>
            <a:ext cx="1785950" cy="646331"/>
          </a:xfrm>
          <a:prstGeom prst="rect">
            <a:avLst/>
          </a:prstGeom>
          <a:noFill/>
        </p:spPr>
        <p:txBody>
          <a:bodyPr wrap="square" rtlCol="0">
            <a:spAutoFit/>
          </a:bodyPr>
          <a:lstStyle/>
          <a:p>
            <a:pPr algn="ctr"/>
            <a:r>
              <a:rPr lang="kk-KZ" b="1" dirty="0" smtClean="0">
                <a:solidFill>
                  <a:prstClr val="white"/>
                </a:solidFill>
              </a:rPr>
              <a:t>Егінді  қолмен суаруды  игерді </a:t>
            </a:r>
            <a:endParaRPr lang="ru-RU" b="1" dirty="0">
              <a:solidFill>
                <a:prstClr val="white"/>
              </a:solidFill>
            </a:endParaRPr>
          </a:p>
        </p:txBody>
      </p:sp>
      <p:sp>
        <p:nvSpPr>
          <p:cNvPr id="33" name="TextBox 32"/>
          <p:cNvSpPr txBox="1"/>
          <p:nvPr/>
        </p:nvSpPr>
        <p:spPr>
          <a:xfrm>
            <a:off x="3214678" y="4643446"/>
            <a:ext cx="1857388" cy="646331"/>
          </a:xfrm>
          <a:prstGeom prst="rect">
            <a:avLst/>
          </a:prstGeom>
          <a:noFill/>
        </p:spPr>
        <p:txBody>
          <a:bodyPr wrap="square" rtlCol="0">
            <a:spAutoFit/>
          </a:bodyPr>
          <a:lstStyle/>
          <a:p>
            <a:pPr algn="ctr"/>
            <a:r>
              <a:rPr lang="kk-KZ" b="1" dirty="0" smtClean="0">
                <a:solidFill>
                  <a:prstClr val="white"/>
                </a:solidFill>
              </a:rPr>
              <a:t>Өнімін  сатуды үйренді </a:t>
            </a:r>
            <a:endParaRPr lang="ru-RU" b="1" dirty="0">
              <a:solidFill>
                <a:prstClr val="white"/>
              </a:solidFill>
            </a:endParaRPr>
          </a:p>
        </p:txBody>
      </p:sp>
      <p:sp>
        <p:nvSpPr>
          <p:cNvPr id="34" name="TextBox 33"/>
          <p:cNvSpPr txBox="1"/>
          <p:nvPr/>
        </p:nvSpPr>
        <p:spPr>
          <a:xfrm>
            <a:off x="500034" y="3500438"/>
            <a:ext cx="1857388" cy="646331"/>
          </a:xfrm>
          <a:prstGeom prst="rect">
            <a:avLst/>
          </a:prstGeom>
          <a:noFill/>
        </p:spPr>
        <p:txBody>
          <a:bodyPr wrap="square" rtlCol="0">
            <a:spAutoFit/>
          </a:bodyPr>
          <a:lstStyle/>
          <a:p>
            <a:pPr algn="ctr"/>
            <a:r>
              <a:rPr lang="kk-KZ" b="1" dirty="0" smtClean="0">
                <a:solidFill>
                  <a:prstClr val="white"/>
                </a:solidFill>
              </a:rPr>
              <a:t>Табысына мал алып  өсірді </a:t>
            </a:r>
            <a:endParaRPr lang="ru-RU" b="1" dirty="0">
              <a:solidFill>
                <a:prstClr val="white"/>
              </a:solidFill>
            </a:endParaRPr>
          </a:p>
        </p:txBody>
      </p:sp>
    </p:spTree>
    <p:extLst>
      <p:ext uri="{BB962C8B-B14F-4D97-AF65-F5344CB8AC3E}">
        <p14:creationId xmlns:p14="http://schemas.microsoft.com/office/powerpoint/2010/main" val="204757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428596" y="142852"/>
            <a:ext cx="8358246" cy="1815882"/>
          </a:xfrm>
          <a:prstGeom prst="rect">
            <a:avLst/>
          </a:prstGeom>
          <a:noFill/>
        </p:spPr>
        <p:txBody>
          <a:bodyPr wrap="square" rtlCol="0">
            <a:spAutoFit/>
          </a:bodyPr>
          <a:lstStyle/>
          <a:p>
            <a:r>
              <a:rPr lang="kk-KZ" sz="2800" b="1" dirty="0" smtClean="0">
                <a:solidFill>
                  <a:schemeClr val="accent2"/>
                </a:solidFill>
              </a:rPr>
              <a:t>Тапсырма:</a:t>
            </a:r>
          </a:p>
          <a:p>
            <a:pPr algn="ctr"/>
            <a:r>
              <a:rPr lang="kk-KZ" sz="2800" b="1" dirty="0" smtClean="0">
                <a:solidFill>
                  <a:schemeClr val="tx2"/>
                </a:solidFill>
              </a:rPr>
              <a:t>     Кейіпкердің  бойындағы   қасиеттеріне  сызба</a:t>
            </a:r>
          </a:p>
          <a:p>
            <a:pPr algn="ctr"/>
            <a:r>
              <a:rPr lang="kk-KZ" sz="2800" b="1" dirty="0" smtClean="0">
                <a:solidFill>
                  <a:schemeClr val="tx2"/>
                </a:solidFill>
              </a:rPr>
              <a:t>         бойынша  дәлелдеме жазыңыңыздар</a:t>
            </a:r>
            <a:endParaRPr lang="ru-RU" sz="2800" b="1" dirty="0" smtClean="0">
              <a:solidFill>
                <a:schemeClr val="tx2"/>
              </a:solidFill>
            </a:endParaRPr>
          </a:p>
          <a:p>
            <a:endParaRPr lang="kk-KZ" sz="2800" b="1" dirty="0" smtClean="0">
              <a:solidFill>
                <a:srgbClr val="C00000"/>
              </a:solidFill>
              <a:latin typeface="Times New Roman" pitchFamily="18" charset="0"/>
              <a:cs typeface="Times New Roman" pitchFamily="18" charset="0"/>
            </a:endParaRPr>
          </a:p>
        </p:txBody>
      </p:sp>
      <p:graphicFrame>
        <p:nvGraphicFramePr>
          <p:cNvPr id="12" name="Диаграмма 11"/>
          <p:cNvGraphicFramePr/>
          <p:nvPr/>
        </p:nvGraphicFramePr>
        <p:xfrm flipH="1">
          <a:off x="3714712" y="1500150"/>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8596" y="1714488"/>
            <a:ext cx="6215106" cy="923330"/>
          </a:xfrm>
          <a:prstGeom prst="rect">
            <a:avLst/>
          </a:prstGeom>
          <a:noFill/>
        </p:spPr>
        <p:txBody>
          <a:bodyPr wrap="square" rtlCol="0">
            <a:spAutoFit/>
          </a:bodyPr>
          <a:lstStyle/>
          <a:p>
            <a:pPr lvl="0" algn="just" fontAlgn="base">
              <a:spcBef>
                <a:spcPct val="0"/>
              </a:spcBef>
              <a:spcAft>
                <a:spcPct val="0"/>
              </a:spcAft>
            </a:pPr>
            <a:r>
              <a:rPr lang="kk-KZ" dirty="0" smtClean="0">
                <a:latin typeface="Arial" pitchFamily="34" charset="0"/>
                <a:ea typeface="Times New Roman" pitchFamily="18" charset="0"/>
                <a:cs typeface="Arial" pitchFamily="34" charset="0"/>
              </a:rPr>
              <a:t>Дискриптор:</a:t>
            </a:r>
          </a:p>
          <a:p>
            <a:pPr lvl="0" algn="just" fontAlgn="base">
              <a:spcBef>
                <a:spcPct val="0"/>
              </a:spcBef>
              <a:spcAft>
                <a:spcPct val="0"/>
              </a:spcAft>
            </a:pPr>
            <a:r>
              <a:rPr lang="kk-KZ" dirty="0" smtClean="0">
                <a:latin typeface="Arial" pitchFamily="34" charset="0"/>
                <a:ea typeface="Times New Roman" pitchFamily="18" charset="0"/>
                <a:cs typeface="Arial" pitchFamily="34" charset="0"/>
              </a:rPr>
              <a:t>  -әр қасиетіне шығармадан мысал келтіреді;</a:t>
            </a:r>
            <a:endParaRPr lang="ru-RU" sz="16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kk-KZ" dirty="0" smtClean="0">
                <a:latin typeface="Arial" pitchFamily="34" charset="0"/>
                <a:ea typeface="Times New Roman" pitchFamily="18" charset="0"/>
                <a:cs typeface="Arial" pitchFamily="34" charset="0"/>
              </a:rPr>
              <a:t>  -кейіпкердің өзіндік құндылығын дәлелдейді</a:t>
            </a:r>
            <a:endParaRPr lang="ru-RU" dirty="0"/>
          </a:p>
        </p:txBody>
      </p:sp>
      <p:sp>
        <p:nvSpPr>
          <p:cNvPr id="9217" name="Rectangle 1"/>
          <p:cNvSpPr>
            <a:spLocks noChangeArrowheads="1"/>
          </p:cNvSpPr>
          <p:nvPr/>
        </p:nvSpPr>
        <p:spPr bwMode="auto">
          <a:xfrm>
            <a:off x="0" y="0"/>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Выноска со стрелкой вправо 7"/>
          <p:cNvSpPr/>
          <p:nvPr/>
        </p:nvSpPr>
        <p:spPr>
          <a:xfrm>
            <a:off x="928662" y="2857496"/>
            <a:ext cx="2286016" cy="200026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Дәлелденетін пікір:</a:t>
            </a:r>
            <a:endParaRPr lang="ru-RU" dirty="0"/>
          </a:p>
        </p:txBody>
      </p:sp>
      <p:sp>
        <p:nvSpPr>
          <p:cNvPr id="9" name="Выноска со стрелками влево/вправо 8"/>
          <p:cNvSpPr/>
          <p:nvPr/>
        </p:nvSpPr>
        <p:spPr>
          <a:xfrm>
            <a:off x="3428992" y="2857496"/>
            <a:ext cx="2143140" cy="2000264"/>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Өйткені себебі, сол себепті,сондықтан</a:t>
            </a:r>
            <a:endParaRPr lang="ru-RU" dirty="0"/>
          </a:p>
        </p:txBody>
      </p:sp>
      <p:sp>
        <p:nvSpPr>
          <p:cNvPr id="10" name="Выноска со стрелкой влево 9"/>
          <p:cNvSpPr/>
          <p:nvPr/>
        </p:nvSpPr>
        <p:spPr>
          <a:xfrm>
            <a:off x="5786446" y="2857496"/>
            <a:ext cx="2214578" cy="200026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Түйінді ой, дәлелдеме</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428596" y="142852"/>
            <a:ext cx="8358246" cy="523220"/>
          </a:xfrm>
          <a:prstGeom prst="rect">
            <a:avLst/>
          </a:prstGeom>
          <a:noFill/>
        </p:spPr>
        <p:txBody>
          <a:bodyPr wrap="square" rtlCol="0">
            <a:spAutoFit/>
          </a:bodyPr>
          <a:lstStyle/>
          <a:p>
            <a:r>
              <a:rPr lang="kk-KZ" sz="2800" b="1" dirty="0" smtClean="0">
                <a:solidFill>
                  <a:schemeClr val="accent2"/>
                </a:solidFill>
              </a:rPr>
              <a:t> Көшбасшылығы:</a:t>
            </a:r>
          </a:p>
        </p:txBody>
      </p:sp>
      <p:graphicFrame>
        <p:nvGraphicFramePr>
          <p:cNvPr id="12" name="Диаграмма 11"/>
          <p:cNvGraphicFramePr/>
          <p:nvPr/>
        </p:nvGraphicFramePr>
        <p:xfrm flipH="1">
          <a:off x="3714712" y="1500150"/>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8596" y="714356"/>
            <a:ext cx="6215106" cy="923330"/>
          </a:xfrm>
          <a:prstGeom prst="rect">
            <a:avLst/>
          </a:prstGeom>
          <a:noFill/>
        </p:spPr>
        <p:txBody>
          <a:bodyPr wrap="square" rtlCol="0">
            <a:spAutoFit/>
          </a:bodyPr>
          <a:lstStyle/>
          <a:p>
            <a:pPr lvl="0" algn="just" fontAlgn="base">
              <a:spcBef>
                <a:spcPct val="0"/>
              </a:spcBef>
              <a:spcAft>
                <a:spcPct val="0"/>
              </a:spcAft>
            </a:pPr>
            <a:r>
              <a:rPr lang="kk-KZ" b="1" dirty="0" smtClean="0">
                <a:solidFill>
                  <a:schemeClr val="tx2"/>
                </a:solidFill>
                <a:latin typeface="Arial" pitchFamily="34" charset="0"/>
                <a:ea typeface="Times New Roman" pitchFamily="18" charset="0"/>
                <a:cs typeface="Arial" pitchFamily="34" charset="0"/>
              </a:rPr>
              <a:t>Дискриптор:</a:t>
            </a:r>
          </a:p>
          <a:p>
            <a:pPr lvl="0" algn="just" fontAlgn="base">
              <a:spcBef>
                <a:spcPct val="0"/>
              </a:spcBef>
              <a:spcAft>
                <a:spcPct val="0"/>
              </a:spcAft>
            </a:pPr>
            <a:r>
              <a:rPr lang="kk-KZ" b="1" dirty="0" smtClean="0">
                <a:solidFill>
                  <a:schemeClr val="tx2"/>
                </a:solidFill>
                <a:latin typeface="Arial" pitchFamily="34" charset="0"/>
                <a:ea typeface="Times New Roman" pitchFamily="18" charset="0"/>
                <a:cs typeface="Arial" pitchFamily="34" charset="0"/>
              </a:rPr>
              <a:t>  -әр қасиетіне шығармадан мысал келтіреді;</a:t>
            </a:r>
            <a:endParaRPr lang="ru-RU" sz="1600" b="1" dirty="0" smtClean="0">
              <a:solidFill>
                <a:schemeClr val="tx2"/>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kk-KZ" b="1" dirty="0" smtClean="0">
                <a:solidFill>
                  <a:schemeClr val="tx2"/>
                </a:solidFill>
                <a:latin typeface="Arial" pitchFamily="34" charset="0"/>
                <a:ea typeface="Times New Roman" pitchFamily="18" charset="0"/>
                <a:cs typeface="Arial" pitchFamily="34" charset="0"/>
              </a:rPr>
              <a:t>  -кейіпкердің өзіндік құндылығын дәлелдейді</a:t>
            </a:r>
            <a:endParaRPr lang="ru-RU" b="1" dirty="0">
              <a:solidFill>
                <a:schemeClr val="tx2"/>
              </a:solidFill>
            </a:endParaRPr>
          </a:p>
        </p:txBody>
      </p:sp>
      <p:sp>
        <p:nvSpPr>
          <p:cNvPr id="9217" name="Rectangle 1"/>
          <p:cNvSpPr>
            <a:spLocks noChangeArrowheads="1"/>
          </p:cNvSpPr>
          <p:nvPr/>
        </p:nvSpPr>
        <p:spPr bwMode="auto">
          <a:xfrm>
            <a:off x="0" y="0"/>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Выноска со стрелкой вправо 7"/>
          <p:cNvSpPr/>
          <p:nvPr/>
        </p:nvSpPr>
        <p:spPr>
          <a:xfrm>
            <a:off x="428596" y="2285992"/>
            <a:ext cx="3071834" cy="257176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kk-KZ" dirty="0" smtClean="0">
                <a:solidFill>
                  <a:schemeClr val="bg1"/>
                </a:solidFill>
                <a:latin typeface="Calibri" pitchFamily="34" charset="0"/>
                <a:ea typeface="Calibri" pitchFamily="34" charset="0"/>
                <a:cs typeface="Times New Roman" pitchFamily="18" charset="0"/>
              </a:rPr>
              <a:t>Қарамағындағы халықтың  да тұрмысы түзеліп, Сейітқұл ел ағасы атанды</a:t>
            </a:r>
            <a:endParaRPr lang="kk-KZ" sz="3200" dirty="0" smtClean="0">
              <a:solidFill>
                <a:schemeClr val="bg1"/>
              </a:solidFill>
              <a:latin typeface="Arial" pitchFamily="34" charset="0"/>
              <a:cs typeface="Arial" pitchFamily="34" charset="0"/>
            </a:endParaRPr>
          </a:p>
        </p:txBody>
      </p:sp>
      <p:sp>
        <p:nvSpPr>
          <p:cNvPr id="9" name="Выноска со стрелками влево/вправо 8"/>
          <p:cNvSpPr/>
          <p:nvPr/>
        </p:nvSpPr>
        <p:spPr>
          <a:xfrm>
            <a:off x="3571868" y="2285992"/>
            <a:ext cx="2071702" cy="2571768"/>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Өйткені себебі, сол себепті,сондықтан</a:t>
            </a:r>
            <a:endParaRPr lang="ru-RU" dirty="0"/>
          </a:p>
        </p:txBody>
      </p:sp>
      <p:sp>
        <p:nvSpPr>
          <p:cNvPr id="10" name="Выноска со стрелкой влево 9"/>
          <p:cNvSpPr/>
          <p:nvPr/>
        </p:nvSpPr>
        <p:spPr>
          <a:xfrm>
            <a:off x="5715008" y="2285992"/>
            <a:ext cx="3143272" cy="257176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latin typeface="Calibri" pitchFamily="34" charset="0"/>
                <a:ea typeface="Calibri" pitchFamily="34" charset="0"/>
                <a:cs typeface="Times New Roman" pitchFamily="18" charset="0"/>
              </a:rPr>
              <a:t>Сондықтан  халқына жасаған  қызметі мен іргелі ел болуға  жұмылдырған  еңбегіне қарап Сейітқұлды көшбасшы деп танимыз</a:t>
            </a:r>
            <a:endParaRPr lang="ru-RU"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Технодом\Desktop\шаблон.jpg"/>
          <p:cNvPicPr>
            <a:picLocks noChangeAspect="1" noChangeArrowheads="1"/>
          </p:cNvPicPr>
          <p:nvPr/>
        </p:nvPicPr>
        <p:blipFill>
          <a:blip r:embed="rId2"/>
          <a:srcRect b="27083"/>
          <a:stretch>
            <a:fillRect/>
          </a:stretch>
        </p:blipFill>
        <p:spPr bwMode="auto">
          <a:xfrm>
            <a:off x="0" y="0"/>
            <a:ext cx="9144000" cy="6858000"/>
          </a:xfrm>
          <a:prstGeom prst="rect">
            <a:avLst/>
          </a:prstGeom>
          <a:noFill/>
        </p:spPr>
      </p:pic>
      <p:sp>
        <p:nvSpPr>
          <p:cNvPr id="5" name="TextBox 4"/>
          <p:cNvSpPr txBox="1"/>
          <p:nvPr/>
        </p:nvSpPr>
        <p:spPr>
          <a:xfrm>
            <a:off x="428596" y="142852"/>
            <a:ext cx="8358246" cy="523220"/>
          </a:xfrm>
          <a:prstGeom prst="rect">
            <a:avLst/>
          </a:prstGeom>
          <a:noFill/>
        </p:spPr>
        <p:txBody>
          <a:bodyPr wrap="square" rtlCol="0">
            <a:spAutoFit/>
          </a:bodyPr>
          <a:lstStyle/>
          <a:p>
            <a:r>
              <a:rPr lang="kk-KZ" sz="2800" b="1" dirty="0" smtClean="0">
                <a:solidFill>
                  <a:schemeClr val="accent2"/>
                </a:solidFill>
              </a:rPr>
              <a:t>Жаңашылдығы</a:t>
            </a:r>
          </a:p>
        </p:txBody>
      </p:sp>
      <p:graphicFrame>
        <p:nvGraphicFramePr>
          <p:cNvPr id="12" name="Диаграмма 11"/>
          <p:cNvGraphicFramePr/>
          <p:nvPr/>
        </p:nvGraphicFramePr>
        <p:xfrm flipH="1">
          <a:off x="3714712" y="1500150"/>
          <a:ext cx="5429288"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8596" y="714356"/>
            <a:ext cx="6215106" cy="923330"/>
          </a:xfrm>
          <a:prstGeom prst="rect">
            <a:avLst/>
          </a:prstGeom>
          <a:noFill/>
        </p:spPr>
        <p:txBody>
          <a:bodyPr wrap="square" rtlCol="0">
            <a:spAutoFit/>
          </a:bodyPr>
          <a:lstStyle/>
          <a:p>
            <a:pPr lvl="0" algn="just" fontAlgn="base">
              <a:spcBef>
                <a:spcPct val="0"/>
              </a:spcBef>
              <a:spcAft>
                <a:spcPct val="0"/>
              </a:spcAft>
            </a:pPr>
            <a:r>
              <a:rPr lang="kk-KZ" dirty="0" smtClean="0">
                <a:solidFill>
                  <a:schemeClr val="tx2"/>
                </a:solidFill>
                <a:latin typeface="Arial" pitchFamily="34" charset="0"/>
                <a:ea typeface="Times New Roman" pitchFamily="18" charset="0"/>
                <a:cs typeface="Arial" pitchFamily="34" charset="0"/>
              </a:rPr>
              <a:t>Дискриптор:</a:t>
            </a:r>
          </a:p>
          <a:p>
            <a:pPr lvl="0" algn="just" fontAlgn="base">
              <a:spcBef>
                <a:spcPct val="0"/>
              </a:spcBef>
              <a:spcAft>
                <a:spcPct val="0"/>
              </a:spcAft>
            </a:pPr>
            <a:r>
              <a:rPr lang="kk-KZ" dirty="0" smtClean="0">
                <a:solidFill>
                  <a:schemeClr val="tx2"/>
                </a:solidFill>
                <a:latin typeface="Arial" pitchFamily="34" charset="0"/>
                <a:ea typeface="Times New Roman" pitchFamily="18" charset="0"/>
                <a:cs typeface="Arial" pitchFamily="34" charset="0"/>
              </a:rPr>
              <a:t>  -әр қасиетіне шығармадан мысал келтіреді;</a:t>
            </a:r>
            <a:endParaRPr lang="ru-RU" sz="1600" dirty="0" smtClean="0">
              <a:solidFill>
                <a:schemeClr val="tx2"/>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kk-KZ" dirty="0" smtClean="0">
                <a:solidFill>
                  <a:schemeClr val="tx2"/>
                </a:solidFill>
                <a:latin typeface="Arial" pitchFamily="34" charset="0"/>
                <a:ea typeface="Times New Roman" pitchFamily="18" charset="0"/>
                <a:cs typeface="Arial" pitchFamily="34" charset="0"/>
              </a:rPr>
              <a:t>  -кейіпкердің өзіндік құндылығын дәлелдейді</a:t>
            </a:r>
            <a:endParaRPr lang="ru-RU" dirty="0">
              <a:solidFill>
                <a:schemeClr val="tx2"/>
              </a:solidFill>
            </a:endParaRPr>
          </a:p>
        </p:txBody>
      </p:sp>
      <p:sp>
        <p:nvSpPr>
          <p:cNvPr id="9217" name="Rectangle 1"/>
          <p:cNvSpPr>
            <a:spLocks noChangeArrowheads="1"/>
          </p:cNvSpPr>
          <p:nvPr/>
        </p:nvSpPr>
        <p:spPr bwMode="auto">
          <a:xfrm>
            <a:off x="0" y="0"/>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Выноска со стрелкой вправо 7"/>
          <p:cNvSpPr/>
          <p:nvPr/>
        </p:nvSpPr>
        <p:spPr>
          <a:xfrm>
            <a:off x="428596" y="2285992"/>
            <a:ext cx="3071834" cy="257176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kk-KZ" sz="2000" dirty="0" smtClean="0">
                <a:solidFill>
                  <a:schemeClr val="bg1"/>
                </a:solidFill>
                <a:latin typeface="Calibri" pitchFamily="34" charset="0"/>
                <a:ea typeface="Calibri" pitchFamily="34" charset="0"/>
                <a:cs typeface="Times New Roman" pitchFamily="18" charset="0"/>
              </a:rPr>
              <a:t>Ерінбей егін салып, еңбектенген Сейітқұл отыз үйлі кедейге кетпен ұстатып, жаңа кәсіпті меңгертті</a:t>
            </a:r>
            <a:endParaRPr lang="kk-KZ" sz="2000" dirty="0" smtClean="0">
              <a:solidFill>
                <a:schemeClr val="bg1"/>
              </a:solidFill>
              <a:latin typeface="Arial" pitchFamily="34" charset="0"/>
              <a:cs typeface="Arial" pitchFamily="34" charset="0"/>
            </a:endParaRPr>
          </a:p>
        </p:txBody>
      </p:sp>
      <p:sp>
        <p:nvSpPr>
          <p:cNvPr id="9" name="Выноска со стрелками влево/вправо 8"/>
          <p:cNvSpPr/>
          <p:nvPr/>
        </p:nvSpPr>
        <p:spPr>
          <a:xfrm>
            <a:off x="3571868" y="2285992"/>
            <a:ext cx="2071702" cy="2571768"/>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Өйткені себебі, сол себепті,сондықтан</a:t>
            </a:r>
            <a:endParaRPr lang="ru-RU" dirty="0"/>
          </a:p>
        </p:txBody>
      </p:sp>
      <p:sp>
        <p:nvSpPr>
          <p:cNvPr id="10" name="Выноска со стрелкой влево 9"/>
          <p:cNvSpPr/>
          <p:nvPr/>
        </p:nvSpPr>
        <p:spPr>
          <a:xfrm>
            <a:off x="5715008" y="2285992"/>
            <a:ext cx="3143272" cy="257176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kk-KZ" dirty="0" smtClean="0">
                <a:solidFill>
                  <a:schemeClr val="bg1"/>
                </a:solidFill>
                <a:latin typeface="Calibri" pitchFamily="34" charset="0"/>
                <a:ea typeface="Calibri" pitchFamily="34" charset="0"/>
                <a:cs typeface="Times New Roman" pitchFamily="18" charset="0"/>
              </a:rPr>
              <a:t>Сол себепті Сейітқұлды заманынан озып туған жаңашылдықтың бастауы дейміз</a:t>
            </a:r>
            <a:endParaRPr lang="kk-KZ" sz="3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470</Words>
  <Application>Microsoft Office PowerPoint</Application>
  <PresentationFormat>Экран (4:3)</PresentationFormat>
  <Paragraphs>87</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Технодом</dc:creator>
  <cp:lastModifiedBy>Huawei</cp:lastModifiedBy>
  <cp:revision>14</cp:revision>
  <dcterms:created xsi:type="dcterms:W3CDTF">2019-05-28T04:24:00Z</dcterms:created>
  <dcterms:modified xsi:type="dcterms:W3CDTF">2024-10-24T17:53:32Z</dcterms:modified>
</cp:coreProperties>
</file>