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7"/>
  </p:notesMasterIdLst>
  <p:handoutMasterIdLst>
    <p:handoutMasterId r:id="rId18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7" r:id="rId10"/>
    <p:sldId id="264" r:id="rId11"/>
    <p:sldId id="265" r:id="rId12"/>
    <p:sldId id="268" r:id="rId13"/>
    <p:sldId id="270" r:id="rId14"/>
    <p:sldId id="269" r:id="rId15"/>
    <p:sldId id="27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1D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359" autoAdjust="0"/>
  </p:normalViewPr>
  <p:slideViewPr>
    <p:cSldViewPr snapToGrid="0">
      <p:cViewPr varScale="1">
        <p:scale>
          <a:sx n="46" d="100"/>
          <a:sy n="46" d="100"/>
        </p:scale>
        <p:origin x="38" y="43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14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64FB9-D9E9-472A-9FBD-C2EB81A5CD85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3EDD9-838C-4823-9AF8-4E283659B9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782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392807-C5EA-499D-90EF-99A05EC48BF7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3E4B23-7803-4C1B-9925-8AD5D46F2C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07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3E4B23-7803-4C1B-9925-8AD5D46F2C31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2054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3E4B23-7803-4C1B-9925-8AD5D46F2C31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972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C183-A8A4-46E9-ABFE-FACF2AB2C336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FE2C9-6783-472D-A90F-DB0CFEFE5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966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C183-A8A4-46E9-ABFE-FACF2AB2C336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FE2C9-6783-472D-A90F-DB0CFEFE5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146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C183-A8A4-46E9-ABFE-FACF2AB2C336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FE2C9-6783-472D-A90F-DB0CFEFE55F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6104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C183-A8A4-46E9-ABFE-FACF2AB2C336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FE2C9-6783-472D-A90F-DB0CFEFE5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8751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C183-A8A4-46E9-ABFE-FACF2AB2C336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FE2C9-6783-472D-A90F-DB0CFEFE55F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67813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C183-A8A4-46E9-ABFE-FACF2AB2C336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FE2C9-6783-472D-A90F-DB0CFEFE5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3456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C183-A8A4-46E9-ABFE-FACF2AB2C336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FE2C9-6783-472D-A90F-DB0CFEFE5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5833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C183-A8A4-46E9-ABFE-FACF2AB2C336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FE2C9-6783-472D-A90F-DB0CFEFE5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34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C183-A8A4-46E9-ABFE-FACF2AB2C336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FE2C9-6783-472D-A90F-DB0CFEFE5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2282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C183-A8A4-46E9-ABFE-FACF2AB2C336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FE2C9-6783-472D-A90F-DB0CFEFE5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961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C183-A8A4-46E9-ABFE-FACF2AB2C336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FE2C9-6783-472D-A90F-DB0CFEFE5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559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C183-A8A4-46E9-ABFE-FACF2AB2C336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FE2C9-6783-472D-A90F-DB0CFEFE5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331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C183-A8A4-46E9-ABFE-FACF2AB2C336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FE2C9-6783-472D-A90F-DB0CFEFE5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695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C183-A8A4-46E9-ABFE-FACF2AB2C336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FE2C9-6783-472D-A90F-DB0CFEFE5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551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C183-A8A4-46E9-ABFE-FACF2AB2C336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FE2C9-6783-472D-A90F-DB0CFEFE5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8868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C183-A8A4-46E9-ABFE-FACF2AB2C336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FE2C9-6783-472D-A90F-DB0CFEFE5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427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8C183-A8A4-46E9-ABFE-FACF2AB2C336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BBFE2C9-6783-472D-A90F-DB0CFEFE5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628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7321" y="329609"/>
            <a:ext cx="8646681" cy="776177"/>
          </a:xfrm>
        </p:spPr>
        <p:txBody>
          <a:bodyPr>
            <a:normAutofit/>
          </a:bodyPr>
          <a:lstStyle/>
          <a:p>
            <a:r>
              <a:rPr lang="kk-KZ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 тақырыбы: Тәрбиенің қайнар бұлағы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8721" y="1307804"/>
            <a:ext cx="8596668" cy="5284381"/>
          </a:xfrm>
        </p:spPr>
        <p:txBody>
          <a:bodyPr>
            <a:normAutofit/>
          </a:bodyPr>
          <a:lstStyle/>
          <a:p>
            <a:r>
              <a:rPr lang="kk-KZ" sz="3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 </a:t>
            </a:r>
            <a:r>
              <a:rPr lang="kk-KZ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Дулат Бабатайұлы </a:t>
            </a:r>
          </a:p>
          <a:p>
            <a:pPr marL="0" indent="0">
              <a:buNone/>
            </a:pPr>
            <a:r>
              <a:rPr lang="kk-KZ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«О, Ақтан жас, Ақтан жас» өлеңі. Жетімдік</a:t>
            </a:r>
          </a:p>
          <a:p>
            <a:pPr marL="0" indent="0">
              <a:buNone/>
            </a:pPr>
            <a:endParaRPr lang="kk-KZ" sz="32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32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32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32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32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kk-KZ" sz="2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 </a:t>
            </a:r>
            <a:r>
              <a:rPr lang="kk-KZ" sz="260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дайындаған</a:t>
            </a:r>
            <a:r>
              <a:rPr lang="kk-KZ" sz="260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kk-KZ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1875" y="2540416"/>
            <a:ext cx="2467586" cy="2541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84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0184066"/>
              </p:ext>
            </p:extLst>
          </p:nvPr>
        </p:nvGraphicFramePr>
        <p:xfrm>
          <a:off x="291875" y="174292"/>
          <a:ext cx="4492776" cy="4259485"/>
        </p:xfrm>
        <a:graphic>
          <a:graphicData uri="http://schemas.openxmlformats.org/drawingml/2006/table">
            <a:tbl>
              <a:tblPr/>
              <a:tblGrid>
                <a:gridCol w="2674609"/>
                <a:gridCol w="1818167"/>
              </a:tblGrid>
              <a:tr h="66675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Ақтан жастың өміріндегі </a:t>
                      </a: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қажеттіліктер</a:t>
                      </a:r>
                      <a:endParaRPr lang="en-US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92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О, Ақтан жас, Ақтан жас, 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Сенде жетер ме ек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енсің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b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Жетімдіктің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белінен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Асып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өтер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екенсің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Жарық сәуле көре алмай,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Ел шаңына ере алмай,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Сол бойы кетер ме екенсің?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Жапанға біткен жапырақ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Жамылсан тонар ма екенсің?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kk-KZ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kk-KZ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Жетімдіктен арылу.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Бақытты күн кешу.</a:t>
                      </a: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425539"/>
              </p:ext>
            </p:extLst>
          </p:nvPr>
        </p:nvGraphicFramePr>
        <p:xfrm>
          <a:off x="5219649" y="180754"/>
          <a:ext cx="4253960" cy="4258180"/>
        </p:xfrm>
        <a:graphic>
          <a:graphicData uri="http://schemas.openxmlformats.org/drawingml/2006/table">
            <a:tbl>
              <a:tblPr/>
              <a:tblGrid>
                <a:gridCol w="2255780"/>
                <a:gridCol w="1998180"/>
              </a:tblGrid>
              <a:tr h="54129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Ақтан жастың өміріндегі </a:t>
                      </a: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қажеттіліктер</a:t>
                      </a:r>
                      <a:endParaRPr lang="en-US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05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Жазғы шыққан бүлдірген</a:t>
                      </a:r>
                      <a:b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Сұғыңсаң тояр ма екенсің?</a:t>
                      </a:r>
                      <a:b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Күрек тісін қасқайтып</a:t>
                      </a:r>
                      <a:b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Сұлу сүйер ме екенсің?</a:t>
                      </a:r>
                      <a:b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Бадана көз, тоғыз тор</a:t>
                      </a:r>
                      <a:b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Сауыт киер ме екенсің?</a:t>
                      </a:r>
                      <a:b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Білтеліні тұтатып,</a:t>
                      </a:r>
                      <a:b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Түтінін үзбей оқ атып,</a:t>
                      </a:r>
                      <a:b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Жау қашырар ма екенсің?</a:t>
                      </a:r>
                      <a:r>
                        <a:rPr lang="kk-KZ" sz="12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kk-KZ" sz="12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kk-KZ" sz="1100" b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kk-KZ" sz="1100" b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Ер жетіп, өз жұбын кездестіру.</a:t>
                      </a:r>
                      <a:endParaRPr lang="ru-RU" sz="16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Ер мінезді батыр болу.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9697937" y="6071190"/>
            <a:ext cx="519952" cy="85061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793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1660982"/>
              </p:ext>
            </p:extLst>
          </p:nvPr>
        </p:nvGraphicFramePr>
        <p:xfrm>
          <a:off x="5431971" y="282938"/>
          <a:ext cx="4027715" cy="4549520"/>
        </p:xfrm>
        <a:graphic>
          <a:graphicData uri="http://schemas.openxmlformats.org/drawingml/2006/table">
            <a:tbl>
              <a:tblPr/>
              <a:tblGrid>
                <a:gridCol w="2416629"/>
                <a:gridCol w="1611086"/>
              </a:tblGrid>
              <a:tr h="56834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Ақтан жастың өміріндегі </a:t>
                      </a: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қажеттіліктер</a:t>
                      </a:r>
                      <a:endParaRPr lang="en-US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493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Тең </a:t>
                      </a: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құрбыңмен теңеліп,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Шаруа жиып кенеліп,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Бала сүйіп, мал жиып,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Керсеніңе бал құйып,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Өмір де сүрер ме екенсің?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Жетімдіктен өтерсің,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Шаң бермей әлі кетерсің.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Қажыма, Ақтан, қажыма,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Жетерсің, әлі жетерсің</a:t>
                      </a: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kk-KZ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kk-KZ" sz="12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Балалы  болу.</a:t>
                      </a:r>
                      <a:endParaRPr lang="ru-RU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Ел қатарлы өмір сүру. </a:t>
                      </a:r>
                      <a:endParaRPr lang="ru-RU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Қуанышты күндерге қол жеткізу.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7670604"/>
              </p:ext>
            </p:extLst>
          </p:nvPr>
        </p:nvGraphicFramePr>
        <p:xfrm>
          <a:off x="239486" y="238220"/>
          <a:ext cx="4865914" cy="4578604"/>
        </p:xfrm>
        <a:graphic>
          <a:graphicData uri="http://schemas.openxmlformats.org/drawingml/2006/table">
            <a:tbl>
              <a:tblPr/>
              <a:tblGrid>
                <a:gridCol w="2841171"/>
                <a:gridCol w="2024743"/>
              </a:tblGrid>
              <a:tr h="23072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Ақтан жастың өміріндегі </a:t>
                      </a: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қажеттіліктер</a:t>
                      </a:r>
                      <a:endParaRPr lang="en-US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608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Тұлпар </a:t>
                      </a: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атты жаратып,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Құйрық - жалын таратып,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Бежін ерді ерлетіп,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Жорыққа жортып, терлетіп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Сырты қырлы, жүзі алмас,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Салған дағы жоғалмас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Сапы асынар ма екенсің?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Босағасын борлатқан,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Таңдайға дәмі татымас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Керегесін торлатқан,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Тегерішін манаттан,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Жібектен ызып бау таққан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Үйге кірер ме екенсің?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kk-KZ" sz="14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Мерген болу.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Отбасылы болу,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өз шаңырағын құру.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-4797401" y="-271015"/>
            <a:ext cx="18527447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kk-K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kk-K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kk-K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93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7092" y="159490"/>
            <a:ext cx="8913234" cy="1552352"/>
          </a:xfrm>
        </p:spPr>
        <p:txBody>
          <a:bodyPr>
            <a:normAutofit fontScale="90000"/>
          </a:bodyPr>
          <a:lstStyle/>
          <a:p>
            <a:pPr lvl="0" algn="ctr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F496CB">
                  <a:lumMod val="75000"/>
                </a:srgbClr>
              </a:buClr>
              <a:buSzPct val="80000"/>
            </a:pPr>
            <a:r>
              <a:rPr lang="kk-KZ" sz="33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– тапсырма «Талқылайық» </a:t>
            </a:r>
            <a:r>
              <a:rPr lang="en-US" sz="31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1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kk-KZ" sz="31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Сұрақтарды </a:t>
            </a:r>
            <a:r>
              <a:rPr lang="kk-KZ" sz="31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талқылай отырып, өлеңнің идеясы мен тақырыбын аш.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3916" y="1711842"/>
            <a:ext cx="9016409" cy="4786494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</a:t>
            </a:r>
            <a:r>
              <a:rPr lang="kk-KZ" sz="2400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көтерілген мәселеге байланысты Ақтан жас қажеттіліктерін анықтадық. Ендеше, өлеңде кім туралы айтылған? Ақын  не айтқысы келді деп ойлайсыңдар? Тақырыптың негізгі идеясы қандай? </a:t>
            </a:r>
            <a:endParaRPr lang="ru-RU" sz="2000" dirty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Clr>
                <a:srgbClr val="F496CB">
                  <a:lumMod val="75000"/>
                </a:srgbClr>
              </a:buClr>
            </a:pPr>
            <a:r>
              <a:rPr lang="kk-KZ" sz="32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Дескриптор: </a:t>
            </a:r>
            <a:endParaRPr lang="ru-RU" sz="3200" b="1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buFont typeface="Times New Roman" panose="02020603050405020304" pitchFamily="18" charset="0"/>
              <a:buChar char="-"/>
            </a:pPr>
            <a:r>
              <a:rPr lang="kk-KZ" sz="24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Өлеңнің тақырыбын ашады.</a:t>
            </a:r>
            <a:endParaRPr lang="ru-RU" sz="200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buFont typeface="Times New Roman" panose="02020603050405020304" pitchFamily="18" charset="0"/>
              <a:buChar char="-"/>
            </a:pPr>
            <a:r>
              <a:rPr lang="kk-KZ" sz="24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Ақынның айтпақ ойын ажыратады;</a:t>
            </a:r>
            <a:endParaRPr lang="ru-RU" sz="200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buFont typeface="Times New Roman" panose="02020603050405020304" pitchFamily="18" charset="0"/>
              <a:buChar char="-"/>
            </a:pPr>
            <a:r>
              <a:rPr lang="kk-KZ" sz="24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Өлеңнің идеясын ашады.</a:t>
            </a:r>
            <a:endParaRPr lang="ru-RU" sz="200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240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0760" y="4776315"/>
            <a:ext cx="2091291" cy="1722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73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0735"/>
          </a:xfrm>
        </p:spPr>
        <p:txBody>
          <a:bodyPr>
            <a:normAutofit/>
          </a:bodyPr>
          <a:lstStyle/>
          <a:p>
            <a:pPr algn="ctr"/>
            <a:r>
              <a:rPr lang="kk-KZ" sz="32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Анықтама бұрышы </a:t>
            </a:r>
            <a:r>
              <a:rPr lang="kk-KZ" sz="32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sz="3200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2639151"/>
              </p:ext>
            </p:extLst>
          </p:nvPr>
        </p:nvGraphicFramePr>
        <p:xfrm>
          <a:off x="549743" y="1712739"/>
          <a:ext cx="8987662" cy="2711476"/>
        </p:xfrm>
        <a:graphic>
          <a:graphicData uri="http://schemas.openxmlformats.org/drawingml/2006/table">
            <a:tbl>
              <a:tblPr firstRow="1" firstCol="1" bandRow="1"/>
              <a:tblGrid>
                <a:gridCol w="4486330"/>
                <a:gridCol w="4501332"/>
              </a:tblGrid>
              <a:tr h="4597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Тақырып </a:t>
                      </a:r>
                      <a:endParaRPr lang="ru-RU" sz="2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Идея </a:t>
                      </a:r>
                      <a:endParaRPr lang="ru-RU" sz="2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2207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kk-KZ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Жазушы </a:t>
                      </a:r>
                      <a:r>
                        <a:rPr lang="kk-KZ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суреттеп отырған өмір </a:t>
                      </a:r>
                      <a:r>
                        <a:rPr lang="kk-KZ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құбылысы. </a:t>
                      </a:r>
                      <a:endParaRPr lang="ru-RU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kk-KZ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Жазушының </a:t>
                      </a:r>
                      <a:r>
                        <a:rPr lang="kk-KZ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сол өзі суреттеп отырған өмір құбылысы туралы айтқысы келген ойы, сол өмір құбылысына берген бағасы. </a:t>
                      </a:r>
                      <a:endParaRPr lang="ru-RU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1439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78688"/>
          </a:xfrm>
        </p:spPr>
        <p:txBody>
          <a:bodyPr>
            <a:normAutofit/>
          </a:bodyPr>
          <a:lstStyle/>
          <a:p>
            <a:r>
              <a:rPr lang="kk-KZ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kk-KZ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kk-KZ" sz="30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Ықтимал жауап... </a:t>
            </a: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6580" y="1988287"/>
            <a:ext cx="9051458" cy="328546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Иә</a:t>
            </a:r>
            <a:r>
              <a:rPr lang="kk-KZ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балалар, өлеңде жетім баланың өмірі суреттелген. Ал ақынның айтпақ ойы осы жетім бала Ақтан жасқа жақсы өмір тілеу, оның өмірінде қуанышты кезеңдердің болуын қалауы еді. Ендеше, </a:t>
            </a:r>
            <a:r>
              <a:rPr lang="kk-KZ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өлеңнің тақырыбы</a:t>
            </a:r>
            <a:r>
              <a:rPr lang="kk-KZ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жетім бала тағдыры болса, </a:t>
            </a:r>
            <a:r>
              <a:rPr lang="kk-KZ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тақырыптың негізігі идеясы </a:t>
            </a:r>
            <a:r>
              <a:rPr lang="kk-KZ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жетім бала Ақтан жасқа  игі тілектер  айту </a:t>
            </a:r>
            <a:r>
              <a:rPr lang="kk-KZ" sz="26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арқылы</a:t>
            </a:r>
            <a:r>
              <a:rPr lang="kk-KZ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баланың бақытты азамат болуын тілеу және оған бата беру.  </a:t>
            </a:r>
            <a:endParaRPr lang="ru-RU" sz="2400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60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4670" y="85060"/>
            <a:ext cx="8601739" cy="1127052"/>
          </a:xfrm>
        </p:spPr>
        <p:txBody>
          <a:bodyPr>
            <a:normAutofit fontScale="90000"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33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3 - тапсырма  «Төрт сөйлем»  </a:t>
            </a:r>
            <a:r>
              <a:rPr lang="kk-KZ" sz="33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әдісі арқылы  сабақты қорытындылап,  өзіндік тұжырым жаса.</a:t>
            </a:r>
            <a:br>
              <a:rPr lang="kk-KZ" sz="33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kk-KZ" sz="33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kk-KZ" sz="33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4670" y="1924493"/>
            <a:ext cx="8484782" cy="4710223"/>
          </a:xfrm>
        </p:spPr>
        <p:txBody>
          <a:bodyPr>
            <a:no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30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Дескриптор: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800" dirty="0" smtClean="0">
                <a:solidFill>
                  <a:srgbClr val="00B0F0"/>
                </a:solidFill>
              </a:rPr>
              <a:t> </a:t>
            </a:r>
            <a:r>
              <a:rPr lang="kk-KZ" sz="2800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Берілген тақырып  бойынша өз пікірін айтады;</a:t>
            </a:r>
            <a:endParaRPr lang="ru-RU" sz="2800" dirty="0">
              <a:solidFill>
                <a:srgbClr val="00B0F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800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2800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Мәтіннен дәлел келтіреді;</a:t>
            </a:r>
            <a:endParaRPr lang="ru-RU" sz="2800" dirty="0">
              <a:solidFill>
                <a:srgbClr val="00B0F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800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2800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Өмірден мысал келтіреді;</a:t>
            </a:r>
            <a:endParaRPr lang="ru-RU" sz="2800" dirty="0">
              <a:solidFill>
                <a:srgbClr val="00B0F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800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Сыни тұрғыда баға береді, өзіндік тұжырым жасайды. </a:t>
            </a:r>
            <a:endParaRPr lang="ru-RU" sz="2800" dirty="0">
              <a:solidFill>
                <a:srgbClr val="00B0F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028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мақсаты: </a:t>
            </a:r>
            <a:r>
              <a:rPr lang="kk-KZ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Әдеби </a:t>
            </a:r>
            <a:r>
              <a:rPr lang="kk-KZ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шығарманың тақырыбы </a:t>
            </a:r>
            <a:r>
              <a:rPr lang="kk-KZ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идеясын анықтау.  </a:t>
            </a:r>
            <a:r>
              <a:rPr lang="kk-KZ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8393" y="2232307"/>
            <a:ext cx="8596668" cy="3880773"/>
          </a:xfrm>
        </p:spPr>
        <p:txBody>
          <a:bodyPr/>
          <a:lstStyle/>
          <a:p>
            <a:endParaRPr lang="kk-KZ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 </a:t>
            </a:r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</a:t>
            </a:r>
            <a:endParaRPr lang="kk-KZ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Шығарма мазмұнын </a:t>
            </a:r>
            <a:r>
              <a:rPr lang="kk-KZ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түсіну. 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Шығарманың тақырыбы мен идеясын </a:t>
            </a:r>
            <a:r>
              <a:rPr lang="kk-KZ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анықтау.</a:t>
            </a:r>
          </a:p>
        </p:txBody>
      </p:sp>
    </p:spTree>
    <p:extLst>
      <p:ext uri="{BB962C8B-B14F-4D97-AF65-F5344CB8AC3E}">
        <p14:creationId xmlns:p14="http://schemas.microsoft.com/office/powerpoint/2010/main" val="22126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критерийлері: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2" y="2357717"/>
            <a:ext cx="8825255" cy="2852235"/>
          </a:xfrm>
        </p:spPr>
        <p:txBody>
          <a:bodyPr>
            <a:normAutofit/>
          </a:bodyPr>
          <a:lstStyle/>
          <a:p>
            <a:r>
              <a:rPr lang="ru-RU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мазмұнын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түсінеді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Шығарманың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идеясын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</a:t>
            </a:r>
            <a:r>
              <a:rPr lang="ru-RU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kk-KZ" sz="32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Өзіндік тұжырым жасайды.</a:t>
            </a:r>
            <a:endParaRPr lang="ru-RU" sz="28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291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9176" y="591670"/>
            <a:ext cx="5540188" cy="13208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2159" y="3415553"/>
            <a:ext cx="8466666" cy="2267222"/>
          </a:xfrm>
        </p:spPr>
        <p:txBody>
          <a:bodyPr>
            <a:normAutofit/>
          </a:bodyPr>
          <a:lstStyle/>
          <a:p>
            <a:r>
              <a:rPr lang="kk-KZ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Дулат Бабатайұлының өмірі мен шығармашылығы жайында бейнематериал </a:t>
            </a:r>
            <a:endParaRPr lang="en-US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http://cbs.shcherbakty.kz/wp-content/uploads/2016/03/%D0%B4%D1%83%D0%BB%D0%B0%D1%82-%D1%80%D0%B8%D1%81%D1%83%D0%BD%D0%BE%D0%BA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5411" y="381354"/>
            <a:ext cx="6813177" cy="20480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167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«Миға шабуыл»  </a:t>
            </a:r>
            <a:r>
              <a:rPr lang="kk-KZ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 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1386" y="2160589"/>
            <a:ext cx="9082616" cy="3880773"/>
          </a:xfrm>
        </p:spPr>
        <p:txBody>
          <a:bodyPr/>
          <a:lstStyle/>
          <a:p>
            <a:r>
              <a:rPr lang="kk-KZ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Адамға  </a:t>
            </a: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толыққанды өмір </a:t>
            </a:r>
            <a:r>
              <a:rPr lang="kk-KZ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сүру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 не қажет? 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1612" y="3163319"/>
            <a:ext cx="5970494" cy="310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472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040" y="609600"/>
            <a:ext cx="4298078" cy="4276165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6118" y="609600"/>
            <a:ext cx="4477884" cy="4276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82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7027" y="-1"/>
            <a:ext cx="8950136" cy="3147237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– </a:t>
            </a:r>
            <a:r>
              <a:rPr lang="kk-KZ" sz="3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 </a:t>
            </a:r>
            <a:br>
              <a:rPr lang="kk-KZ" sz="3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Өлең үзінділерін түсініп оқып, «Ақтан жастың өміріндегі қажеттіліктерді» ашып көрсет.</a:t>
            </a:r>
            <a: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000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en-US" sz="2000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000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ru-RU" sz="2000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8" name="Объект 17"/>
          <p:cNvSpPr>
            <a:spLocks noGrp="1"/>
          </p:cNvSpPr>
          <p:nvPr>
            <p:ph idx="1"/>
          </p:nvPr>
        </p:nvSpPr>
        <p:spPr>
          <a:xfrm>
            <a:off x="677333" y="2160589"/>
            <a:ext cx="9136517" cy="3880773"/>
          </a:xfrm>
        </p:spPr>
        <p:txBody>
          <a:bodyPr>
            <a:normAutofit/>
          </a:bodyPr>
          <a:lstStyle/>
          <a:p>
            <a:endParaRPr lang="kk-KZ" sz="2800" dirty="0" smtClean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 мазмұнын </a:t>
            </a:r>
            <a:r>
              <a:rPr lang="kk-KZ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түсінеді</a:t>
            </a:r>
            <a:r>
              <a:rPr lang="kk-KZ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Ақтан жастың өміріндегі    қажеттіліктерді ашып көрсетеді;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Ақынның айтпақ ойын ажыратады: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u="sng" dirty="0"/>
          </a:p>
        </p:txBody>
      </p:sp>
    </p:spTree>
    <p:extLst>
      <p:ext uri="{BB962C8B-B14F-4D97-AF65-F5344CB8AC3E}">
        <p14:creationId xmlns:p14="http://schemas.microsoft.com/office/powerpoint/2010/main" val="59784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708030"/>
              </p:ext>
            </p:extLst>
          </p:nvPr>
        </p:nvGraphicFramePr>
        <p:xfrm>
          <a:off x="291875" y="174292"/>
          <a:ext cx="4419600" cy="4259485"/>
        </p:xfrm>
        <a:graphic>
          <a:graphicData uri="http://schemas.openxmlformats.org/drawingml/2006/table">
            <a:tbl>
              <a:tblPr/>
              <a:tblGrid>
                <a:gridCol w="2797039"/>
                <a:gridCol w="1622561"/>
              </a:tblGrid>
              <a:tr h="66675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Ақтан жастың өміріндегі </a:t>
                      </a: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қажеттіліктер</a:t>
                      </a:r>
                      <a:endParaRPr lang="en-US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92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О, Ақтан жас, Ақтан жас, 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Сенде жетер ме ек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енсің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b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Жетімдіктің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белінен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Асып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өтер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екенсің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Жарық сәуле көре алмай,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Ел шаңына ере алмай,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Сол бойы кетер ме екенсің?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Жапанға біткен жапырақ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Жамылсаң  </a:t>
                      </a: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тонар ма екенсің?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6427723"/>
              </p:ext>
            </p:extLst>
          </p:nvPr>
        </p:nvGraphicFramePr>
        <p:xfrm>
          <a:off x="5219649" y="180754"/>
          <a:ext cx="4253960" cy="4258180"/>
        </p:xfrm>
        <a:graphic>
          <a:graphicData uri="http://schemas.openxmlformats.org/drawingml/2006/table">
            <a:tbl>
              <a:tblPr/>
              <a:tblGrid>
                <a:gridCol w="2255780"/>
                <a:gridCol w="1998180"/>
              </a:tblGrid>
              <a:tr h="54129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Ақтан жастың өміріндегі </a:t>
                      </a: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қажеттіліктер</a:t>
                      </a:r>
                      <a:endParaRPr lang="en-US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05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Жазғы шыққан бүлдірген</a:t>
                      </a:r>
                      <a:b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Сұғыңсаң тояр ма екенсің?</a:t>
                      </a:r>
                      <a:b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Күрек тісін қасқайтып</a:t>
                      </a:r>
                      <a:b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Сұлу сүйер ме екенсің?</a:t>
                      </a:r>
                      <a:b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Бадана көз, тоғыз тор</a:t>
                      </a:r>
                      <a:b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Сауыт киер ме екенсің?</a:t>
                      </a:r>
                      <a:b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Білтеліні тұтатып,</a:t>
                      </a:r>
                      <a:b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Түтінін үзбей оқ атып,</a:t>
                      </a:r>
                      <a:b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Жау қашырар ма екенсің?</a:t>
                      </a:r>
                      <a:r>
                        <a:rPr lang="kk-KZ" sz="12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kk-KZ" sz="12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836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588427"/>
              </p:ext>
            </p:extLst>
          </p:nvPr>
        </p:nvGraphicFramePr>
        <p:xfrm>
          <a:off x="5431971" y="282938"/>
          <a:ext cx="4027715" cy="4549520"/>
        </p:xfrm>
        <a:graphic>
          <a:graphicData uri="http://schemas.openxmlformats.org/drawingml/2006/table">
            <a:tbl>
              <a:tblPr/>
              <a:tblGrid>
                <a:gridCol w="2416629"/>
                <a:gridCol w="1611086"/>
              </a:tblGrid>
              <a:tr h="56834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Ақтан жастың өміріндегі </a:t>
                      </a: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қажеттіліктер</a:t>
                      </a:r>
                      <a:endParaRPr lang="en-US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493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Тең </a:t>
                      </a: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құрбыңмен теңеліп,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Шаруа жиып кенеліп,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Бала сүйіп, мал жиып,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Керсеніңе бал құйып,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Өмір де сүрер ме екенсің?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Жетімдіктен өтерсің,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Шаң бермей әлі кетерсің.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Қажыма, Ақтан, қажыма,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Жетерсің, әлі жетерсің</a:t>
                      </a: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kk-KZ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kk-KZ" sz="12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kk-KZ" sz="12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kk-KZ" sz="12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kk-KZ" sz="12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2315541"/>
              </p:ext>
            </p:extLst>
          </p:nvPr>
        </p:nvGraphicFramePr>
        <p:xfrm>
          <a:off x="239486" y="238220"/>
          <a:ext cx="4865914" cy="4578604"/>
        </p:xfrm>
        <a:graphic>
          <a:graphicData uri="http://schemas.openxmlformats.org/drawingml/2006/table">
            <a:tbl>
              <a:tblPr/>
              <a:tblGrid>
                <a:gridCol w="2841171"/>
                <a:gridCol w="2024743"/>
              </a:tblGrid>
              <a:tr h="23072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Ақтан жастың өміріндегі </a:t>
                      </a: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қажеттіліктер</a:t>
                      </a:r>
                      <a:endParaRPr lang="en-US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608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Тұлпар </a:t>
                      </a: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атты жаратып,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Құйрық - жалын таратып,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Бежін ерді ерлетіп,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Жорыққа жортып, терлетіп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Сырты қырлы, жүзі алмас,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Салған дағы жоғалмас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Сапы асынар ма екенсің?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Босағасын борлатқан,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Таңдайға дәмі татымас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Керегесін торлатқан,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Тегерішін манаттан,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Жібектен ызып бау таққан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Үйге кірер ме екенсің?</a:t>
                      </a:r>
                      <a:b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-4797401" y="-271015"/>
            <a:ext cx="18527447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kk-K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kk-K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kk-K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61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831</TotalTime>
  <Words>383</Words>
  <Application>Microsoft Office PowerPoint</Application>
  <PresentationFormat>Широкоэкранный</PresentationFormat>
  <Paragraphs>104</Paragraphs>
  <Slides>15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Times New Roman</vt:lpstr>
      <vt:lpstr>Trebuchet MS</vt:lpstr>
      <vt:lpstr>Wingdings 3</vt:lpstr>
      <vt:lpstr>Грань</vt:lpstr>
      <vt:lpstr>Бөлім тақырыбы: Тәрбиенің қайнар бұлағы</vt:lpstr>
      <vt:lpstr>Оқу мақсаты:  Әдеби шығарманың тақырыбы мен  идеясын анықтау.   </vt:lpstr>
      <vt:lpstr> Бағалау критерийлері:</vt:lpstr>
      <vt:lpstr>Презентация PowerPoint</vt:lpstr>
      <vt:lpstr>«Миға шабуыл»  әдісі  </vt:lpstr>
      <vt:lpstr>Презентация PowerPoint</vt:lpstr>
      <vt:lpstr> 1 – тапсырма   Өлең үзінділерін түсініп оқып, «Ақтан жастың өміріндегі қажеттіліктерді» ашып көрсет.       </vt:lpstr>
      <vt:lpstr>Презентация PowerPoint</vt:lpstr>
      <vt:lpstr>Презентация PowerPoint</vt:lpstr>
      <vt:lpstr>Презентация PowerPoint</vt:lpstr>
      <vt:lpstr>Презентация PowerPoint</vt:lpstr>
      <vt:lpstr>2 – тапсырма «Талқылайық»  Сұрақтарды талқылай отырып, өлеңнің идеясы мен тақырыбын аш.   </vt:lpstr>
      <vt:lpstr>Анықтама бұрышы  </vt:lpstr>
      <vt:lpstr> Ықтимал жауап... </vt:lpstr>
      <vt:lpstr>3 - тапсырма  «Төрт сөйлем»  әдісі арқылы  сабақты қорытындылап,  өзіндік тұжырым жаса.   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Huawei</cp:lastModifiedBy>
  <cp:revision>41</cp:revision>
  <dcterms:created xsi:type="dcterms:W3CDTF">2020-10-18T06:10:36Z</dcterms:created>
  <dcterms:modified xsi:type="dcterms:W3CDTF">2024-10-24T17:51:59Z</dcterms:modified>
</cp:coreProperties>
</file>