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65" r:id="rId6"/>
    <p:sldId id="271" r:id="rId7"/>
    <p:sldId id="264" r:id="rId8"/>
    <p:sldId id="261" r:id="rId9"/>
    <p:sldId id="272" r:id="rId10"/>
    <p:sldId id="262" r:id="rId11"/>
    <p:sldId id="273" r:id="rId12"/>
    <p:sldId id="27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41D-7B65-47FD-9A5E-50DEF822E0F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buYTTOED5k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528" y="2770909"/>
            <a:ext cx="6380017" cy="101599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 тақырыбы</a:t>
            </a:r>
            <a:r>
              <a:rPr lang="ru-RU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Таза, мінсіз асыл сөз</a:t>
            </a:r>
            <a:b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ru-RU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Асанқайғының жерге айтқан сыны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аңызы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2017" y="5590166"/>
            <a:ext cx="3271983" cy="9214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әдебиеті </a:t>
            </a:r>
          </a:p>
          <a:p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сынып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4566"/>
      </p:ext>
    </p:extLst>
  </p:cSld>
  <p:clrMapOvr>
    <a:masterClrMapping/>
  </p:clrMapOvr>
  <p:transition advTm="207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23" y="591127"/>
            <a:ext cx="7886700" cy="103447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ahnschrift SemiBold Condensed" pitchFamily="34" charset="0"/>
              </a:rPr>
              <a:t>№ 2 </a:t>
            </a:r>
            <a:r>
              <a:rPr lang="kk-KZ" sz="3600" dirty="0" smtClean="0">
                <a:latin typeface="Bahnschrift SemiBold Condensed" pitchFamily="34" charset="0"/>
              </a:rPr>
              <a:t>тапсырма. </a:t>
            </a:r>
            <a:r>
              <a:rPr lang="en-US" sz="3600" dirty="0" smtClean="0">
                <a:latin typeface="Bahnschrift SemiBold Condensed" pitchFamily="34" charset="0"/>
              </a:rPr>
              <a:t>“</a:t>
            </a:r>
            <a:r>
              <a:rPr lang="kk-KZ" sz="3600" dirty="0" smtClean="0">
                <a:latin typeface="Bahnschrift SemiBold Condensed" pitchFamily="34" charset="0"/>
              </a:rPr>
              <a:t>Концептуалды карта</a:t>
            </a:r>
            <a:r>
              <a:rPr lang="en-US" sz="3600" dirty="0" smtClean="0">
                <a:latin typeface="Bahnschrift SemiBold Condensed" pitchFamily="34" charset="0"/>
              </a:rPr>
              <a:t>”</a:t>
            </a:r>
            <a:r>
              <a:rPr lang="kk-KZ" sz="3600" dirty="0" smtClean="0">
                <a:latin typeface="Bahnschrift SemiBold Condensed" pitchFamily="34" charset="0"/>
              </a:rPr>
              <a:t> </a:t>
            </a:r>
            <a:endParaRPr lang="ru-RU" sz="3600" dirty="0">
              <a:latin typeface="Bahnschrift SemiBold Condense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77717" y="1528859"/>
          <a:ext cx="7869381" cy="2416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127"/>
                <a:gridCol w="2623127"/>
                <a:gridCol w="2623127"/>
              </a:tblGrid>
              <a:tr h="535974"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Асанқайғы</a:t>
                      </a:r>
                      <a:r>
                        <a:rPr lang="kk-KZ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аралаған жерлер атауы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Асанқайғының</a:t>
                      </a:r>
                      <a:r>
                        <a:rPr lang="kk-KZ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бағасы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Менің</a:t>
                      </a:r>
                      <a:r>
                        <a:rPr lang="kk-KZ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түсінігім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697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35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974">
                <a:tc>
                  <a:txBody>
                    <a:bodyPr/>
                    <a:lstStyle/>
                    <a:p>
                      <a:pPr algn="ctr"/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04405" y="4442690"/>
            <a:ext cx="7886700" cy="146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  <a:ea typeface="+mj-ea"/>
                <a:cs typeface="+mj-cs"/>
              </a:rPr>
              <a:t>                                                                         </a:t>
            </a: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itchFamily="34" charset="0"/>
                <a:ea typeface="+mj-ea"/>
                <a:cs typeface="+mj-cs"/>
              </a:rPr>
              <a:t>Дескрипторлар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itchFamily="34" charset="0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SemiBold Condense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600" dirty="0" smtClean="0">
                <a:latin typeface="Bahnschrift SemiBold Condensed" pitchFamily="34" charset="0"/>
                <a:ea typeface="+mj-ea"/>
                <a:cs typeface="+mj-cs"/>
              </a:rPr>
              <a:t>Аса</a:t>
            </a:r>
            <a:r>
              <a:rPr lang="kk-KZ" sz="3600" dirty="0" smtClean="0">
                <a:latin typeface="Bahnschrift SemiBold Condensed" pitchFamily="34" charset="0"/>
                <a:ea typeface="+mj-ea"/>
                <a:cs typeface="+mj-cs"/>
              </a:rPr>
              <a:t>нқайғы аралаған жерлердің аты мен берген бағасын оқулыққа сүйеніп, кемінде үшеуін жаза алады</a:t>
            </a:r>
            <a:r>
              <a:rPr lang="en-US" sz="3600" dirty="0" smtClean="0">
                <a:latin typeface="Bahnschrift SemiBold Condensed" pitchFamily="34" charset="0"/>
                <a:ea typeface="+mj-ea"/>
                <a:cs typeface="+mj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kk-KZ" sz="3600" dirty="0" smtClean="0">
                <a:latin typeface="Bahnschrift SemiBold Condensed" pitchFamily="34" charset="0"/>
                <a:ea typeface="+mj-ea"/>
                <a:cs typeface="+mj-cs"/>
              </a:rPr>
              <a:t>Асанқайғының берген бағасын өзінше қалай түсінетіндігін жаза алады.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SemiBold Condense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3567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9867" y="697636"/>
            <a:ext cx="3465368" cy="7986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itchFamily="34" charset="0"/>
              </a:rPr>
              <a:t>“</a:t>
            </a:r>
            <a:r>
              <a:rPr lang="kk-KZ" dirty="0" smtClean="0">
                <a:latin typeface="Bahnschrift SemiBold Condensed" pitchFamily="34" charset="0"/>
              </a:rPr>
              <a:t>Ой сандық</a:t>
            </a:r>
            <a:r>
              <a:rPr lang="en-US" dirty="0" smtClean="0">
                <a:latin typeface="Bahnschrift SemiBold Condensed" pitchFamily="34" charset="0"/>
              </a:rPr>
              <a:t>”</a:t>
            </a:r>
            <a:r>
              <a:rPr lang="kk-KZ" dirty="0" smtClean="0">
                <a:latin typeface="Bahnschrift SemiBold Condensed" pitchFamily="34" charset="0"/>
              </a:rPr>
              <a:t> әдісі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2154" y="1378816"/>
            <a:ext cx="6842414" cy="886402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Ойсандықтан тірек сөздерді қолдана отырып, шығарманың тақырыбы мен идеясын табыңыздар.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ундуки &quot;Шахеризада&quot; из дерева от &quot;Блэк&quot;"/>
          <p:cNvPicPr>
            <a:picLocks noChangeAspect="1" noChangeArrowheads="1"/>
          </p:cNvPicPr>
          <p:nvPr/>
        </p:nvPicPr>
        <p:blipFill>
          <a:blip r:embed="rId2" cstate="print"/>
          <a:srcRect l="10152" t="18936" r="7484" b="20663"/>
          <a:stretch>
            <a:fillRect/>
          </a:stretch>
        </p:blipFill>
        <p:spPr bwMode="auto">
          <a:xfrm>
            <a:off x="405244" y="623454"/>
            <a:ext cx="1828801" cy="134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лако 4"/>
          <p:cNvSpPr/>
          <p:nvPr/>
        </p:nvSpPr>
        <p:spPr>
          <a:xfrm>
            <a:off x="374072" y="2171699"/>
            <a:ext cx="8219210" cy="101830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Тірек сөздер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Халық болашағы, бақытты ел, туған жер, қадір-қасиет, тану, бағалау, жерұйық.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36151" y="3274533"/>
          <a:ext cx="8009084" cy="1226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4542"/>
                <a:gridCol w="4004542"/>
              </a:tblGrid>
              <a:tr h="715576">
                <a:tc>
                  <a:txBody>
                    <a:bodyPr/>
                    <a:lstStyle/>
                    <a:p>
                      <a:pPr algn="ctr"/>
                      <a:r>
                        <a:rPr lang="kk-KZ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Әңгіменің</a:t>
                      </a:r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тақырыбы</a:t>
                      </a:r>
                    </a:p>
                    <a:p>
                      <a:pPr algn="ctr"/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(шығармаға негіз, арқау болған оқиға түйіні)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Әңгіме</a:t>
                      </a:r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идеясы </a:t>
                      </a:r>
                    </a:p>
                    <a:p>
                      <a:pPr algn="ctr"/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(халықтың айтайын деген негізгі ойы)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67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690995" y="5091546"/>
            <a:ext cx="7886700" cy="987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Тірек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сөздерді пайдалана отырып, әңгіме тақырыбын, яғни әңгімеге арқау болған оқиға түйінін таба алады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kk-K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kk-KZ" sz="2000" baseline="0" dirty="0" smtClean="0"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сөздер негізінде әңгіме идеясын, яғни халықтың айтайын деген негізгі ойын мақал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мәтел арқылы тұжырымдай алады.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7691" y="4584762"/>
            <a:ext cx="1545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rgbClr val="C00000"/>
                </a:solidFill>
                <a:latin typeface="Bahnschrift SemiBold Condensed" pitchFamily="34" charset="0"/>
              </a:rPr>
              <a:t>Дескрипторлар</a:t>
            </a:r>
            <a:r>
              <a:rPr lang="ru-RU" sz="2000" dirty="0" smtClean="0">
                <a:solidFill>
                  <a:srgbClr val="C00000"/>
                </a:solidFill>
                <a:latin typeface="Bahnschrift SemiBold Condensed" pitchFamily="34" charset="0"/>
              </a:rPr>
              <a:t>:</a:t>
            </a:r>
            <a:endParaRPr lang="ru-RU" sz="2000" dirty="0"/>
          </a:p>
        </p:txBody>
      </p:sp>
    </p:spTree>
  </p:cSld>
  <p:clrMapOvr>
    <a:masterClrMapping/>
  </p:clrMapOvr>
  <p:transition advTm="588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214" y="80154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ahnschrift SemiBold Condensed" pitchFamily="34" charset="0"/>
              </a:rPr>
              <a:t>“</a:t>
            </a:r>
            <a:r>
              <a:rPr lang="kk-KZ" sz="3600" dirty="0" smtClean="0">
                <a:latin typeface="Bahnschrift SemiBold Condensed" pitchFamily="34" charset="0"/>
              </a:rPr>
              <a:t>Ой сандық</a:t>
            </a:r>
            <a:r>
              <a:rPr lang="en-US" sz="3600" dirty="0" smtClean="0">
                <a:latin typeface="Bahnschrift SemiBold Condensed" pitchFamily="34" charset="0"/>
              </a:rPr>
              <a:t>”</a:t>
            </a:r>
            <a:r>
              <a:rPr lang="kk-KZ" sz="3600" dirty="0" smtClean="0">
                <a:latin typeface="Bahnschrift SemiBold Condensed" pitchFamily="34" charset="0"/>
              </a:rPr>
              <a:t> әдісі тапсырмасының жауаптары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3415" y="1986060"/>
          <a:ext cx="8009084" cy="1827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4542"/>
                <a:gridCol w="4004542"/>
              </a:tblGrid>
              <a:tr h="913004">
                <a:tc>
                  <a:txBody>
                    <a:bodyPr/>
                    <a:lstStyle/>
                    <a:p>
                      <a:pPr algn="ctr"/>
                      <a:r>
                        <a:rPr lang="kk-KZ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Әңгіменің</a:t>
                      </a:r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тақырыбы</a:t>
                      </a:r>
                    </a:p>
                    <a:p>
                      <a:pPr algn="ctr"/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(шығармаға негіз, арқау болған оқиға түйіні)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Әңгіме</a:t>
                      </a:r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идеясы </a:t>
                      </a:r>
                    </a:p>
                    <a:p>
                      <a:pPr algn="ctr"/>
                      <a:r>
                        <a:rPr lang="kk-K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(халықтың айтайын деген негізгі ойы)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7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Жауабы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kk-KZ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халқының болашағы мен бақыты үшін жерұйықты іздеу, халқы үшін қызмет қылу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Жауабы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kk-KZ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Әр адам өз туған жерінің қадір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қасиетін, бағасын білу керек. 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kk-KZ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Әркімнің өз туған жері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жерұйық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”)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841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Bahnschrift SemiBold Condensed" pitchFamily="34" charset="0"/>
              </a:rPr>
              <a:t>Үйге тапсырма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Асанқайғының өмірбаянын, аңыз мәтінін оқулықтан толық оқу.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Асанқайғы сын айтқан жерлерді Қазақстан картасынан табу.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Аңыз ережесін дәптерге жазып, жаттау.</a:t>
            </a:r>
          </a:p>
        </p:txBody>
      </p:sp>
    </p:spTree>
  </p:cSld>
  <p:clrMapOvr>
    <a:masterClrMapping/>
  </p:clrMapOvr>
  <p:transition advTm="249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96" y="766617"/>
            <a:ext cx="3601605" cy="960583"/>
          </a:xfrm>
        </p:spPr>
        <p:txBody>
          <a:bodyPr/>
          <a:lstStyle/>
          <a:p>
            <a:r>
              <a:rPr lang="ru-RU" dirty="0" smtClean="0">
                <a:latin typeface="Bahnschrift SemiBold Condensed" pitchFamily="34" charset="0"/>
                <a:cs typeface="Times New Roman" pitchFamily="18" charset="0"/>
              </a:rPr>
              <a:t>О</a:t>
            </a:r>
            <a:r>
              <a:rPr lang="kk-KZ" dirty="0" smtClean="0">
                <a:latin typeface="Bahnschrift SemiBold Condensed" pitchFamily="34" charset="0"/>
                <a:cs typeface="Times New Roman" pitchFamily="18" charset="0"/>
              </a:rPr>
              <a:t>қу мақсаты:</a:t>
            </a:r>
            <a:endParaRPr lang="ru-RU" dirty="0">
              <a:latin typeface="Bahnschrift SemiBold Condensed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3450" y="1585480"/>
            <a:ext cx="7886700" cy="9729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әдеби шығарманың тақырыбы мен идеясын анықтау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8542" y="2350653"/>
            <a:ext cx="7222259" cy="96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latin typeface="Bahnschrift SemiBold Condensed" pitchFamily="34" charset="0"/>
                <a:ea typeface="+mj-ea"/>
                <a:cs typeface="Times New Roman" pitchFamily="18" charset="0"/>
              </a:rPr>
              <a:t>Сабақ мақсат</a:t>
            </a:r>
            <a:r>
              <a:rPr lang="kk-KZ" sz="4400" dirty="0" smtClean="0">
                <a:latin typeface="Bahnschrift SemiBold Condensed" pitchFamily="34" charset="0"/>
                <a:ea typeface="+mj-ea"/>
                <a:cs typeface="Times New Roman" pitchFamily="18" charset="0"/>
              </a:rPr>
              <a:t>тары</a:t>
            </a: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  <a:ea typeface="+mj-ea"/>
                <a:cs typeface="Times New Roman" pitchFamily="18" charset="0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SemiBold Condensed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47304" y="3178753"/>
            <a:ext cx="7886700" cy="2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Шығарманың</a:t>
            </a:r>
            <a:r>
              <a:rPr kumimoji="0" lang="kk-K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тақырыбы мен идеясын анықтайды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kk-KZ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k-KZ" sz="2400" baseline="0" dirty="0" smtClean="0"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шығарманың идеясын өз көзқарасы негізінде жеткізе алады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Шығарманың негізгі идеясын ана туралы мақал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мәтелдер арқылы өмірмен байланыстыра біледі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950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Bahnschrift SemiBold Condensed" pitchFamily="34" charset="0"/>
                <a:cs typeface="Times New Roman" pitchFamily="18" charset="0"/>
              </a:rPr>
              <a:t>Бағалау критерийлері</a:t>
            </a:r>
            <a:r>
              <a:rPr lang="ru-RU" dirty="0" smtClean="0">
                <a:latin typeface="Bahnschrift SemiBold Condensed" pitchFamily="34" charset="0"/>
                <a:cs typeface="Times New Roman" pitchFamily="18" charset="0"/>
              </a:rPr>
              <a:t>:</a:t>
            </a:r>
            <a:endParaRPr lang="ru-RU" dirty="0">
              <a:latin typeface="Bahnschrift SemiBold Condensed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шығарманың тақырыбы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идеясын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әдеби шығарманың идеясын өз көзқарасы негізінде тұжырымдайды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шығарманың негізгі идеясын туған жер туралы мақал-мәтелдермен түйіндейді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92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37755"/>
            <a:ext cx="3080906" cy="95293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Bahnschrift SemiBold Condensed" pitchFamily="34" charset="0"/>
              </a:rPr>
              <a:t>Аңыз деген не</a:t>
            </a:r>
            <a:r>
              <a:rPr lang="en-US" dirty="0" smtClean="0">
                <a:latin typeface="Bahnschrift SemiBold Condensed" pitchFamily="34" charset="0"/>
              </a:rPr>
              <a:t>?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6588" t="23948" r="4162" b="18779"/>
          <a:stretch>
            <a:fillRect/>
          </a:stretch>
        </p:blipFill>
        <p:spPr bwMode="auto">
          <a:xfrm>
            <a:off x="1279549" y="1932708"/>
            <a:ext cx="2346878" cy="3927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3771897" y="685799"/>
            <a:ext cx="3771903" cy="4197927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Аңыз - халық ауыз әдебиетінің жанры. Оқиғасы шындық өмірден алынады. Аңыз әңгімелер тарихта болған белгілі бір адамдардың атымен, іс-әрекетімен байланысты туады.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93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 rot="943917">
            <a:off x="3723079" y="2322725"/>
            <a:ext cx="471055" cy="203812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448410">
            <a:off x="5222008" y="2023340"/>
            <a:ext cx="471055" cy="25095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322231">
            <a:off x="6063673" y="891310"/>
            <a:ext cx="471055" cy="15332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272566">
            <a:off x="2576946" y="1126834"/>
            <a:ext cx="471055" cy="15332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6545" y="2429166"/>
            <a:ext cx="2558472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Bahnschrift SemiBold Condensed" pitchFamily="34" charset="0"/>
              </a:rPr>
              <a:t>Батырлар туралы аңыздар</a:t>
            </a:r>
            <a:endParaRPr lang="ru-RU" sz="2400" dirty="0">
              <a:latin typeface="Bahnschrift SemiBold Condense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309" y="4373420"/>
            <a:ext cx="2558472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Bahnschrift SemiBold Condensed" pitchFamily="34" charset="0"/>
              </a:rPr>
              <a:t>Топономикалық аңыздар</a:t>
            </a:r>
            <a:endParaRPr lang="ru-RU" sz="2400" dirty="0">
              <a:latin typeface="Bahnschrift SemiBold Condensed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5636" y="4525818"/>
            <a:ext cx="2558472" cy="1219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Bahnschrift SemiBold Condensed" pitchFamily="34" charset="0"/>
              </a:rPr>
              <a:t>Тарихи аңыздар</a:t>
            </a:r>
            <a:endParaRPr lang="ru-RU" sz="2800" dirty="0">
              <a:latin typeface="Bahnschrift SemiBold Condensed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9926" y="2156691"/>
            <a:ext cx="2558472" cy="1219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Bahnschrift SemiBold Condensed" pitchFamily="34" charset="0"/>
              </a:rPr>
              <a:t>Ғашықтар туралы аңыздар</a:t>
            </a:r>
            <a:endParaRPr lang="ru-RU" sz="2400" dirty="0">
              <a:latin typeface="Bahnschrift SemiBold Condensed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94180" y="665020"/>
            <a:ext cx="2890982" cy="190269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Bahnschrift SemiBold Condensed" pitchFamily="34" charset="0"/>
              </a:rPr>
              <a:t>Аңыз әңгімелер</a:t>
            </a:r>
            <a:endParaRPr lang="ru-RU" sz="3200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advTm="11982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Bahnschrift SemiBold Condensed" pitchFamily="34" charset="0"/>
              </a:rPr>
              <a:t>Сөздікпен жұмыс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Желмая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шөлге төзімді, күшті де жүйрік түйе</a:t>
            </a:r>
          </a:p>
          <a:p>
            <a:pPr>
              <a:buFont typeface="Wingdings" pitchFamily="2" charset="2"/>
              <a:buChar char="§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Жерұйық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миф, жұмақ жер. Шөбі, суы мол, табиғаты әсем, адамға да,малға да жайлы қоныс.</a:t>
            </a:r>
          </a:p>
          <a:p>
            <a:pPr>
              <a:buFont typeface="Wingdings" pitchFamily="2" charset="2"/>
              <a:buChar char="§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 төбеліндей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аз ғана, шағын.</a:t>
            </a:r>
          </a:p>
          <a:p>
            <a:pPr>
              <a:buFont typeface="Wingdings" pitchFamily="2" charset="2"/>
              <a:buChar char="§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Шідер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аттың аяғына салынатын тұсау.</a:t>
            </a:r>
          </a:p>
          <a:p>
            <a:pPr>
              <a:buFont typeface="Wingdings" pitchFamily="2" charset="2"/>
              <a:buChar char="§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дүниежүзі, әлем.</a:t>
            </a:r>
          </a:p>
          <a:p>
            <a:pPr>
              <a:buFont typeface="Wingdings" pitchFamily="2" charset="2"/>
              <a:buChar char="§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Жапан түз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айдала, адам аяғы баспаған жер.</a:t>
            </a:r>
          </a:p>
          <a:p>
            <a:pPr>
              <a:buFont typeface="Wingdings" pitchFamily="2" charset="2"/>
              <a:buChar char="§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Шүйгін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оты, суы мол, құнарлы жер.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2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91" y="723743"/>
            <a:ext cx="7869381" cy="8317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ahnschrift SemiBold Condensed" pitchFamily="34" charset="0"/>
                <a:cs typeface="Times New Roman" pitchFamily="18" charset="0"/>
              </a:rPr>
              <a:t>№1 </a:t>
            </a:r>
            <a:r>
              <a:rPr lang="kk-KZ" sz="3200" dirty="0" smtClean="0">
                <a:latin typeface="Bahnschrift SemiBold Condensed" pitchFamily="34" charset="0"/>
                <a:cs typeface="Times New Roman" pitchFamily="18" charset="0"/>
              </a:rPr>
              <a:t>тапсырма</a:t>
            </a:r>
            <a:r>
              <a:rPr lang="ru-RU" sz="3200" dirty="0" smtClean="0">
                <a:latin typeface="Bahnschrift SemiBold Condensed" pitchFamily="34" charset="0"/>
                <a:cs typeface="Times New Roman" pitchFamily="18" charset="0"/>
              </a:rPr>
              <a:t>: </a:t>
            </a:r>
            <a:r>
              <a:rPr lang="ru-RU" sz="3200" b="1" cap="all" dirty="0" smtClean="0">
                <a:latin typeface="Bahnschrift SemiBold Condensed" pitchFamily="34" charset="0"/>
              </a:rPr>
              <a:t>«АСАНҚАЙҒЫНЫҢ ЖЕРҰЙЫҚТЫ ІЗДЕУІ»</a:t>
            </a:r>
            <a:br>
              <a:rPr lang="ru-RU" sz="3200" b="1" cap="all" dirty="0" smtClean="0">
                <a:latin typeface="Bahnschrift SemiBold Condensed" pitchFamily="34" charset="0"/>
              </a:rPr>
            </a:br>
            <a:r>
              <a:rPr lang="ru-RU" sz="3200" dirty="0" smtClean="0">
                <a:latin typeface="Bahnschrift SemiBold Condensed" pitchFamily="34" charset="0"/>
                <a:cs typeface="Times New Roman" pitchFamily="18" charset="0"/>
              </a:rPr>
              <a:t> </a:t>
            </a:r>
            <a:r>
              <a:rPr lang="ru-RU" sz="3200" dirty="0" err="1" smtClean="0">
                <a:latin typeface="Bahnschrift SemiBold Condensed" pitchFamily="34" charset="0"/>
                <a:cs typeface="Times New Roman" pitchFamily="18" charset="0"/>
              </a:rPr>
              <a:t>атты</a:t>
            </a:r>
            <a:r>
              <a:rPr lang="ru-RU" sz="3200" dirty="0" smtClean="0">
                <a:latin typeface="Bahnschrift SemiBold Condensed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Bahnschrift SemiBold Condensed" pitchFamily="34" charset="0"/>
                <a:cs typeface="Times New Roman" pitchFamily="18" charset="0"/>
              </a:rPr>
              <a:t>бейнефильмі</a:t>
            </a:r>
            <a:endParaRPr lang="ru-RU" sz="3200" dirty="0">
              <a:latin typeface="Bahnschrift SemiBold Condensed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5263" y="4986406"/>
            <a:ext cx="7886700" cy="4372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https://www.youtube.com/watch?v=buYTTOED5kY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974" t="7158" r="26342" b="8772"/>
          <a:stretch>
            <a:fillRect/>
          </a:stretch>
        </p:blipFill>
        <p:spPr bwMode="auto">
          <a:xfrm>
            <a:off x="2887579" y="1722921"/>
            <a:ext cx="3234087" cy="320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77" y="3667990"/>
            <a:ext cx="1574223" cy="706583"/>
          </a:xfrm>
        </p:spPr>
        <p:txBody>
          <a:bodyPr>
            <a:normAutofit/>
          </a:bodyPr>
          <a:lstStyle/>
          <a:p>
            <a:r>
              <a:rPr lang="kk-KZ" sz="2400" dirty="0" smtClean="0">
                <a:latin typeface="Bahnschrift SemiBold Condensed" pitchFamily="34" charset="0"/>
              </a:rPr>
              <a:t>Дескриптор </a:t>
            </a:r>
            <a:endParaRPr lang="ru-RU" sz="2400" dirty="0">
              <a:latin typeface="Bahnschrift SemiBold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353792"/>
            <a:ext cx="7886700" cy="987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Тыңдаған, көрген аудио, бейнежазбалар арқылы және оқулыққа сүйене отырып, сұрақтарға жауап бере алады.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2058" y="631827"/>
            <a:ext cx="2938897" cy="656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Bahnschrift SemiBold Condensed" pitchFamily="34" charset="0"/>
                <a:ea typeface="+mj-ea"/>
                <a:cs typeface="+mj-cs"/>
              </a:rPr>
              <a:t>“</a:t>
            </a:r>
            <a:r>
              <a:rPr lang="kk-KZ" sz="2400" dirty="0" smtClean="0">
                <a:latin typeface="Bahnschrift SemiBold Condensed" pitchFamily="34" charset="0"/>
                <a:ea typeface="+mj-ea"/>
                <a:cs typeface="+mj-cs"/>
              </a:rPr>
              <a:t>Сұрақтар ілмегі</a:t>
            </a:r>
            <a:r>
              <a:rPr lang="en-US" sz="2400" dirty="0" smtClean="0">
                <a:latin typeface="Bahnschrift SemiBold Condensed" pitchFamily="34" charset="0"/>
                <a:ea typeface="+mj-ea"/>
                <a:cs typeface="+mj-cs"/>
              </a:rPr>
              <a:t>”</a:t>
            </a:r>
            <a:r>
              <a:rPr lang="kk-KZ" sz="2400" dirty="0" smtClean="0">
                <a:latin typeface="Bahnschrift SemiBold Condensed" pitchFamily="34" charset="0"/>
                <a:ea typeface="+mj-ea"/>
                <a:cs typeface="+mj-cs"/>
              </a:rPr>
              <a:t> әдісі</a:t>
            </a:r>
            <a:r>
              <a:rPr lang="en-US" sz="2400" dirty="0" smtClean="0">
                <a:latin typeface="Bahnschrift SemiBold Condensed" pitchFamily="34" charset="0"/>
                <a:ea typeface="+mj-ea"/>
                <a:cs typeface="+mj-cs"/>
              </a:rPr>
              <a:t>: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SemiBold Condensed" pitchFamily="34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57300" y="1201881"/>
            <a:ext cx="7886700" cy="286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Аңыз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деген не?</a:t>
            </a:r>
            <a:endParaRPr kumimoji="0" lang="kk-K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Оның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қандай түрлері бар?</a:t>
            </a:r>
            <a:endParaRPr kumimoji="0" lang="kk-K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Асанқайғы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кім?</a:t>
            </a:r>
            <a:endParaRPr kumimoji="0" lang="kk-K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Асан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атына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қайғы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сөзі неліктен қосылған?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kk-KZ" sz="2000" baseline="0" dirty="0" smtClean="0">
                <a:latin typeface="Times New Roman" pitchFamily="18" charset="0"/>
                <a:cs typeface="Times New Roman" pitchFamily="18" charset="0"/>
              </a:rPr>
              <a:t>Асанқайғының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мақсаты не?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Асанқайғы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неге еліне шұрайлы қоныс іздеген?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hnschrift SemiBold Condensed" pitchFamily="34" charset="0"/>
              </a:rPr>
              <a:t>“</a:t>
            </a:r>
            <a:r>
              <a:rPr lang="kk-KZ" sz="3600" dirty="0" smtClean="0">
                <a:latin typeface="Bahnschrift SemiBold Condensed" pitchFamily="34" charset="0"/>
              </a:rPr>
              <a:t>Сұрақтар ілмегі</a:t>
            </a:r>
            <a:r>
              <a:rPr lang="en-US" sz="3600" dirty="0" smtClean="0">
                <a:latin typeface="Bahnschrift SemiBold Condensed" pitchFamily="34" charset="0"/>
              </a:rPr>
              <a:t>”</a:t>
            </a:r>
            <a:r>
              <a:rPr lang="kk-KZ" sz="3600" dirty="0" smtClean="0">
                <a:latin typeface="Bahnschrift SemiBold Condensed" pitchFamily="34" charset="0"/>
              </a:rPr>
              <a:t> тапсырмасының жауаптары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Аңыз деген не? 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(Жауабы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Оқиғасы шындық өмірден алынып, тарихта болған белгілі бір адамдардың атымен, іс әрекетімен байланысты туған ауыз әдебиетінің жанры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Оның қандай түрлері бар?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(Жауабы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Тарихи аңыздар, топономикалық аңыздар, батырлар туралы аңыздар, ғашықтар туралы аңыздар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Асанқайғы кім?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(Жауабы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Қазақ халқының қамын, болашағын ойлаған жырау, философ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Асан атына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қайғы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сөзі неліктен қосылған?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(Жауабы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 қамын жеп, қайғы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қасірет кешкендігіне байланысты атына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қайғы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сөзі қосылған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Асанқайғының мақсаты не?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(Жауабы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C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нулы, шөбі шүйгін, адамы ұзақ өмір сүретін, малға жайлы, құтты қоныс табу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Асанқайғы неге еліне шұрайлы қоныс іздеген?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(Жауабы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Шұрайлы жерде елдің малы көбейіп, бай болады, өздері дені сау болып, ұзақ өмір сүреді, бақытты болады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7689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675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Бөлім тақырыбы: Таза, мінсіз асыл сөз  Сабақтың тақырыбы: “Асанқайғының жерге айтқан сыны” аңызы</vt:lpstr>
      <vt:lpstr>Оқу мақсаты:</vt:lpstr>
      <vt:lpstr>Бағалау критерийлері:</vt:lpstr>
      <vt:lpstr>Аңыз деген не?</vt:lpstr>
      <vt:lpstr>Презентация PowerPoint</vt:lpstr>
      <vt:lpstr>Сөздікпен жұмыс</vt:lpstr>
      <vt:lpstr>№1 тапсырма: «АСАНҚАЙҒЫНЫҢ ЖЕРҰЙЫҚТЫ ІЗДЕУІ»  атты бейнефильмі</vt:lpstr>
      <vt:lpstr>Дескриптор </vt:lpstr>
      <vt:lpstr>“Сұрақтар ілмегі” тапсырмасының жауаптары</vt:lpstr>
      <vt:lpstr>№ 2 тапсырма. “Концептуалды карта” </vt:lpstr>
      <vt:lpstr>“Ой сандық” әдісі</vt:lpstr>
      <vt:lpstr>“Ой сандық” әдісі тапсырмасының жауаптары</vt:lpstr>
      <vt:lpstr>Үйге тапсырма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Admin</cp:lastModifiedBy>
  <cp:revision>24</cp:revision>
  <dcterms:created xsi:type="dcterms:W3CDTF">2020-05-20T13:09:53Z</dcterms:created>
  <dcterms:modified xsi:type="dcterms:W3CDTF">2020-08-19T21:53:26Z</dcterms:modified>
</cp:coreProperties>
</file>