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82" r:id="rId4"/>
    <p:sldId id="258" r:id="rId5"/>
    <p:sldId id="261" r:id="rId6"/>
    <p:sldId id="274" r:id="rId7"/>
    <p:sldId id="267" r:id="rId8"/>
    <p:sldId id="262" r:id="rId9"/>
    <p:sldId id="275" r:id="rId10"/>
    <p:sldId id="283" r:id="rId11"/>
    <p:sldId id="265" r:id="rId12"/>
    <p:sldId id="276" r:id="rId13"/>
    <p:sldId id="264" r:id="rId14"/>
    <p:sldId id="277" r:id="rId15"/>
    <p:sldId id="272" r:id="rId16"/>
    <p:sldId id="278" r:id="rId17"/>
    <p:sldId id="279" r:id="rId18"/>
    <p:sldId id="284" r:id="rId19"/>
    <p:sldId id="280" r:id="rId20"/>
    <p:sldId id="281" r:id="rId21"/>
    <p:sldId id="273" r:id="rId22"/>
    <p:sldId id="271"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B4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1356" y="-4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701144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26072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4732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272288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3317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335231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926228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636754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209714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039648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4E2775B-B521-48BC-BE49-360FCE50A1F2}" type="datetimeFigureOut">
              <a:rPr lang="ru-RU" smtClean="0"/>
              <a:t>31.03.2021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17261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4E2775B-B521-48BC-BE49-360FCE50A1F2}" type="datetimeFigureOut">
              <a:rPr lang="ru-RU" smtClean="0"/>
              <a:t>31.03.2021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958576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4E2775B-B521-48BC-BE49-360FCE50A1F2}" type="datetimeFigureOut">
              <a:rPr lang="ru-RU" smtClean="0"/>
              <a:t>31.03.2021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12280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E2775B-B521-48BC-BE49-360FCE50A1F2}" type="datetimeFigureOut">
              <a:rPr lang="ru-RU" smtClean="0"/>
              <a:t>31.03.2021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993802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4E2775B-B521-48BC-BE49-360FCE50A1F2}" type="datetimeFigureOut">
              <a:rPr lang="ru-RU" smtClean="0"/>
              <a:t>31.03.2021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280250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2343A9-A19A-4C23-AED4-3C36A60501C2}" type="slidenum">
              <a:rPr lang="ru-RU" smtClean="0"/>
              <a:t>‹#›</a:t>
            </a:fld>
            <a:endParaRPr lang="ru-RU"/>
          </a:p>
        </p:txBody>
      </p:sp>
      <p:sp>
        <p:nvSpPr>
          <p:cNvPr id="5" name="Date Placeholder 4"/>
          <p:cNvSpPr>
            <a:spLocks noGrp="1"/>
          </p:cNvSpPr>
          <p:nvPr>
            <p:ph type="dt" sz="half" idx="10"/>
          </p:nvPr>
        </p:nvSpPr>
        <p:spPr/>
        <p:txBody>
          <a:bodyPr/>
          <a:lstStyle/>
          <a:p>
            <a:fld id="{64E2775B-B521-48BC-BE49-360FCE50A1F2}" type="datetimeFigureOut">
              <a:rPr lang="ru-RU" smtClean="0"/>
              <a:t>31.03.2021</a:t>
            </a:fld>
            <a:endParaRPr lang="ru-RU"/>
          </a:p>
        </p:txBody>
      </p:sp>
    </p:spTree>
    <p:extLst>
      <p:ext uri="{BB962C8B-B14F-4D97-AF65-F5344CB8AC3E}">
        <p14:creationId xmlns:p14="http://schemas.microsoft.com/office/powerpoint/2010/main" val="370192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E2775B-B521-48BC-BE49-360FCE50A1F2}" type="datetimeFigureOut">
              <a:rPr lang="ru-RU" smtClean="0"/>
              <a:t>31.03.2021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82343A9-A19A-4C23-AED4-3C36A60501C2}" type="slidenum">
              <a:rPr lang="ru-RU" smtClean="0"/>
              <a:t>‹#›</a:t>
            </a:fld>
            <a:endParaRPr lang="ru-RU"/>
          </a:p>
        </p:txBody>
      </p:sp>
    </p:spTree>
    <p:extLst>
      <p:ext uri="{BB962C8B-B14F-4D97-AF65-F5344CB8AC3E}">
        <p14:creationId xmlns:p14="http://schemas.microsoft.com/office/powerpoint/2010/main" val="376321475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62579" y="1063255"/>
            <a:ext cx="10572000" cy="3189768"/>
          </a:xfrm>
        </p:spPr>
        <p:txBody>
          <a:bodyPr/>
          <a:lstStyle/>
          <a:p>
            <a:pPr algn="ctr"/>
            <a:r>
              <a:rPr lang="kk-KZ" sz="3200" b="1" dirty="0" smtClean="0">
                <a:solidFill>
                  <a:schemeClr val="tx1"/>
                </a:solidFill>
                <a:latin typeface="Times New Roman" panose="02020603050405020304" pitchFamily="18" charset="0"/>
                <a:cs typeface="Times New Roman" panose="02020603050405020304" pitchFamily="18" charset="0"/>
              </a:rPr>
              <a:t>10</a:t>
            </a:r>
            <a:r>
              <a:rPr lang="kk-KZ" sz="3200" b="1" dirty="0" smtClean="0">
                <a:solidFill>
                  <a:schemeClr val="tx1"/>
                </a:solidFill>
                <a:latin typeface="Times New Roman" panose="02020603050405020304" pitchFamily="18" charset="0"/>
                <a:cs typeface="Times New Roman" panose="02020603050405020304" pitchFamily="18" charset="0"/>
              </a:rPr>
              <a:t>-бөлім</a:t>
            </a:r>
            <a:r>
              <a:rPr lang="kk-KZ" sz="3200" b="1" dirty="0" smtClean="0">
                <a:solidFill>
                  <a:schemeClr val="tx1"/>
                </a:solidFill>
                <a:latin typeface="Times New Roman" panose="02020603050405020304" pitchFamily="18" charset="0"/>
                <a:cs typeface="Times New Roman" panose="02020603050405020304" pitchFamily="18" charset="0"/>
              </a:rPr>
              <a:t>:</a:t>
            </a:r>
            <a:r>
              <a:rPr lang="en-US" sz="3200" b="1" dirty="0" smtClean="0">
                <a:solidFill>
                  <a:schemeClr val="tx1"/>
                </a:solidFill>
                <a:latin typeface="Times New Roman" panose="02020603050405020304" pitchFamily="18" charset="0"/>
                <a:cs typeface="Times New Roman" panose="02020603050405020304" pitchFamily="18" charset="0"/>
              </a:rPr>
              <a:t/>
            </a:r>
            <a:br>
              <a:rPr lang="en-US" sz="3200" b="1" dirty="0" smtClean="0">
                <a:solidFill>
                  <a:schemeClr val="tx1"/>
                </a:solidFill>
                <a:latin typeface="Times New Roman" panose="02020603050405020304" pitchFamily="18" charset="0"/>
                <a:cs typeface="Times New Roman" panose="02020603050405020304" pitchFamily="18" charset="0"/>
              </a:rPr>
            </a:br>
            <a:r>
              <a:rPr lang="kk-KZ" sz="3200" b="1" dirty="0">
                <a:solidFill>
                  <a:schemeClr val="tx1"/>
                </a:solidFill>
                <a:latin typeface="Times New Roman" pitchFamily="18" charset="0"/>
                <a:cs typeface="Times New Roman" pitchFamily="18" charset="0"/>
              </a:rPr>
              <a:t>Саяхат және </a:t>
            </a:r>
            <a:r>
              <a:rPr lang="kk-KZ" sz="3200" b="1" dirty="0" smtClean="0">
                <a:solidFill>
                  <a:schemeClr val="tx1"/>
                </a:solidFill>
                <a:latin typeface="Times New Roman" pitchFamily="18" charset="0"/>
                <a:cs typeface="Times New Roman" pitchFamily="18" charset="0"/>
              </a:rPr>
              <a:t>демалыс</a:t>
            </a:r>
            <a:r>
              <a:rPr lang="kk-KZ" sz="3200" b="1" dirty="0" smtClean="0">
                <a:solidFill>
                  <a:schemeClr val="tx1"/>
                </a:solidFill>
                <a:latin typeface="Times New Roman" panose="02020603050405020304" pitchFamily="18" charset="0"/>
                <a:cs typeface="Times New Roman" panose="02020603050405020304" pitchFamily="18" charset="0"/>
              </a:rPr>
              <a:t/>
            </a:r>
            <a:br>
              <a:rPr lang="kk-KZ" sz="3200" b="1" dirty="0" smtClean="0">
                <a:solidFill>
                  <a:schemeClr val="tx1"/>
                </a:solidFill>
                <a:latin typeface="Times New Roman" panose="02020603050405020304" pitchFamily="18" charset="0"/>
                <a:cs typeface="Times New Roman" panose="02020603050405020304" pitchFamily="18" charset="0"/>
              </a:rPr>
            </a:br>
            <a:r>
              <a:rPr lang="en-US" sz="3200" b="1" dirty="0" smtClean="0">
                <a:solidFill>
                  <a:schemeClr val="tx1"/>
                </a:solidFill>
                <a:latin typeface="Times New Roman" panose="02020603050405020304" pitchFamily="18" charset="0"/>
                <a:cs typeface="Times New Roman" panose="02020603050405020304" pitchFamily="18" charset="0"/>
              </a:rPr>
              <a:t/>
            </a:r>
            <a:br>
              <a:rPr lang="en-US" sz="3200" b="1" dirty="0" smtClean="0">
                <a:solidFill>
                  <a:schemeClr val="tx1"/>
                </a:solidFill>
                <a:latin typeface="Times New Roman" panose="02020603050405020304" pitchFamily="18" charset="0"/>
                <a:cs typeface="Times New Roman" panose="02020603050405020304" pitchFamily="18" charset="0"/>
              </a:rPr>
            </a:br>
            <a:r>
              <a:rPr lang="kk-KZ" sz="3200" b="1" dirty="0" smtClean="0">
                <a:solidFill>
                  <a:schemeClr val="tx1"/>
                </a:solidFill>
                <a:latin typeface="Times New Roman" panose="02020603050405020304" pitchFamily="18" charset="0"/>
                <a:cs typeface="Times New Roman" panose="02020603050405020304" pitchFamily="18" charset="0"/>
              </a:rPr>
              <a:t>Сабақтың тақырыбы:</a:t>
            </a:r>
            <a:r>
              <a:rPr lang="en-US" sz="3200" b="1" dirty="0" smtClean="0">
                <a:solidFill>
                  <a:schemeClr val="tx1"/>
                </a:solidFill>
                <a:latin typeface="Times New Roman" panose="02020603050405020304" pitchFamily="18" charset="0"/>
                <a:cs typeface="Times New Roman" panose="02020603050405020304" pitchFamily="18" charset="0"/>
              </a:rPr>
              <a:t/>
            </a:r>
            <a:br>
              <a:rPr lang="en-US" sz="3200" b="1" dirty="0" smtClean="0">
                <a:solidFill>
                  <a:schemeClr val="tx1"/>
                </a:solidFill>
                <a:latin typeface="Times New Roman" panose="02020603050405020304" pitchFamily="18" charset="0"/>
                <a:cs typeface="Times New Roman" panose="02020603050405020304" pitchFamily="18" charset="0"/>
              </a:rPr>
            </a:br>
            <a:r>
              <a:rPr lang="kk-KZ" sz="3200" b="1" dirty="0">
                <a:solidFill>
                  <a:schemeClr val="tx1"/>
                </a:solidFill>
                <a:latin typeface="Times New Roman" pitchFamily="18" charset="0"/>
                <a:cs typeface="Times New Roman" pitchFamily="18" charset="0"/>
              </a:rPr>
              <a:t>ЖАҢА ӘЛЕМДЕГІ ЖАҢА </a:t>
            </a:r>
            <a:r>
              <a:rPr lang="kk-KZ" sz="3200" b="1" dirty="0" smtClean="0">
                <a:solidFill>
                  <a:schemeClr val="tx1"/>
                </a:solidFill>
                <a:latin typeface="Times New Roman" pitchFamily="18" charset="0"/>
                <a:cs typeface="Times New Roman" pitchFamily="18" charset="0"/>
              </a:rPr>
              <a:t>САЯХАТТАР</a:t>
            </a:r>
            <a:endParaRPr lang="ru-RU" sz="3200" b="1" dirty="0">
              <a:solidFill>
                <a:schemeClr val="tx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377378" y="5947246"/>
            <a:ext cx="1728136" cy="815061"/>
          </a:xfrm>
        </p:spPr>
        <p:txBody>
          <a:bodyPr/>
          <a:lstStyle/>
          <a:p>
            <a:r>
              <a:rPr lang="kk-KZ" dirty="0" smtClean="0">
                <a:solidFill>
                  <a:schemeClr val="tx1"/>
                </a:solidFill>
                <a:latin typeface="Times New Roman" panose="02020603050405020304" pitchFamily="18" charset="0"/>
                <a:cs typeface="Times New Roman" panose="02020603050405020304" pitchFamily="18" charset="0"/>
              </a:rPr>
              <a:t>Қазақ тілі</a:t>
            </a:r>
          </a:p>
          <a:p>
            <a:r>
              <a:rPr lang="kk-KZ" dirty="0" smtClean="0">
                <a:solidFill>
                  <a:schemeClr val="tx1"/>
                </a:solidFill>
                <a:latin typeface="Times New Roman" panose="02020603050405020304" pitchFamily="18" charset="0"/>
                <a:cs typeface="Times New Roman" panose="02020603050405020304" pitchFamily="18" charset="0"/>
              </a:rPr>
              <a:t>5</a:t>
            </a:r>
            <a:r>
              <a:rPr lang="kk-KZ" dirty="0" smtClean="0">
                <a:solidFill>
                  <a:schemeClr val="tx1"/>
                </a:solidFill>
                <a:latin typeface="Times New Roman" panose="02020603050405020304" pitchFamily="18" charset="0"/>
                <a:cs typeface="Times New Roman" panose="02020603050405020304" pitchFamily="18" charset="0"/>
              </a:rPr>
              <a:t> </a:t>
            </a:r>
            <a:r>
              <a:rPr lang="kk-KZ" dirty="0" smtClean="0">
                <a:solidFill>
                  <a:schemeClr val="tx1"/>
                </a:solidFill>
                <a:latin typeface="Times New Roman" panose="02020603050405020304" pitchFamily="18" charset="0"/>
                <a:cs typeface="Times New Roman" panose="02020603050405020304" pitchFamily="18" charset="0"/>
              </a:rPr>
              <a:t>- сынып</a:t>
            </a:r>
            <a:endParaRPr lang="ru-RU" dirty="0"/>
          </a:p>
        </p:txBody>
      </p:sp>
    </p:spTree>
    <p:extLst>
      <p:ext uri="{BB962C8B-B14F-4D97-AF65-F5344CB8AC3E}">
        <p14:creationId xmlns:p14="http://schemas.microsoft.com/office/powerpoint/2010/main" val="1268786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solidFill>
                  <a:schemeClr val="tx1"/>
                </a:solidFill>
                <a:latin typeface="Times New Roman" pitchFamily="18" charset="0"/>
                <a:cs typeface="Times New Roman" pitchFamily="18" charset="0"/>
              </a:rPr>
              <a:t>Дескриптор</a:t>
            </a:r>
            <a:r>
              <a:rPr lang="ru-RU"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p:txBody>
      </p:sp>
      <p:sp>
        <p:nvSpPr>
          <p:cNvPr id="3" name="Объект 2"/>
          <p:cNvSpPr>
            <a:spLocks noGrp="1"/>
          </p:cNvSpPr>
          <p:nvPr>
            <p:ph idx="1"/>
          </p:nvPr>
        </p:nvSpPr>
        <p:spPr>
          <a:xfrm>
            <a:off x="677333" y="2160589"/>
            <a:ext cx="10199773" cy="3880773"/>
          </a:xfrm>
        </p:spPr>
        <p:txBody>
          <a:bodyPr>
            <a:normAutofit/>
          </a:bodyPr>
          <a:lstStyle/>
          <a:p>
            <a:pPr algn="just">
              <a:lnSpc>
                <a:spcPct val="150000"/>
              </a:lnSpc>
              <a:buFont typeface="Arial" pitchFamily="34" charset="0"/>
              <a:buChar char="•"/>
            </a:pPr>
            <a:r>
              <a:rPr lang="kk-KZ" sz="3600" dirty="0">
                <a:solidFill>
                  <a:schemeClr val="tx1"/>
                </a:solidFill>
                <a:latin typeface="Times New Roman" pitchFamily="18" charset="0"/>
                <a:cs typeface="Times New Roman" pitchFamily="18" charset="0"/>
              </a:rPr>
              <a:t>Мәтінді түсініп оқиды;</a:t>
            </a:r>
            <a:endParaRPr lang="ru-RU" sz="3600" dirty="0">
              <a:solidFill>
                <a:schemeClr val="tx1"/>
              </a:solidFill>
              <a:latin typeface="Times New Roman" pitchFamily="18" charset="0"/>
              <a:cs typeface="Times New Roman" pitchFamily="18" charset="0"/>
            </a:endParaRPr>
          </a:p>
          <a:p>
            <a:pPr algn="just">
              <a:lnSpc>
                <a:spcPct val="150000"/>
              </a:lnSpc>
              <a:buFont typeface="Arial" pitchFamily="34" charset="0"/>
              <a:buChar char="•"/>
            </a:pPr>
            <a:r>
              <a:rPr lang="kk-KZ" sz="3600" dirty="0">
                <a:solidFill>
                  <a:schemeClr val="tx1"/>
                </a:solidFill>
                <a:latin typeface="Times New Roman" pitchFamily="18" charset="0"/>
                <a:cs typeface="Times New Roman" pitchFamily="18" charset="0"/>
              </a:rPr>
              <a:t>Қыстырма, қаратпа, одағай сөздерді еркін қолданады; </a:t>
            </a:r>
            <a:endParaRPr lang="ru-RU" sz="3600" dirty="0">
              <a:solidFill>
                <a:schemeClr val="tx1"/>
              </a:solidFill>
              <a:latin typeface="Times New Roman" pitchFamily="18" charset="0"/>
              <a:cs typeface="Times New Roman" pitchFamily="18" charset="0"/>
            </a:endParaRPr>
          </a:p>
          <a:p>
            <a:pPr algn="just">
              <a:lnSpc>
                <a:spcPct val="150000"/>
              </a:lnSpc>
              <a:buFont typeface="Arial" pitchFamily="34" charset="0"/>
              <a:buChar char="•"/>
            </a:pPr>
            <a:r>
              <a:rPr lang="kk-KZ" sz="3600" dirty="0">
                <a:solidFill>
                  <a:schemeClr val="tx1"/>
                </a:solidFill>
                <a:latin typeface="Times New Roman" pitchFamily="18" charset="0"/>
                <a:cs typeface="Times New Roman" pitchFamily="18" charset="0"/>
              </a:rPr>
              <a:t>Диалог </a:t>
            </a:r>
            <a:r>
              <a:rPr lang="kk-KZ" sz="3600" dirty="0" smtClean="0">
                <a:solidFill>
                  <a:schemeClr val="tx1"/>
                </a:solidFill>
                <a:latin typeface="Times New Roman" pitchFamily="18" charset="0"/>
                <a:cs typeface="Times New Roman" pitchFamily="18" charset="0"/>
              </a:rPr>
              <a:t>құрастырады</a:t>
            </a:r>
            <a:endParaRPr lang="kk-KZ" sz="3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84519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Өзіңді тексер!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69851" y="1190847"/>
            <a:ext cx="10207256" cy="4965404"/>
          </a:xfrm>
        </p:spPr>
        <p:txBody>
          <a:bodyPr>
            <a:noAutofit/>
          </a:bodyPr>
          <a:lstStyle/>
          <a:p>
            <a:pPr marL="0" indent="0" algn="just">
              <a:buNone/>
            </a:pPr>
            <a:r>
              <a:rPr lang="kk-KZ" sz="2400" dirty="0"/>
              <a:t> </a:t>
            </a:r>
            <a:r>
              <a:rPr lang="kk-KZ" sz="2400" dirty="0" smtClean="0"/>
              <a:t>	</a:t>
            </a:r>
            <a:r>
              <a:rPr lang="kk-KZ" sz="2400" dirty="0"/>
              <a:t> </a:t>
            </a:r>
            <a:r>
              <a:rPr lang="kk-KZ" sz="2400" dirty="0" smtClean="0">
                <a:solidFill>
                  <a:schemeClr val="tx1"/>
                </a:solidFill>
                <a:latin typeface="Times New Roman" pitchFamily="18" charset="0"/>
                <a:cs typeface="Times New Roman" pitchFamily="18" charset="0"/>
              </a:rPr>
              <a:t>– </a:t>
            </a:r>
            <a:r>
              <a:rPr lang="kk-KZ" sz="2400" dirty="0">
                <a:solidFill>
                  <a:schemeClr val="tx1"/>
                </a:solidFill>
                <a:latin typeface="Times New Roman" pitchFamily="18" charset="0"/>
                <a:cs typeface="Times New Roman" pitchFamily="18" charset="0"/>
              </a:rPr>
              <a:t>Сәлем, Дастан!</a:t>
            </a:r>
            <a:endParaRPr lang="ru-RU" sz="2400" dirty="0">
              <a:solidFill>
                <a:schemeClr val="tx1"/>
              </a:solidFill>
              <a:latin typeface="Times New Roman" pitchFamily="18" charset="0"/>
              <a:cs typeface="Times New Roman" pitchFamily="18" charset="0"/>
            </a:endParaRPr>
          </a:p>
          <a:p>
            <a:pPr marL="0" indent="0" algn="just">
              <a:buNone/>
            </a:pPr>
            <a:r>
              <a:rPr lang="kk-KZ" sz="2400" dirty="0">
                <a:solidFill>
                  <a:schemeClr val="tx1"/>
                </a:solidFill>
                <a:latin typeface="Times New Roman" pitchFamily="18" charset="0"/>
                <a:cs typeface="Times New Roman" pitchFamily="18" charset="0"/>
              </a:rPr>
              <a:t>       – Сәлем, Аян! </a:t>
            </a:r>
            <a:endParaRPr lang="ru-RU" sz="2400" dirty="0">
              <a:solidFill>
                <a:schemeClr val="tx1"/>
              </a:solidFill>
              <a:latin typeface="Times New Roman" pitchFamily="18" charset="0"/>
              <a:cs typeface="Times New Roman" pitchFamily="18" charset="0"/>
            </a:endParaRPr>
          </a:p>
          <a:p>
            <a:pPr marL="0" indent="0" algn="just">
              <a:buNone/>
            </a:pPr>
            <a:r>
              <a:rPr lang="kk-KZ" sz="2400" dirty="0">
                <a:solidFill>
                  <a:schemeClr val="tx1"/>
                </a:solidFill>
                <a:latin typeface="Times New Roman" pitchFamily="18" charset="0"/>
                <a:cs typeface="Times New Roman" pitchFamily="18" charset="0"/>
              </a:rPr>
              <a:t>       – Аян, атақты саяхатшының жер шарының 6 континентінде болуы таңқалдырады екен, ал сен қалай ойлайсың? </a:t>
            </a:r>
            <a:endParaRPr lang="ru-RU" sz="2400" dirty="0">
              <a:solidFill>
                <a:schemeClr val="tx1"/>
              </a:solidFill>
              <a:latin typeface="Times New Roman" pitchFamily="18" charset="0"/>
              <a:cs typeface="Times New Roman" pitchFamily="18" charset="0"/>
            </a:endParaRPr>
          </a:p>
          <a:p>
            <a:pPr marL="0" indent="0" algn="just">
              <a:buNone/>
            </a:pPr>
            <a:r>
              <a:rPr lang="kk-KZ" sz="2400" dirty="0">
                <a:solidFill>
                  <a:schemeClr val="tx1"/>
                </a:solidFill>
                <a:latin typeface="Times New Roman" pitchFamily="18" charset="0"/>
                <a:cs typeface="Times New Roman" pitchFamily="18" charset="0"/>
              </a:rPr>
              <a:t>       – Иә, Дастан, дұрыс айтасың. Шынында да, жетпіске келген саяхатшының Антарктида мен Арктиканы бағындыруы өте қажырлы, қайратты екендігінің айқын дәлелі іспетті. </a:t>
            </a:r>
            <a:endParaRPr lang="ru-RU" sz="2400" dirty="0">
              <a:solidFill>
                <a:schemeClr val="tx1"/>
              </a:solidFill>
              <a:latin typeface="Times New Roman" pitchFamily="18" charset="0"/>
              <a:cs typeface="Times New Roman" pitchFamily="18" charset="0"/>
            </a:endParaRPr>
          </a:p>
          <a:p>
            <a:pPr marL="0" indent="0" algn="just">
              <a:buNone/>
            </a:pPr>
            <a:r>
              <a:rPr lang="kk-KZ" sz="2400" dirty="0">
                <a:solidFill>
                  <a:schemeClr val="tx1"/>
                </a:solidFill>
                <a:latin typeface="Times New Roman" pitchFamily="18" charset="0"/>
                <a:cs typeface="Times New Roman" pitchFamily="18" charset="0"/>
              </a:rPr>
              <a:t>       – Иә, Аян. Сапар Ысқақұлының қазақ елін әлемге әйгілеуі атамыздың елжандылығы деп білемін. Шіркін, өзімен тілдесер ме еді!..</a:t>
            </a:r>
            <a:endParaRPr lang="ru-RU" sz="2400" dirty="0">
              <a:solidFill>
                <a:schemeClr val="tx1"/>
              </a:solidFill>
              <a:latin typeface="Times New Roman" pitchFamily="18" charset="0"/>
              <a:cs typeface="Times New Roman" pitchFamily="18" charset="0"/>
            </a:endParaRPr>
          </a:p>
          <a:p>
            <a:pPr marL="0" indent="0" algn="just">
              <a:buNone/>
            </a:pPr>
            <a:r>
              <a:rPr lang="kk-KZ" sz="2400" dirty="0">
                <a:solidFill>
                  <a:schemeClr val="tx1"/>
                </a:solidFill>
                <a:latin typeface="Times New Roman" pitchFamily="18" charset="0"/>
                <a:cs typeface="Times New Roman" pitchFamily="18" charset="0"/>
              </a:rPr>
              <a:t>       – Негізінде, Дастан, бар жайтты өз аузынан естігенге не жетсін! Шіркін, атамызбен бірге саяхаттасақ, тіптен тамаша болған болар </a:t>
            </a:r>
            <a:r>
              <a:rPr lang="kk-KZ" sz="2400" dirty="0" smtClean="0">
                <a:solidFill>
                  <a:schemeClr val="tx1"/>
                </a:solidFill>
                <a:latin typeface="Times New Roman" pitchFamily="18" charset="0"/>
                <a:cs typeface="Times New Roman" pitchFamily="18" charset="0"/>
              </a:rPr>
              <a:t>еді – ау !..</a:t>
            </a:r>
            <a:endParaRPr lang="ru-RU" sz="2400" dirty="0">
              <a:solidFill>
                <a:schemeClr val="tx1"/>
              </a:solidFill>
              <a:latin typeface="Times New Roman" pitchFamily="18" charset="0"/>
              <a:cs typeface="Times New Roman" pitchFamily="18" charset="0"/>
            </a:endParaRPr>
          </a:p>
          <a:p>
            <a:pPr marL="0" indent="0" algn="just">
              <a:buNone/>
            </a:pPr>
            <a:r>
              <a:rPr lang="kk-KZ" sz="2400" dirty="0">
                <a:solidFill>
                  <a:schemeClr val="tx1"/>
                </a:solidFill>
                <a:latin typeface="Times New Roman" pitchFamily="18" charset="0"/>
                <a:cs typeface="Times New Roman" pitchFamily="18" charset="0"/>
              </a:rPr>
              <a:t>       </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708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677862" y="488950"/>
            <a:ext cx="9423067" cy="5553075"/>
          </a:xfrm>
        </p:spPr>
        <p:txBody>
          <a:bodyPr>
            <a:noAutofit/>
          </a:bodyPr>
          <a:lstStyle/>
          <a:p>
            <a:pPr marL="0" indent="0" algn="just">
              <a:buNone/>
            </a:pPr>
            <a:r>
              <a:rPr lang="ru-RU" sz="3200" dirty="0" smtClean="0">
                <a:solidFill>
                  <a:schemeClr val="tx1"/>
                </a:solidFill>
                <a:latin typeface="Times New Roman" pitchFamily="18" charset="0"/>
                <a:cs typeface="Times New Roman" pitchFamily="18" charset="0"/>
              </a:rPr>
              <a:t>	 – </a:t>
            </a:r>
            <a:r>
              <a:rPr lang="ru-RU" sz="2800" dirty="0" err="1">
                <a:solidFill>
                  <a:schemeClr val="tx1"/>
                </a:solidFill>
                <a:latin typeface="Times New Roman" pitchFamily="18" charset="0"/>
                <a:cs typeface="Times New Roman" pitchFamily="18" charset="0"/>
              </a:rPr>
              <a:t>Қысқасы</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Аян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саяхаттауды</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өз</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қаламыздан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бастайық</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Мүмкін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ертең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Бәйтеректің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жанында</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кездесерміз</a:t>
            </a:r>
            <a:r>
              <a:rPr lang="ru-RU" sz="2800" dirty="0">
                <a:solidFill>
                  <a:schemeClr val="tx1"/>
                </a:solidFill>
                <a:latin typeface="Times New Roman" pitchFamily="18" charset="0"/>
                <a:cs typeface="Times New Roman" pitchFamily="18" charset="0"/>
              </a:rPr>
              <a:t>...</a:t>
            </a:r>
          </a:p>
          <a:p>
            <a:pPr marL="0" indent="0" algn="just">
              <a:buNone/>
            </a:pPr>
            <a:r>
              <a:rPr lang="ru-RU" sz="2800" dirty="0">
                <a:solidFill>
                  <a:schemeClr val="tx1"/>
                </a:solidFill>
                <a:latin typeface="Times New Roman" pitchFamily="18" charset="0"/>
                <a:cs typeface="Times New Roman" pitchFamily="18" charset="0"/>
              </a:rPr>
              <a:t>       –  </a:t>
            </a:r>
            <a:r>
              <a:rPr lang="ru-RU" sz="2800" dirty="0" err="1">
                <a:solidFill>
                  <a:schemeClr val="tx1"/>
                </a:solidFill>
                <a:latin typeface="Times New Roman" pitchFamily="18" charset="0"/>
                <a:cs typeface="Times New Roman" pitchFamily="18" charset="0"/>
              </a:rPr>
              <a:t>Сөз</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жоқ</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кездесейік</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Көріскенше</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Дастан</a:t>
            </a:r>
            <a:r>
              <a:rPr lang="ru-RU" sz="2800" dirty="0">
                <a:solidFill>
                  <a:schemeClr val="tx1"/>
                </a:solidFill>
                <a:latin typeface="Times New Roman" pitchFamily="18" charset="0"/>
                <a:cs typeface="Times New Roman" pitchFamily="18" charset="0"/>
              </a:rPr>
              <a:t>!  </a:t>
            </a:r>
          </a:p>
          <a:p>
            <a:pPr marL="0" indent="0" algn="just">
              <a:buNone/>
            </a:pPr>
            <a:r>
              <a:rPr lang="ru-RU" sz="2800" dirty="0">
                <a:solidFill>
                  <a:schemeClr val="tx1"/>
                </a:solidFill>
                <a:latin typeface="Times New Roman" pitchFamily="18" charset="0"/>
                <a:cs typeface="Times New Roman" pitchFamily="18" charset="0"/>
              </a:rPr>
              <a:t>       –  </a:t>
            </a:r>
            <a:r>
              <a:rPr lang="ru-RU" sz="2800" dirty="0" err="1">
                <a:solidFill>
                  <a:schemeClr val="tx1"/>
                </a:solidFill>
                <a:latin typeface="Times New Roman" pitchFamily="18" charset="0"/>
                <a:cs typeface="Times New Roman" pitchFamily="18" charset="0"/>
              </a:rPr>
              <a:t>Көріскенше</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Аян</a:t>
            </a:r>
            <a:r>
              <a:rPr lang="ru-RU" sz="2800" dirty="0">
                <a:solidFill>
                  <a:schemeClr val="tx1"/>
                </a:solidFill>
                <a:latin typeface="Times New Roman" pitchFamily="18" charset="0"/>
                <a:cs typeface="Times New Roman" pitchFamily="18" charset="0"/>
              </a:rPr>
              <a:t>! </a:t>
            </a:r>
            <a:endParaRPr lang="ru-RU"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577550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9398" y="435935"/>
            <a:ext cx="8596668" cy="1768785"/>
          </a:xfrm>
        </p:spPr>
        <p:txBody>
          <a:bodyPr>
            <a:normAutofit/>
          </a:bodyPr>
          <a:lstStyle/>
          <a:p>
            <a:pPr algn="ctr"/>
            <a:r>
              <a:rPr lang="kk-KZ" sz="2400" b="1" dirty="0" smtClean="0">
                <a:solidFill>
                  <a:schemeClr val="tx1"/>
                </a:solidFill>
                <a:latin typeface="Times New Roman" panose="02020603050405020304" pitchFamily="18" charset="0"/>
                <a:cs typeface="Times New Roman" panose="02020603050405020304" pitchFamily="18" charset="0"/>
              </a:rPr>
              <a:t>3-тапсырма</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10896" y="1360967"/>
            <a:ext cx="10753725" cy="4719793"/>
          </a:xfrm>
        </p:spPr>
        <p:txBody>
          <a:bodyPr>
            <a:normAutofit fontScale="92500" lnSpcReduction="20000"/>
          </a:bodyPr>
          <a:lstStyle/>
          <a:p>
            <a:pPr marL="0" indent="0" algn="just">
              <a:buNone/>
            </a:pPr>
            <a:r>
              <a:rPr lang="kk-KZ" sz="2600" b="1" dirty="0">
                <a:solidFill>
                  <a:schemeClr val="tx1"/>
                </a:solidFill>
                <a:latin typeface="Times New Roman" pitchFamily="18" charset="0"/>
                <a:cs typeface="Times New Roman" pitchFamily="18" charset="0"/>
              </a:rPr>
              <a:t>Белгілі ғалым, саяхатшы О.Мазбаевтың пікіріне сүйене отырып, саяхаттың пайдасын төл сөз бен автор сөзін қатыстыра отырып жазыңдар.</a:t>
            </a:r>
            <a:br>
              <a:rPr lang="kk-KZ" sz="2600" b="1" dirty="0">
                <a:solidFill>
                  <a:schemeClr val="tx1"/>
                </a:solidFill>
                <a:latin typeface="Times New Roman" pitchFamily="18" charset="0"/>
                <a:cs typeface="Times New Roman" pitchFamily="18" charset="0"/>
              </a:rPr>
            </a:br>
            <a:endParaRPr lang="ru-RU" sz="2600" dirty="0">
              <a:solidFill>
                <a:schemeClr val="tx1"/>
              </a:solidFill>
              <a:latin typeface="Times New Roman" pitchFamily="18" charset="0"/>
              <a:cs typeface="Times New Roman" pitchFamily="18" charset="0"/>
            </a:endParaRPr>
          </a:p>
          <a:p>
            <a:pPr marL="0" indent="0" algn="just">
              <a:lnSpc>
                <a:spcPct val="150000"/>
              </a:lnSpc>
              <a:buNone/>
            </a:pPr>
            <a:r>
              <a:rPr lang="kk-KZ" sz="2600" dirty="0" smtClean="0">
                <a:solidFill>
                  <a:schemeClr val="tx1"/>
                </a:solidFill>
                <a:latin typeface="Times New Roman" pitchFamily="18" charset="0"/>
                <a:cs typeface="Times New Roman" pitchFamily="18" charset="0"/>
              </a:rPr>
              <a:t>	Өзге </a:t>
            </a:r>
            <a:r>
              <a:rPr lang="kk-KZ" sz="2600" dirty="0">
                <a:solidFill>
                  <a:schemeClr val="tx1"/>
                </a:solidFill>
                <a:latin typeface="Times New Roman" pitchFamily="18" charset="0"/>
                <a:cs typeface="Times New Roman" pitchFamily="18" charset="0"/>
              </a:rPr>
              <a:t>елді араламас бұрын өз еліңді бес саусақтай білуің қажет. Мәселен,</a:t>
            </a:r>
            <a:br>
              <a:rPr lang="kk-KZ" sz="2600" dirty="0">
                <a:solidFill>
                  <a:schemeClr val="tx1"/>
                </a:solidFill>
                <a:latin typeface="Times New Roman" pitchFamily="18" charset="0"/>
                <a:cs typeface="Times New Roman" pitchFamily="18" charset="0"/>
              </a:rPr>
            </a:br>
            <a:r>
              <a:rPr lang="kk-KZ" sz="2600" dirty="0">
                <a:solidFill>
                  <a:schemeClr val="tx1"/>
                </a:solidFill>
                <a:latin typeface="Times New Roman" pitchFamily="18" charset="0"/>
                <a:cs typeface="Times New Roman" pitchFamily="18" charset="0"/>
              </a:rPr>
              <a:t>қазір оңтүстікте тұратын бала Каспийді, батыстың баласы Алтайды, шығыстың баласы Көкшетауды көрмеген. Олай болмайды. </a:t>
            </a:r>
            <a:r>
              <a:rPr lang="kk-KZ" sz="2600" dirty="0" smtClean="0">
                <a:solidFill>
                  <a:schemeClr val="tx1"/>
                </a:solidFill>
                <a:latin typeface="Times New Roman" pitchFamily="18" charset="0"/>
                <a:cs typeface="Times New Roman" pitchFamily="18" charset="0"/>
              </a:rPr>
              <a:t>Оқушылардың </a:t>
            </a:r>
            <a:r>
              <a:rPr lang="kk-KZ" sz="2600" dirty="0">
                <a:solidFill>
                  <a:schemeClr val="tx1"/>
                </a:solidFill>
                <a:latin typeface="Times New Roman" pitchFamily="18" charset="0"/>
                <a:cs typeface="Times New Roman" pitchFamily="18" charset="0"/>
              </a:rPr>
              <a:t>патриот болуы, әдемілікті сүюі өлкетанудан басталады. Еліміздің табиғаты неше рет шарласаң да, таңдандырмай қоймайды. Таныған сайын таңғаласың, тарихқа жүгінесің, білімің артады. </a:t>
            </a:r>
            <a:endParaRPr lang="ru-RU" sz="2600" dirty="0">
              <a:solidFill>
                <a:schemeClr val="tx1"/>
              </a:solidFill>
              <a:latin typeface="Times New Roman" pitchFamily="18" charset="0"/>
              <a:cs typeface="Times New Roman" pitchFamily="18" charset="0"/>
            </a:endParaRPr>
          </a:p>
          <a:p>
            <a:pPr marL="0" indent="0" algn="just">
              <a:lnSpc>
                <a:spcPct val="150000"/>
              </a:lnSpc>
              <a:buNone/>
            </a:pPr>
            <a:r>
              <a:rPr lang="kk-KZ" sz="2600" dirty="0">
                <a:solidFill>
                  <a:schemeClr val="tx1"/>
                </a:solidFill>
                <a:latin typeface="Times New Roman" pitchFamily="18" charset="0"/>
                <a:cs typeface="Times New Roman" pitchFamily="18" charset="0"/>
              </a:rPr>
              <a:t>                                                                                                </a:t>
            </a:r>
            <a:r>
              <a:rPr lang="kk-KZ" sz="2600" dirty="0" smtClean="0">
                <a:solidFill>
                  <a:schemeClr val="tx1"/>
                </a:solidFill>
                <a:latin typeface="Times New Roman" pitchFamily="18" charset="0"/>
                <a:cs typeface="Times New Roman" pitchFamily="18" charset="0"/>
              </a:rPr>
              <a:t>      </a:t>
            </a:r>
            <a:r>
              <a:rPr lang="kk-KZ" sz="2600" i="1" dirty="0" smtClean="0">
                <a:solidFill>
                  <a:schemeClr val="tx1"/>
                </a:solidFill>
                <a:latin typeface="Times New Roman" pitchFamily="18" charset="0"/>
                <a:cs typeface="Times New Roman" pitchFamily="18" charset="0"/>
              </a:rPr>
              <a:t>(«</a:t>
            </a:r>
            <a:r>
              <a:rPr lang="kk-KZ" sz="2600" i="1" dirty="0">
                <a:solidFill>
                  <a:schemeClr val="tx1"/>
                </a:solidFill>
                <a:latin typeface="Times New Roman" pitchFamily="18" charset="0"/>
                <a:cs typeface="Times New Roman" pitchFamily="18" charset="0"/>
              </a:rPr>
              <a:t>Ұлан» газеті)</a:t>
            </a:r>
            <a:endParaRPr lang="ru-RU" sz="2600" dirty="0">
              <a:solidFill>
                <a:schemeClr val="tx1"/>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232108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946298"/>
            <a:ext cx="8596668" cy="984102"/>
          </a:xfrm>
        </p:spPr>
        <p:txBody>
          <a:bodyPr/>
          <a:lstStyle/>
          <a:p>
            <a:r>
              <a:rPr lang="kk-KZ" dirty="0" smtClean="0">
                <a:solidFill>
                  <a:schemeClr val="tx1"/>
                </a:solidFill>
                <a:latin typeface="Times New Roman" pitchFamily="18" charset="0"/>
                <a:cs typeface="Times New Roman" pitchFamily="18" charset="0"/>
              </a:rPr>
              <a:t>Дескриптор:</a:t>
            </a:r>
            <a:endParaRPr lang="ru-RU" dirty="0">
              <a:solidFill>
                <a:schemeClr val="tx1"/>
              </a:solidFill>
              <a:latin typeface="Times New Roman" pitchFamily="18" charset="0"/>
              <a:cs typeface="Times New Roman" pitchFamily="18" charset="0"/>
            </a:endParaRPr>
          </a:p>
        </p:txBody>
      </p:sp>
      <p:sp>
        <p:nvSpPr>
          <p:cNvPr id="3" name="Объект 2"/>
          <p:cNvSpPr>
            <a:spLocks noGrp="1"/>
          </p:cNvSpPr>
          <p:nvPr>
            <p:ph idx="1"/>
          </p:nvPr>
        </p:nvSpPr>
        <p:spPr>
          <a:xfrm>
            <a:off x="656069" y="2169041"/>
            <a:ext cx="9391698" cy="3159939"/>
          </a:xfrm>
        </p:spPr>
        <p:txBody>
          <a:bodyPr>
            <a:normAutofit/>
          </a:bodyPr>
          <a:lstStyle/>
          <a:p>
            <a:pPr lvl="0" algn="just"/>
            <a:r>
              <a:rPr lang="kk-KZ" sz="3600" dirty="0">
                <a:solidFill>
                  <a:schemeClr val="tx1"/>
                </a:solidFill>
                <a:latin typeface="Times New Roman" pitchFamily="18" charset="0"/>
                <a:cs typeface="Times New Roman" pitchFamily="18" charset="0"/>
              </a:rPr>
              <a:t>саяхатшы О.Мазбаевтың пікіріне сүйенеді; </a:t>
            </a:r>
            <a:endParaRPr lang="ru-RU" sz="3600" dirty="0">
              <a:solidFill>
                <a:schemeClr val="tx1"/>
              </a:solidFill>
              <a:latin typeface="Times New Roman" pitchFamily="18" charset="0"/>
              <a:cs typeface="Times New Roman" pitchFamily="18" charset="0"/>
            </a:endParaRPr>
          </a:p>
          <a:p>
            <a:pPr lvl="0" algn="just"/>
            <a:r>
              <a:rPr lang="kk-KZ" sz="3600" dirty="0">
                <a:solidFill>
                  <a:schemeClr val="tx1"/>
                </a:solidFill>
                <a:latin typeface="Times New Roman" pitchFamily="18" charset="0"/>
                <a:cs typeface="Times New Roman" pitchFamily="18" charset="0"/>
              </a:rPr>
              <a:t>саяхаттың пайдасы туралы жазады;</a:t>
            </a:r>
            <a:endParaRPr lang="ru-RU" sz="3600" dirty="0">
              <a:solidFill>
                <a:schemeClr val="tx1"/>
              </a:solidFill>
              <a:latin typeface="Times New Roman" pitchFamily="18" charset="0"/>
              <a:cs typeface="Times New Roman" pitchFamily="18" charset="0"/>
            </a:endParaRPr>
          </a:p>
          <a:p>
            <a:pPr lvl="0" algn="just"/>
            <a:r>
              <a:rPr lang="kk-KZ" sz="3600" dirty="0">
                <a:solidFill>
                  <a:schemeClr val="tx1"/>
                </a:solidFill>
                <a:latin typeface="Times New Roman" pitchFamily="18" charset="0"/>
                <a:cs typeface="Times New Roman" pitchFamily="18" charset="0"/>
              </a:rPr>
              <a:t>төл сөз бен автор сөзін қатыстырады.  </a:t>
            </a:r>
            <a:endParaRPr lang="ru-RU" sz="3600" dirty="0">
              <a:solidFill>
                <a:schemeClr val="tx1"/>
              </a:solidFill>
              <a:latin typeface="Times New Roman" pitchFamily="18" charset="0"/>
              <a:cs typeface="Times New Roman" pitchFamily="18" charset="0"/>
            </a:endParaRPr>
          </a:p>
          <a:p>
            <a:pPr marL="0" indent="0" algn="just">
              <a:buNone/>
            </a:pPr>
            <a:endParaRPr lang="ru-RU" sz="3600" dirty="0"/>
          </a:p>
        </p:txBody>
      </p:sp>
    </p:spTree>
    <p:extLst>
      <p:ext uri="{BB962C8B-B14F-4D97-AF65-F5344CB8AC3E}">
        <p14:creationId xmlns:p14="http://schemas.microsoft.com/office/powerpoint/2010/main" val="16156787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6701" y="588335"/>
            <a:ext cx="8596668" cy="1320800"/>
          </a:xfrm>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Өзіңді тексер! </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3" y="1190847"/>
            <a:ext cx="9370433" cy="4850515"/>
          </a:xfrm>
        </p:spPr>
        <p:txBody>
          <a:bodyPr>
            <a:noAutofit/>
          </a:bodyPr>
          <a:lstStyle/>
          <a:p>
            <a:pPr marL="0" lvl="0" indent="0" algn="just">
              <a:buNone/>
            </a:pPr>
            <a:r>
              <a:rPr lang="kk-KZ" sz="2400" b="1" dirty="0" smtClean="0">
                <a:solidFill>
                  <a:schemeClr val="tx1"/>
                </a:solidFill>
                <a:latin typeface="Times New Roman" pitchFamily="18" charset="0"/>
                <a:cs typeface="Times New Roman" pitchFamily="18" charset="0"/>
              </a:rPr>
              <a:t>1)  Белгілі </a:t>
            </a:r>
            <a:r>
              <a:rPr lang="kk-KZ" sz="2400" b="1" dirty="0">
                <a:solidFill>
                  <a:schemeClr val="tx1"/>
                </a:solidFill>
                <a:latin typeface="Times New Roman" pitchFamily="18" charset="0"/>
                <a:cs typeface="Times New Roman" pitchFamily="18" charset="0"/>
              </a:rPr>
              <a:t>ғалым, саяхатшы О.Мазбаев: «</a:t>
            </a:r>
            <a:r>
              <a:rPr lang="kk-KZ" sz="2400" dirty="0">
                <a:solidFill>
                  <a:schemeClr val="tx1"/>
                </a:solidFill>
                <a:latin typeface="Times New Roman" pitchFamily="18" charset="0"/>
                <a:cs typeface="Times New Roman" pitchFamily="18" charset="0"/>
              </a:rPr>
              <a:t>Өзге елді араламас бұрын өз еліңді бес саусақтай білуің қажет...»,</a:t>
            </a:r>
            <a:r>
              <a:rPr lang="kk-KZ" sz="2400" b="1" dirty="0">
                <a:solidFill>
                  <a:schemeClr val="tx1"/>
                </a:solidFill>
                <a:latin typeface="Times New Roman" pitchFamily="18" charset="0"/>
                <a:cs typeface="Times New Roman" pitchFamily="18" charset="0"/>
              </a:rPr>
              <a:t> – деді.</a:t>
            </a:r>
            <a:endParaRPr lang="ru-RU" sz="2400" dirty="0">
              <a:solidFill>
                <a:schemeClr val="tx1"/>
              </a:solidFill>
              <a:latin typeface="Times New Roman" pitchFamily="18" charset="0"/>
              <a:cs typeface="Times New Roman" pitchFamily="18" charset="0"/>
            </a:endParaRPr>
          </a:p>
          <a:p>
            <a:pPr marL="0" lvl="0" indent="0" algn="just">
              <a:buNone/>
            </a:pPr>
            <a:r>
              <a:rPr lang="kk-KZ" sz="2400" b="1" dirty="0" smtClean="0">
                <a:solidFill>
                  <a:schemeClr val="tx1"/>
                </a:solidFill>
                <a:latin typeface="Times New Roman" pitchFamily="18" charset="0"/>
                <a:cs typeface="Times New Roman" pitchFamily="18" charset="0"/>
              </a:rPr>
              <a:t>2) Белгілі </a:t>
            </a:r>
            <a:r>
              <a:rPr lang="kk-KZ" sz="2400" b="1" dirty="0">
                <a:solidFill>
                  <a:schemeClr val="tx1"/>
                </a:solidFill>
                <a:latin typeface="Times New Roman" pitchFamily="18" charset="0"/>
                <a:cs typeface="Times New Roman" pitchFamily="18" charset="0"/>
              </a:rPr>
              <a:t>ғалым, саяхатшы О.Мазбаев былай деді: «</a:t>
            </a:r>
            <a:r>
              <a:rPr lang="kk-KZ" sz="2400" dirty="0">
                <a:solidFill>
                  <a:schemeClr val="tx1"/>
                </a:solidFill>
                <a:latin typeface="Times New Roman" pitchFamily="18" charset="0"/>
                <a:cs typeface="Times New Roman" pitchFamily="18" charset="0"/>
              </a:rPr>
              <a:t>Өзге елді араламас бұрын өз еліңді бес саусақтай білуің қажет...».</a:t>
            </a:r>
            <a:endParaRPr lang="ru-RU" sz="2400" dirty="0">
              <a:solidFill>
                <a:schemeClr val="tx1"/>
              </a:solidFill>
              <a:latin typeface="Times New Roman" pitchFamily="18" charset="0"/>
              <a:cs typeface="Times New Roman" pitchFamily="18" charset="0"/>
            </a:endParaRPr>
          </a:p>
          <a:p>
            <a:pPr marL="0" lvl="0" indent="0" algn="just">
              <a:buNone/>
            </a:pPr>
            <a:r>
              <a:rPr lang="kk-KZ" sz="2400" b="1" dirty="0" smtClean="0">
                <a:solidFill>
                  <a:schemeClr val="tx1"/>
                </a:solidFill>
                <a:latin typeface="Times New Roman" pitchFamily="18" charset="0"/>
                <a:cs typeface="Times New Roman" pitchFamily="18" charset="0"/>
              </a:rPr>
              <a:t>3) «</a:t>
            </a:r>
            <a:r>
              <a:rPr lang="kk-KZ" sz="2400" dirty="0" smtClean="0">
                <a:solidFill>
                  <a:schemeClr val="tx1"/>
                </a:solidFill>
                <a:latin typeface="Times New Roman" pitchFamily="18" charset="0"/>
                <a:cs typeface="Times New Roman" pitchFamily="18" charset="0"/>
              </a:rPr>
              <a:t>...</a:t>
            </a:r>
            <a:r>
              <a:rPr lang="kk-KZ" sz="2400" dirty="0">
                <a:solidFill>
                  <a:schemeClr val="tx1"/>
                </a:solidFill>
                <a:latin typeface="Times New Roman" pitchFamily="18" charset="0"/>
                <a:cs typeface="Times New Roman" pitchFamily="18" charset="0"/>
              </a:rPr>
              <a:t>Оқушылардың патриот болуы, әдемілікті сүюі өлкетанудан басталады. Еліміздің табиғаты неше рет шарласаң да, таңдандырмай қоймайды. Таныған сайын таңғаласың, тарихқа жүгінесің, білімің артады»</a:t>
            </a:r>
            <a:r>
              <a:rPr lang="kk-KZ" sz="2400" b="1" dirty="0">
                <a:solidFill>
                  <a:schemeClr val="tx1"/>
                </a:solidFill>
                <a:latin typeface="Times New Roman" pitchFamily="18" charset="0"/>
                <a:cs typeface="Times New Roman" pitchFamily="18" charset="0"/>
              </a:rPr>
              <a:t>, – деді белгілі ғалым, саяхатшы О.Мазбаев.</a:t>
            </a:r>
            <a:endParaRPr lang="ru-RU" sz="2400" dirty="0">
              <a:solidFill>
                <a:schemeClr val="tx1"/>
              </a:solidFill>
              <a:latin typeface="Times New Roman" pitchFamily="18" charset="0"/>
              <a:cs typeface="Times New Roman" pitchFamily="18" charset="0"/>
            </a:endParaRPr>
          </a:p>
          <a:p>
            <a:pPr marL="0" indent="0" algn="just">
              <a:buNone/>
            </a:pPr>
            <a:r>
              <a:rPr lang="kk-KZ" sz="2400" b="1" dirty="0" smtClean="0">
                <a:solidFill>
                  <a:schemeClr val="tx1"/>
                </a:solidFill>
                <a:latin typeface="Times New Roman" pitchFamily="18" charset="0"/>
                <a:cs typeface="Times New Roman" pitchFamily="18" charset="0"/>
              </a:rPr>
              <a:t>4) «</a:t>
            </a:r>
            <a:r>
              <a:rPr lang="kk-KZ" sz="2400" dirty="0" smtClean="0">
                <a:solidFill>
                  <a:schemeClr val="tx1"/>
                </a:solidFill>
                <a:latin typeface="Times New Roman" pitchFamily="18" charset="0"/>
                <a:cs typeface="Times New Roman" pitchFamily="18" charset="0"/>
              </a:rPr>
              <a:t>...</a:t>
            </a:r>
            <a:r>
              <a:rPr lang="kk-KZ" sz="2400" dirty="0">
                <a:solidFill>
                  <a:schemeClr val="tx1"/>
                </a:solidFill>
                <a:latin typeface="Times New Roman" pitchFamily="18" charset="0"/>
                <a:cs typeface="Times New Roman" pitchFamily="18" charset="0"/>
              </a:rPr>
              <a:t>Оқушылардың патриот болуы, әдемілікті сүюі өлкетанудан басталады,</a:t>
            </a:r>
            <a:r>
              <a:rPr lang="kk-KZ" sz="2400" b="1" dirty="0">
                <a:solidFill>
                  <a:schemeClr val="tx1"/>
                </a:solidFill>
                <a:latin typeface="Times New Roman" pitchFamily="18" charset="0"/>
                <a:cs typeface="Times New Roman" pitchFamily="18" charset="0"/>
              </a:rPr>
              <a:t> – деді белгілі ғалым, саяхатшы О.Мазбаев, –</a:t>
            </a:r>
            <a:r>
              <a:rPr lang="kk-KZ" sz="2400" dirty="0">
                <a:solidFill>
                  <a:schemeClr val="tx1"/>
                </a:solidFill>
                <a:latin typeface="Times New Roman" pitchFamily="18" charset="0"/>
                <a:cs typeface="Times New Roman" pitchFamily="18" charset="0"/>
              </a:rPr>
              <a:t> Еліміздің табиғаты неше рет шарласаң да, таңдандырмай қоймайды. Таныған сайын таңғаласың, тарихқа жүгінесің, білімің артады»</a:t>
            </a:r>
            <a:r>
              <a:rPr lang="kk-KZ" sz="2400" b="1" dirty="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118737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9398" y="883920"/>
            <a:ext cx="8596668" cy="1320800"/>
          </a:xfrm>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4</a:t>
            </a:r>
            <a:r>
              <a:rPr lang="kk-KZ" sz="2400" b="1" dirty="0" smtClean="0">
                <a:solidFill>
                  <a:schemeClr val="tx1"/>
                </a:solidFill>
                <a:latin typeface="Times New Roman" panose="02020603050405020304" pitchFamily="18" charset="0"/>
                <a:cs typeface="Times New Roman" panose="02020603050405020304" pitchFamily="18" charset="0"/>
              </a:rPr>
              <a:t>-тапсырма</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10896" y="1360967"/>
            <a:ext cx="10753725" cy="4719793"/>
          </a:xfrm>
        </p:spPr>
        <p:txBody>
          <a:bodyPr>
            <a:normAutofit/>
          </a:bodyPr>
          <a:lstStyle/>
          <a:p>
            <a:pPr marL="0" indent="0">
              <a:buNone/>
            </a:pPr>
            <a:r>
              <a:rPr lang="kk-KZ" sz="2400" b="1" dirty="0">
                <a:solidFill>
                  <a:schemeClr val="tx1"/>
                </a:solidFill>
                <a:latin typeface="Times New Roman" pitchFamily="18" charset="0"/>
                <a:cs typeface="Times New Roman" pitchFamily="18" charset="0"/>
              </a:rPr>
              <a:t>Төл сөз бен автор сөзінің тыныс белгісін дұрыс қойыңдар. </a:t>
            </a:r>
            <a:endParaRPr lang="ru-RU" sz="2400" dirty="0">
              <a:solidFill>
                <a:schemeClr val="tx1"/>
              </a:solidFill>
              <a:latin typeface="Times New Roman" pitchFamily="18" charset="0"/>
              <a:cs typeface="Times New Roman" pitchFamily="18" charset="0"/>
            </a:endParaRPr>
          </a:p>
          <a:p>
            <a:pPr marL="0" lvl="0" indent="0" algn="just">
              <a:buNone/>
            </a:pPr>
            <a:r>
              <a:rPr lang="kk-KZ" sz="2400" dirty="0" smtClean="0">
                <a:solidFill>
                  <a:schemeClr val="tx1"/>
                </a:solidFill>
                <a:latin typeface="Times New Roman" pitchFamily="18" charset="0"/>
                <a:cs typeface="Times New Roman" pitchFamily="18" charset="0"/>
              </a:rPr>
              <a:t>1)    Бір </a:t>
            </a:r>
            <a:r>
              <a:rPr lang="kk-KZ" sz="2400" dirty="0">
                <a:solidFill>
                  <a:schemeClr val="tx1"/>
                </a:solidFill>
                <a:latin typeface="Times New Roman" pitchFamily="18" charset="0"/>
                <a:cs typeface="Times New Roman" pitchFamily="18" charset="0"/>
              </a:rPr>
              <a:t>жыл ішінде 4 құрлықты, 22 елді аралап шықтым. Күніне ауа райына байланысты 100 шақырымнан 200 шақырымға дейін жүріп отырдым. Жолда жергілікті тұрғындардың үйіне, арзан қонақ үйлерге, гестхаустарға, кейде палаткаға түнеп жүрдім. Күніне 5 доллардан 10 долларға дейін жұмсадым деді жер шарын велосипедпен шарлаған Мағжан Сағымбаев.</a:t>
            </a:r>
            <a:endParaRPr lang="ru-RU" sz="2400" dirty="0">
              <a:solidFill>
                <a:schemeClr val="tx1"/>
              </a:solidFill>
              <a:latin typeface="Times New Roman" pitchFamily="18" charset="0"/>
              <a:cs typeface="Times New Roman" pitchFamily="18" charset="0"/>
            </a:endParaRPr>
          </a:p>
          <a:p>
            <a:pPr marL="0" lvl="0" indent="0" algn="just">
              <a:buNone/>
            </a:pPr>
            <a:r>
              <a:rPr lang="ru-RU" sz="2400" dirty="0" smtClean="0">
                <a:solidFill>
                  <a:schemeClr val="tx1"/>
                </a:solidFill>
                <a:latin typeface="Times New Roman" pitchFamily="18" charset="0"/>
                <a:cs typeface="Times New Roman" pitchFamily="18" charset="0"/>
              </a:rPr>
              <a:t>2)	 Чехия </a:t>
            </a:r>
            <a:r>
              <a:rPr lang="ru-RU" sz="2400" dirty="0" err="1">
                <a:solidFill>
                  <a:schemeClr val="tx1"/>
                </a:solidFill>
                <a:latin typeface="Times New Roman" pitchFamily="18" charset="0"/>
                <a:cs typeface="Times New Roman" pitchFamily="18" charset="0"/>
              </a:rPr>
              <a:t>Республикасының</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өкілі</a:t>
            </a:r>
            <a:r>
              <a:rPr lang="ru-RU" sz="2400" dirty="0">
                <a:solidFill>
                  <a:schemeClr val="tx1"/>
                </a:solidFill>
                <a:latin typeface="Times New Roman" pitchFamily="18" charset="0"/>
                <a:cs typeface="Times New Roman" pitchFamily="18" charset="0"/>
              </a:rPr>
              <a:t> Ярослав </a:t>
            </a:r>
            <a:r>
              <a:rPr lang="ru-RU" sz="2400" dirty="0" err="1">
                <a:solidFill>
                  <a:schemeClr val="tx1"/>
                </a:solidFill>
                <a:latin typeface="Times New Roman" pitchFamily="18" charset="0"/>
                <a:cs typeface="Times New Roman" pitchFamily="18" charset="0"/>
              </a:rPr>
              <a:t>Вархабский</a:t>
            </a:r>
            <a:r>
              <a:rPr lang="kk-KZ" sz="2400" dirty="0">
                <a:solidFill>
                  <a:schemeClr val="tx1"/>
                </a:solidFill>
                <a:latin typeface="Times New Roman" pitchFamily="18" charset="0"/>
                <a:cs typeface="Times New Roman" pitchFamily="18" charset="0"/>
              </a:rPr>
              <a:t> былай </a:t>
            </a:r>
            <a:r>
              <a:rPr lang="kk-KZ" sz="2400" dirty="0" smtClean="0">
                <a:solidFill>
                  <a:schemeClr val="tx1"/>
                </a:solidFill>
                <a:latin typeface="Times New Roman" pitchFamily="18" charset="0"/>
                <a:cs typeface="Times New Roman" pitchFamily="18" charset="0"/>
              </a:rPr>
              <a:t>деді: Мен </a:t>
            </a:r>
            <a:r>
              <a:rPr lang="kk-KZ" sz="2400" dirty="0">
                <a:solidFill>
                  <a:schemeClr val="tx1"/>
                </a:solidFill>
                <a:latin typeface="Times New Roman" pitchFamily="18" charset="0"/>
                <a:cs typeface="Times New Roman" pitchFamily="18" charset="0"/>
              </a:rPr>
              <a:t>Астанаға негізінен «ЭКСПО – 2017» көрмесімен танысу үшін келдім. Маған мұнда арқау етілген тақырып, экологияны жақсартуға ұмтылған идеяның өзі ұнады. </a:t>
            </a:r>
            <a:r>
              <a:rPr lang="ru-RU" sz="2400" dirty="0" err="1">
                <a:solidFill>
                  <a:schemeClr val="tx1"/>
                </a:solidFill>
                <a:latin typeface="Times New Roman" pitchFamily="18" charset="0"/>
                <a:cs typeface="Times New Roman" pitchFamily="18" charset="0"/>
              </a:rPr>
              <a:t>Жалпы</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павильондардың</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мазмұны</a:t>
            </a:r>
            <a:r>
              <a:rPr lang="ru-RU" sz="2400" dirty="0">
                <a:solidFill>
                  <a:schemeClr val="tx1"/>
                </a:solidFill>
                <a:latin typeface="Times New Roman" pitchFamily="18" charset="0"/>
                <a:cs typeface="Times New Roman" pitchFamily="18" charset="0"/>
              </a:rPr>
              <a:t> да, </a:t>
            </a:r>
            <a:r>
              <a:rPr lang="ru-RU" sz="2400" dirty="0" err="1">
                <a:solidFill>
                  <a:schemeClr val="tx1"/>
                </a:solidFill>
                <a:latin typeface="Times New Roman" pitchFamily="18" charset="0"/>
                <a:cs typeface="Times New Roman" pitchFamily="18" charset="0"/>
              </a:rPr>
              <a:t>олардың</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безендірілуі</a:t>
            </a:r>
            <a:r>
              <a:rPr lang="ru-RU" sz="2400" dirty="0">
                <a:solidFill>
                  <a:schemeClr val="tx1"/>
                </a:solidFill>
                <a:latin typeface="Times New Roman" pitchFamily="18" charset="0"/>
                <a:cs typeface="Times New Roman" pitchFamily="18" charset="0"/>
              </a:rPr>
              <a:t> де </a:t>
            </a:r>
            <a:r>
              <a:rPr lang="ru-RU" sz="2400" dirty="0" err="1">
                <a:solidFill>
                  <a:schemeClr val="tx1"/>
                </a:solidFill>
                <a:latin typeface="Times New Roman" pitchFamily="18" charset="0"/>
                <a:cs typeface="Times New Roman" pitchFamily="18" charset="0"/>
              </a:rPr>
              <a:t>көңілімнен</a:t>
            </a:r>
            <a:r>
              <a:rPr lang="ru-RU" sz="2400" dirty="0">
                <a:solidFill>
                  <a:schemeClr val="tx1"/>
                </a:solidFill>
                <a:latin typeface="Times New Roman" pitchFamily="18" charset="0"/>
                <a:cs typeface="Times New Roman" pitchFamily="18" charset="0"/>
              </a:rPr>
              <a:t> </a:t>
            </a:r>
            <a:r>
              <a:rPr lang="ru-RU" sz="2400" dirty="0" err="1">
                <a:solidFill>
                  <a:schemeClr val="tx1"/>
                </a:solidFill>
                <a:latin typeface="Times New Roman" pitchFamily="18" charset="0"/>
                <a:cs typeface="Times New Roman" pitchFamily="18" charset="0"/>
              </a:rPr>
              <a:t>шықты</a:t>
            </a:r>
            <a:r>
              <a:rPr lang="kk-KZ" sz="2400" dirty="0">
                <a:solidFill>
                  <a:schemeClr val="tx1"/>
                </a:solidFill>
                <a:latin typeface="Times New Roman" pitchFamily="18" charset="0"/>
                <a:cs typeface="Times New Roman" pitchFamily="18" charset="0"/>
              </a:rPr>
              <a:t>. </a:t>
            </a:r>
            <a:endParaRPr lang="ru-RU" sz="2400" dirty="0">
              <a:solidFill>
                <a:schemeClr val="tx1"/>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41462523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56068" y="393405"/>
            <a:ext cx="10731401" cy="5826641"/>
          </a:xfrm>
        </p:spPr>
        <p:txBody>
          <a:bodyPr>
            <a:normAutofit/>
          </a:bodyPr>
          <a:lstStyle/>
          <a:p>
            <a:pPr marL="0" indent="0" algn="just">
              <a:buNone/>
            </a:pPr>
            <a:r>
              <a:rPr lang="kk-KZ" sz="3000" b="1" dirty="0">
                <a:solidFill>
                  <a:schemeClr val="tx1"/>
                </a:solidFill>
                <a:latin typeface="Times New Roman" pitchFamily="18" charset="0"/>
                <a:cs typeface="Times New Roman" pitchFamily="18" charset="0"/>
              </a:rPr>
              <a:t>3)</a:t>
            </a:r>
            <a:r>
              <a:rPr lang="kk-KZ" sz="3000" dirty="0">
                <a:solidFill>
                  <a:schemeClr val="tx1"/>
                </a:solidFill>
                <a:latin typeface="Times New Roman" pitchFamily="18" charset="0"/>
                <a:cs typeface="Times New Roman" pitchFamily="18" charset="0"/>
              </a:rPr>
              <a:t> </a:t>
            </a:r>
            <a:r>
              <a:rPr lang="ru-RU" sz="3000" dirty="0">
                <a:solidFill>
                  <a:schemeClr val="tx1"/>
                </a:solidFill>
                <a:latin typeface="Times New Roman" pitchFamily="18" charset="0"/>
                <a:cs typeface="Times New Roman" pitchFamily="18" charset="0"/>
              </a:rPr>
              <a:t>Астана </a:t>
            </a:r>
            <a:r>
              <a:rPr lang="ru-RU" sz="3000" dirty="0" err="1">
                <a:solidFill>
                  <a:schemeClr val="tx1"/>
                </a:solidFill>
                <a:latin typeface="Times New Roman" pitchFamily="18" charset="0"/>
                <a:cs typeface="Times New Roman" pitchFamily="18" charset="0"/>
              </a:rPr>
              <a:t>қаласына</a:t>
            </a:r>
            <a:r>
              <a:rPr lang="ru-RU" sz="3000" dirty="0">
                <a:solidFill>
                  <a:schemeClr val="tx1"/>
                </a:solidFill>
                <a:latin typeface="Times New Roman" pitchFamily="18" charset="0"/>
                <a:cs typeface="Times New Roman" pitchFamily="18" charset="0"/>
              </a:rPr>
              <a:t> мен </a:t>
            </a:r>
            <a:r>
              <a:rPr lang="ru-RU" sz="3000" dirty="0" err="1">
                <a:solidFill>
                  <a:schemeClr val="tx1"/>
                </a:solidFill>
                <a:latin typeface="Times New Roman" pitchFamily="18" charset="0"/>
                <a:cs typeface="Times New Roman" pitchFamily="18" charset="0"/>
              </a:rPr>
              <a:t>алғаш</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рет</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келіп</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тұрмын</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Дамушы</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елдердің</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қатарында</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болғандықтан</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көп</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елдердің</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бірін</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көретін</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шығармын</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деп</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ойлағанмын</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Бірақ</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маған</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Қазақстан</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басқаша</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әсер</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етті</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Мұндағы</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қаланың</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құрылысы</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Еуропадағыдай</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алпауыт</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ғимараттардың</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көптігі</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қаланың</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безендірілуі</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кім-кімді</a:t>
            </a:r>
            <a:r>
              <a:rPr lang="ru-RU" sz="3000" dirty="0">
                <a:solidFill>
                  <a:schemeClr val="tx1"/>
                </a:solidFill>
                <a:latin typeface="Times New Roman" pitchFamily="18" charset="0"/>
                <a:cs typeface="Times New Roman" pitchFamily="18" charset="0"/>
              </a:rPr>
              <a:t> де </a:t>
            </a:r>
            <a:r>
              <a:rPr lang="ru-RU" sz="3000" dirty="0" err="1">
                <a:solidFill>
                  <a:schemeClr val="tx1"/>
                </a:solidFill>
                <a:latin typeface="Times New Roman" pitchFamily="18" charset="0"/>
                <a:cs typeface="Times New Roman" pitchFamily="18" charset="0"/>
              </a:rPr>
              <a:t>таң</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қалдырады</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Әрі</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мұсылман</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елі</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болғандықтан</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ашық-шашық</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жүретін</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адамдардың</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онша</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көп</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болмауы</a:t>
            </a:r>
            <a:r>
              <a:rPr lang="ru-RU" sz="3000" dirty="0">
                <a:solidFill>
                  <a:schemeClr val="tx1"/>
                </a:solidFill>
                <a:latin typeface="Times New Roman" pitchFamily="18" charset="0"/>
                <a:cs typeface="Times New Roman" pitchFamily="18" charset="0"/>
              </a:rPr>
              <a:t> </a:t>
            </a:r>
            <a:r>
              <a:rPr lang="ru-RU" sz="3000" dirty="0" err="1">
                <a:solidFill>
                  <a:schemeClr val="tx1"/>
                </a:solidFill>
                <a:latin typeface="Times New Roman" pitchFamily="18" charset="0"/>
                <a:cs typeface="Times New Roman" pitchFamily="18" charset="0"/>
              </a:rPr>
              <a:t>сүйсіндірді</a:t>
            </a:r>
            <a:r>
              <a:rPr lang="ru-RU" sz="3000" dirty="0">
                <a:solidFill>
                  <a:schemeClr val="tx1"/>
                </a:solidFill>
                <a:latin typeface="Times New Roman" pitchFamily="18" charset="0"/>
                <a:cs typeface="Times New Roman" pitchFamily="18" charset="0"/>
              </a:rPr>
              <a:t> </a:t>
            </a:r>
            <a:r>
              <a:rPr lang="kk-KZ" sz="3000" dirty="0">
                <a:solidFill>
                  <a:schemeClr val="tx1"/>
                </a:solidFill>
                <a:latin typeface="Times New Roman" pitchFamily="18" charset="0"/>
                <a:cs typeface="Times New Roman" pitchFamily="18" charset="0"/>
              </a:rPr>
              <a:t>деді Катар мемлекетінің өкілі Абдулазиз Садык</a:t>
            </a:r>
            <a:r>
              <a:rPr lang="kk-KZ" sz="3000" dirty="0" smtClean="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36586924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946298"/>
            <a:ext cx="8596668" cy="984102"/>
          </a:xfrm>
        </p:spPr>
        <p:txBody>
          <a:bodyPr/>
          <a:lstStyle/>
          <a:p>
            <a:r>
              <a:rPr lang="kk-KZ" b="1" dirty="0" smtClean="0">
                <a:solidFill>
                  <a:schemeClr val="tx1"/>
                </a:solidFill>
                <a:latin typeface="Times New Roman" pitchFamily="18" charset="0"/>
                <a:cs typeface="Times New Roman" pitchFamily="18" charset="0"/>
              </a:rPr>
              <a:t>Дескриптор</a:t>
            </a:r>
            <a:r>
              <a:rPr lang="kk-KZ"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p:txBody>
      </p:sp>
      <p:sp>
        <p:nvSpPr>
          <p:cNvPr id="3" name="Объект 2"/>
          <p:cNvSpPr>
            <a:spLocks noGrp="1"/>
          </p:cNvSpPr>
          <p:nvPr>
            <p:ph idx="1"/>
          </p:nvPr>
        </p:nvSpPr>
        <p:spPr>
          <a:xfrm>
            <a:off x="656069" y="2169041"/>
            <a:ext cx="9391698" cy="3159939"/>
          </a:xfrm>
        </p:spPr>
        <p:txBody>
          <a:bodyPr>
            <a:normAutofit/>
          </a:bodyPr>
          <a:lstStyle/>
          <a:p>
            <a:pPr lvl="0" algn="just">
              <a:buFont typeface="Arial" pitchFamily="34" charset="0"/>
              <a:buChar char="•"/>
            </a:pPr>
            <a:r>
              <a:rPr lang="kk-KZ" sz="3600" dirty="0">
                <a:solidFill>
                  <a:schemeClr val="tx1"/>
                </a:solidFill>
                <a:latin typeface="Times New Roman" pitchFamily="18" charset="0"/>
                <a:cs typeface="Times New Roman" pitchFamily="18" charset="0"/>
              </a:rPr>
              <a:t>төл сөз бен автор сөзін ажыратады; </a:t>
            </a:r>
            <a:endParaRPr lang="ru-RU" sz="3600" dirty="0">
              <a:solidFill>
                <a:schemeClr val="tx1"/>
              </a:solidFill>
              <a:latin typeface="Times New Roman" pitchFamily="18" charset="0"/>
              <a:cs typeface="Times New Roman" pitchFamily="18" charset="0"/>
            </a:endParaRPr>
          </a:p>
          <a:p>
            <a:pPr lvl="0" algn="just">
              <a:buFont typeface="Arial" pitchFamily="34" charset="0"/>
              <a:buChar char="•"/>
            </a:pPr>
            <a:r>
              <a:rPr lang="kk-KZ" sz="3600" dirty="0">
                <a:solidFill>
                  <a:schemeClr val="tx1"/>
                </a:solidFill>
                <a:latin typeface="Times New Roman" pitchFamily="18" charset="0"/>
                <a:cs typeface="Times New Roman" pitchFamily="18" charset="0"/>
              </a:rPr>
              <a:t>төл сөз бен автор сөзінінің тыныс белгісін дұрыс қояды. </a:t>
            </a:r>
            <a:endParaRPr lang="ru-RU" sz="3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8748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5436" y="545805"/>
            <a:ext cx="8596668" cy="1320800"/>
          </a:xfrm>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Өзіңді тексер! </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3" y="1190847"/>
            <a:ext cx="10603811" cy="5178055"/>
          </a:xfrm>
        </p:spPr>
        <p:txBody>
          <a:bodyPr>
            <a:noAutofit/>
          </a:bodyPr>
          <a:lstStyle/>
          <a:p>
            <a:pPr marL="0" lvl="0" indent="0" algn="just">
              <a:buNone/>
            </a:pPr>
            <a:r>
              <a:rPr lang="kk-KZ" sz="2400" dirty="0" smtClean="0">
                <a:solidFill>
                  <a:schemeClr val="tx1"/>
                </a:solidFill>
                <a:latin typeface="Times New Roman" pitchFamily="18" charset="0"/>
                <a:cs typeface="Times New Roman" pitchFamily="18" charset="0"/>
              </a:rPr>
              <a:t>1) </a:t>
            </a:r>
            <a:r>
              <a:rPr lang="kk-KZ" sz="2400" b="1" dirty="0" smtClean="0">
                <a:solidFill>
                  <a:schemeClr val="tx1"/>
                </a:solidFill>
                <a:latin typeface="Times New Roman" pitchFamily="18" charset="0"/>
                <a:cs typeface="Times New Roman" pitchFamily="18" charset="0"/>
              </a:rPr>
              <a:t>«</a:t>
            </a:r>
            <a:r>
              <a:rPr lang="kk-KZ" sz="2400" dirty="0" smtClean="0">
                <a:solidFill>
                  <a:schemeClr val="tx1"/>
                </a:solidFill>
                <a:latin typeface="Times New Roman" pitchFamily="18" charset="0"/>
                <a:cs typeface="Times New Roman" pitchFamily="18" charset="0"/>
              </a:rPr>
              <a:t>Бір </a:t>
            </a:r>
            <a:r>
              <a:rPr lang="kk-KZ" sz="2400" dirty="0">
                <a:solidFill>
                  <a:schemeClr val="tx1"/>
                </a:solidFill>
                <a:latin typeface="Times New Roman" pitchFamily="18" charset="0"/>
                <a:cs typeface="Times New Roman" pitchFamily="18" charset="0"/>
              </a:rPr>
              <a:t>жыл ішінде 4 құрлықты, 22 елді аралап шықтым. Күніне ауа райына байланысты 100 шақырымнан 200 шақырымға дейін жүріп отырдым. Жолда жергілікті тұрғындардың үйіне, арзан қонақ үйлерге, гестхаустарға, кейде палаткаға түнеп жүрдім. Күніне 5 доллардан 10 долларға дейін жұмсадым</a:t>
            </a:r>
            <a:r>
              <a:rPr lang="kk-KZ" sz="2400" b="1" dirty="0">
                <a:solidFill>
                  <a:schemeClr val="tx1"/>
                </a:solidFill>
                <a:latin typeface="Times New Roman" pitchFamily="18" charset="0"/>
                <a:cs typeface="Times New Roman" pitchFamily="18" charset="0"/>
              </a:rPr>
              <a:t>», – деді жер шарын велосипедпен шарлаған Мағжан Сағымбаев.</a:t>
            </a:r>
            <a:endParaRPr lang="ru-RU" sz="2400" b="1" dirty="0">
              <a:solidFill>
                <a:schemeClr val="tx1"/>
              </a:solidFill>
              <a:latin typeface="Times New Roman" pitchFamily="18" charset="0"/>
              <a:cs typeface="Times New Roman" pitchFamily="18" charset="0"/>
            </a:endParaRPr>
          </a:p>
          <a:p>
            <a:pPr marL="0" lvl="0" indent="0" algn="just">
              <a:buNone/>
            </a:pPr>
            <a:r>
              <a:rPr lang="ru-RU" sz="2400" b="1" dirty="0" smtClean="0">
                <a:solidFill>
                  <a:schemeClr val="tx1"/>
                </a:solidFill>
                <a:latin typeface="Times New Roman" pitchFamily="18" charset="0"/>
                <a:cs typeface="Times New Roman" pitchFamily="18" charset="0"/>
              </a:rPr>
              <a:t>2)     Чехия </a:t>
            </a:r>
            <a:r>
              <a:rPr lang="ru-RU" sz="2400" b="1" dirty="0" err="1">
                <a:solidFill>
                  <a:schemeClr val="tx1"/>
                </a:solidFill>
                <a:latin typeface="Times New Roman" pitchFamily="18" charset="0"/>
                <a:cs typeface="Times New Roman" pitchFamily="18" charset="0"/>
              </a:rPr>
              <a:t>Республикасының</a:t>
            </a:r>
            <a:r>
              <a:rPr lang="ru-RU" sz="2400" b="1" dirty="0">
                <a:solidFill>
                  <a:schemeClr val="tx1"/>
                </a:solidFill>
                <a:latin typeface="Times New Roman" pitchFamily="18" charset="0"/>
                <a:cs typeface="Times New Roman" pitchFamily="18" charset="0"/>
              </a:rPr>
              <a:t> </a:t>
            </a:r>
            <a:r>
              <a:rPr lang="ru-RU" sz="2400" b="1" dirty="0" err="1">
                <a:solidFill>
                  <a:schemeClr val="tx1"/>
                </a:solidFill>
                <a:latin typeface="Times New Roman" pitchFamily="18" charset="0"/>
                <a:cs typeface="Times New Roman" pitchFamily="18" charset="0"/>
              </a:rPr>
              <a:t>өкілі</a:t>
            </a:r>
            <a:r>
              <a:rPr lang="ru-RU" sz="2400" b="1" dirty="0">
                <a:solidFill>
                  <a:schemeClr val="tx1"/>
                </a:solidFill>
                <a:latin typeface="Times New Roman" pitchFamily="18" charset="0"/>
                <a:cs typeface="Times New Roman" pitchFamily="18" charset="0"/>
              </a:rPr>
              <a:t> Ярослав </a:t>
            </a:r>
            <a:r>
              <a:rPr lang="ru-RU" sz="2400" b="1" dirty="0" err="1">
                <a:solidFill>
                  <a:schemeClr val="tx1"/>
                </a:solidFill>
                <a:latin typeface="Times New Roman" pitchFamily="18" charset="0"/>
                <a:cs typeface="Times New Roman" pitchFamily="18" charset="0"/>
              </a:rPr>
              <a:t>Вархабский</a:t>
            </a:r>
            <a:r>
              <a:rPr lang="kk-KZ" sz="2400" b="1" dirty="0">
                <a:solidFill>
                  <a:schemeClr val="tx1"/>
                </a:solidFill>
                <a:latin typeface="Times New Roman" pitchFamily="18" charset="0"/>
                <a:cs typeface="Times New Roman" pitchFamily="18" charset="0"/>
              </a:rPr>
              <a:t> былай деді</a:t>
            </a:r>
            <a:r>
              <a:rPr lang="ru-RU" sz="2400" b="1" dirty="0">
                <a:solidFill>
                  <a:schemeClr val="tx1"/>
                </a:solidFill>
                <a:latin typeface="Times New Roman" pitchFamily="18" charset="0"/>
                <a:cs typeface="Times New Roman" pitchFamily="18" charset="0"/>
              </a:rPr>
              <a:t>: </a:t>
            </a:r>
            <a:endParaRPr lang="ru-RU" sz="2400" dirty="0">
              <a:solidFill>
                <a:schemeClr val="tx1"/>
              </a:solidFill>
              <a:latin typeface="Times New Roman" pitchFamily="18" charset="0"/>
              <a:cs typeface="Times New Roman" pitchFamily="18" charset="0"/>
            </a:endParaRPr>
          </a:p>
          <a:p>
            <a:pPr marL="0" indent="0" algn="just">
              <a:buNone/>
            </a:pPr>
            <a:r>
              <a:rPr lang="kk-KZ" sz="2400" dirty="0">
                <a:solidFill>
                  <a:schemeClr val="tx1"/>
                </a:solidFill>
                <a:latin typeface="Times New Roman" pitchFamily="18" charset="0"/>
                <a:cs typeface="Times New Roman" pitchFamily="18" charset="0"/>
              </a:rPr>
              <a:t>      — Мен Астанаға негізінен «ЭКСПО – 2017» көрмесімен танысу үшін келдім. Маған мұнда арқау етілген тақырып, экологияны жақсартуға ұмтылған идеяның өзі ұнады. Жалпы павильондардың мазмұны да, олардың безендірілуі де көңілімнен шықты. </a:t>
            </a:r>
            <a:endParaRPr lang="ru-RU" sz="2400" dirty="0">
              <a:solidFill>
                <a:schemeClr val="tx1"/>
              </a:solidFill>
              <a:latin typeface="Times New Roman" pitchFamily="18" charset="0"/>
              <a:cs typeface="Times New Roman" pitchFamily="18" charset="0"/>
            </a:endParaRPr>
          </a:p>
          <a:p>
            <a:pPr algn="just"/>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28257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8734" y="776177"/>
            <a:ext cx="10874940" cy="5566938"/>
          </a:xfrm>
        </p:spPr>
        <p:txBody>
          <a:bodyPr>
            <a:normAutofit/>
          </a:bodyPr>
          <a:lstStyle/>
          <a:p>
            <a:pPr marL="0" indent="0" algn="just">
              <a:buNone/>
            </a:pPr>
            <a:r>
              <a:rPr lang="kk-KZ" sz="3600" b="1" dirty="0">
                <a:solidFill>
                  <a:schemeClr val="tx1"/>
                </a:solidFill>
                <a:latin typeface="Times New Roman" panose="02020603050405020304" pitchFamily="18" charset="0"/>
                <a:cs typeface="Times New Roman" panose="02020603050405020304" pitchFamily="18" charset="0"/>
              </a:rPr>
              <a:t>Оқу мақсаттары</a:t>
            </a:r>
            <a:r>
              <a:rPr lang="kk-KZ" sz="3600" b="1" dirty="0" smtClean="0">
                <a:solidFill>
                  <a:schemeClr val="tx1"/>
                </a:solidFill>
                <a:latin typeface="Times New Roman" panose="02020603050405020304" pitchFamily="18" charset="0"/>
                <a:cs typeface="Times New Roman" panose="02020603050405020304" pitchFamily="18" charset="0"/>
              </a:rPr>
              <a:t>:</a:t>
            </a:r>
            <a:r>
              <a:rPr lang="en-US" sz="3600" b="1" dirty="0" smtClean="0">
                <a:solidFill>
                  <a:schemeClr val="tx1"/>
                </a:solidFill>
                <a:latin typeface="Times New Roman" panose="02020603050405020304" pitchFamily="18" charset="0"/>
                <a:cs typeface="Times New Roman" panose="02020603050405020304" pitchFamily="18" charset="0"/>
              </a:rPr>
              <a:t> </a:t>
            </a:r>
          </a:p>
          <a:p>
            <a:pPr marL="0" indent="0" algn="just">
              <a:buNone/>
            </a:pPr>
            <a:endParaRPr lang="kk-KZ" sz="3600" dirty="0" smtClean="0">
              <a:solidFill>
                <a:schemeClr val="tx1"/>
              </a:solidFill>
              <a:latin typeface="Times New Roman" pitchFamily="18" charset="0"/>
              <a:cs typeface="Times New Roman" pitchFamily="18" charset="0"/>
            </a:endParaRPr>
          </a:p>
          <a:p>
            <a:pPr marL="0" indent="0" algn="just">
              <a:buNone/>
            </a:pPr>
            <a:r>
              <a:rPr lang="kk-KZ" sz="3600" dirty="0" smtClean="0">
                <a:solidFill>
                  <a:schemeClr val="tx1"/>
                </a:solidFill>
                <a:latin typeface="Times New Roman" pitchFamily="18" charset="0"/>
                <a:cs typeface="Times New Roman" pitchFamily="18" charset="0"/>
              </a:rPr>
              <a:t>5.1.6.1 Коммуникативтік </a:t>
            </a:r>
            <a:r>
              <a:rPr lang="kk-KZ" sz="3600" dirty="0">
                <a:solidFill>
                  <a:schemeClr val="tx1"/>
                </a:solidFill>
                <a:latin typeface="Times New Roman" pitchFamily="18" charset="0"/>
                <a:cs typeface="Times New Roman" pitchFamily="18" charset="0"/>
              </a:rPr>
              <a:t>жағдаятқа сай эмоционалды сөздерді, дауыс ырғақтары арқылы қыстырма, қаратпа, одағай сөздерді еркін қолданып, диалогке даярлықсыз қатысу, өз пікірін білдіру.</a:t>
            </a:r>
            <a:endParaRPr lang="ru-RU" sz="3600" dirty="0">
              <a:solidFill>
                <a:schemeClr val="tx1"/>
              </a:solidFill>
              <a:latin typeface="Times New Roman" pitchFamily="18" charset="0"/>
              <a:cs typeface="Times New Roman" pitchFamily="18" charset="0"/>
            </a:endParaRPr>
          </a:p>
          <a:p>
            <a:pPr marL="0" indent="0" algn="just">
              <a:buNone/>
            </a:pPr>
            <a:r>
              <a:rPr lang="kk-KZ" sz="3600" dirty="0">
                <a:solidFill>
                  <a:schemeClr val="tx1"/>
                </a:solidFill>
                <a:latin typeface="Times New Roman" pitchFamily="18" charset="0"/>
                <a:cs typeface="Times New Roman" pitchFamily="18" charset="0"/>
              </a:rPr>
              <a:t>5.4.5.5 </a:t>
            </a:r>
            <a:r>
              <a:rPr lang="kk-KZ" sz="3600" dirty="0" smtClean="0">
                <a:solidFill>
                  <a:schemeClr val="tx1"/>
                </a:solidFill>
                <a:latin typeface="Times New Roman" pitchFamily="18" charset="0"/>
                <a:cs typeface="Times New Roman" pitchFamily="18" charset="0"/>
              </a:rPr>
              <a:t>Төл </a:t>
            </a:r>
            <a:r>
              <a:rPr lang="kk-KZ" sz="3600" dirty="0">
                <a:solidFill>
                  <a:schemeClr val="tx1"/>
                </a:solidFill>
                <a:latin typeface="Times New Roman" pitchFamily="18" charset="0"/>
                <a:cs typeface="Times New Roman" pitchFamily="18" charset="0"/>
              </a:rPr>
              <a:t>сөз, төлеу сөз, автор сөзінің тыныс белгілерін дұрыс қолдану.</a:t>
            </a:r>
            <a:endParaRPr lang="kk-KZ" sz="3600" b="1"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dirty="0"/>
          </a:p>
        </p:txBody>
      </p:sp>
    </p:spTree>
    <p:extLst>
      <p:ext uri="{BB962C8B-B14F-4D97-AF65-F5344CB8AC3E}">
        <p14:creationId xmlns:p14="http://schemas.microsoft.com/office/powerpoint/2010/main" val="3527443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56068" y="871870"/>
            <a:ext cx="10284833" cy="5348176"/>
          </a:xfrm>
        </p:spPr>
        <p:txBody>
          <a:bodyPr>
            <a:normAutofit/>
          </a:bodyPr>
          <a:lstStyle/>
          <a:p>
            <a:pPr marL="0" lvl="0" indent="0" algn="just">
              <a:buNone/>
            </a:pPr>
            <a:r>
              <a:rPr lang="kk-KZ" sz="3000" b="1" dirty="0">
                <a:solidFill>
                  <a:schemeClr val="tx1"/>
                </a:solidFill>
                <a:latin typeface="Times New Roman" pitchFamily="18" charset="0"/>
                <a:cs typeface="Times New Roman" pitchFamily="18" charset="0"/>
              </a:rPr>
              <a:t>3</a:t>
            </a:r>
            <a:r>
              <a:rPr lang="kk-KZ" sz="3000" b="1" dirty="0" smtClean="0">
                <a:solidFill>
                  <a:schemeClr val="tx1"/>
                </a:solidFill>
                <a:latin typeface="Times New Roman" pitchFamily="18" charset="0"/>
                <a:cs typeface="Times New Roman" pitchFamily="18" charset="0"/>
              </a:rPr>
              <a:t>)</a:t>
            </a:r>
            <a:r>
              <a:rPr lang="kk-KZ" dirty="0"/>
              <a:t> </a:t>
            </a:r>
            <a:r>
              <a:rPr lang="kk-KZ" sz="2800" b="1" dirty="0">
                <a:solidFill>
                  <a:schemeClr val="tx1"/>
                </a:solidFill>
                <a:latin typeface="Times New Roman" pitchFamily="18" charset="0"/>
                <a:cs typeface="Times New Roman" pitchFamily="18" charset="0"/>
              </a:rPr>
              <a:t>«</a:t>
            </a:r>
            <a:r>
              <a:rPr lang="kk-KZ" sz="2800" dirty="0">
                <a:solidFill>
                  <a:schemeClr val="tx1"/>
                </a:solidFill>
                <a:latin typeface="Times New Roman" pitchFamily="18" charset="0"/>
                <a:cs typeface="Times New Roman" pitchFamily="18" charset="0"/>
              </a:rPr>
              <a:t>Астана қаласына мен алғаш рет келіп тұрмын. Дамушы елдердің қатарында болғандықтан, көп елдердің бірін көретін шығармын деп ойлағанмын. </a:t>
            </a:r>
            <a:r>
              <a:rPr lang="kk-KZ" sz="2800" dirty="0" smtClean="0">
                <a:solidFill>
                  <a:schemeClr val="tx1"/>
                </a:solidFill>
                <a:latin typeface="Times New Roman" pitchFamily="18" charset="0"/>
                <a:cs typeface="Times New Roman" pitchFamily="18" charset="0"/>
              </a:rPr>
              <a:t>Бірақ маған </a:t>
            </a:r>
            <a:r>
              <a:rPr lang="kk-KZ" sz="2800" dirty="0">
                <a:solidFill>
                  <a:schemeClr val="tx1"/>
                </a:solidFill>
                <a:latin typeface="Times New Roman" pitchFamily="18" charset="0"/>
                <a:cs typeface="Times New Roman" pitchFamily="18" charset="0"/>
              </a:rPr>
              <a:t>Қазақстан басқаша әсер етті. Мұндағы қаланың құрылысы, Еуропадағыдай алпауыт ғимараттардың көптігі, қаланың безендірілуі кім-кімді де таң қалдырады. Әрі мұсылман елі болғандықтан, ашық-шашық жүретін адамдардың онша көп болмауы сүйсіндірді</a:t>
            </a:r>
            <a:r>
              <a:rPr lang="kk-KZ" sz="2800" b="1" dirty="0">
                <a:solidFill>
                  <a:schemeClr val="tx1"/>
                </a:solidFill>
                <a:latin typeface="Times New Roman" pitchFamily="18" charset="0"/>
                <a:cs typeface="Times New Roman" pitchFamily="18" charset="0"/>
              </a:rPr>
              <a:t>», – деді Катар мемлекетінің өкілі Абдулазиз Садык.</a:t>
            </a:r>
            <a:endParaRPr lang="ru-RU" sz="2800" dirty="0">
              <a:solidFill>
                <a:schemeClr val="tx1"/>
              </a:solidFill>
              <a:latin typeface="Times New Roman" pitchFamily="18" charset="0"/>
              <a:cs typeface="Times New Roman" pitchFamily="18" charset="0"/>
            </a:endParaRPr>
          </a:p>
          <a:p>
            <a:pPr marL="0" indent="0" algn="just">
              <a:buNone/>
            </a:pPr>
            <a:endParaRPr lang="ru-RU" dirty="0"/>
          </a:p>
        </p:txBody>
      </p:sp>
    </p:spTree>
    <p:extLst>
      <p:ext uri="{BB962C8B-B14F-4D97-AF65-F5344CB8AC3E}">
        <p14:creationId xmlns:p14="http://schemas.microsoft.com/office/powerpoint/2010/main" val="470088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6702" y="446384"/>
            <a:ext cx="8596668" cy="1320800"/>
          </a:xfrm>
        </p:spPr>
        <p:txBody>
          <a:bodyPr>
            <a:normAutofit/>
          </a:bodyPr>
          <a:lstStyle/>
          <a:p>
            <a:pPr algn="ctr"/>
            <a:r>
              <a:rPr lang="kk-KZ" sz="2400" b="1" dirty="0" smtClean="0">
                <a:solidFill>
                  <a:schemeClr val="tx1"/>
                </a:solidFill>
                <a:latin typeface="Times New Roman" panose="02020603050405020304" pitchFamily="18" charset="0"/>
                <a:cs typeface="Times New Roman" panose="02020603050405020304" pitchFamily="18" charset="0"/>
              </a:rPr>
              <a:t>Қорытынды</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21302" y="1158949"/>
            <a:ext cx="10849210" cy="4681245"/>
          </a:xfrm>
        </p:spPr>
        <p:txBody>
          <a:bodyPr>
            <a:normAutofit/>
          </a:bodyPr>
          <a:lstStyle/>
          <a:p>
            <a:pPr marL="0" lvl="0" indent="0" algn="just">
              <a:buNone/>
            </a:pPr>
            <a:r>
              <a:rPr lang="kk-KZ" sz="2800" dirty="0" smtClean="0">
                <a:solidFill>
                  <a:schemeClr val="tx1"/>
                </a:solidFill>
                <a:latin typeface="Times New Roman" pitchFamily="18" charset="0"/>
                <a:cs typeface="Times New Roman" pitchFamily="18" charset="0"/>
              </a:rPr>
              <a:t>1)Қыстырма</a:t>
            </a:r>
            <a:r>
              <a:rPr lang="kk-KZ" sz="2800" dirty="0">
                <a:solidFill>
                  <a:schemeClr val="tx1"/>
                </a:solidFill>
                <a:latin typeface="Times New Roman" pitchFamily="18" charset="0"/>
                <a:cs typeface="Times New Roman" pitchFamily="18" charset="0"/>
              </a:rPr>
              <a:t>, қаратпа, одағай сөздерді тапсырмалар барысында еркін қолдандық. </a:t>
            </a:r>
            <a:endParaRPr lang="ru-RU" sz="2800" dirty="0">
              <a:solidFill>
                <a:schemeClr val="tx1"/>
              </a:solidFill>
              <a:latin typeface="Times New Roman" pitchFamily="18" charset="0"/>
              <a:cs typeface="Times New Roman" pitchFamily="18" charset="0"/>
            </a:endParaRPr>
          </a:p>
          <a:p>
            <a:pPr marL="0" lvl="0" indent="0" algn="just">
              <a:buNone/>
            </a:pPr>
            <a:r>
              <a:rPr lang="kk-KZ" sz="2800" dirty="0" smtClean="0">
                <a:solidFill>
                  <a:schemeClr val="tx1"/>
                </a:solidFill>
                <a:latin typeface="Times New Roman" pitchFamily="18" charset="0"/>
                <a:cs typeface="Times New Roman" pitchFamily="18" charset="0"/>
              </a:rPr>
              <a:t>2)Диалогке </a:t>
            </a:r>
            <a:r>
              <a:rPr lang="kk-KZ" sz="2800" dirty="0">
                <a:solidFill>
                  <a:schemeClr val="tx1"/>
                </a:solidFill>
                <a:latin typeface="Times New Roman" pitchFamily="18" charset="0"/>
                <a:cs typeface="Times New Roman" pitchFamily="18" charset="0"/>
              </a:rPr>
              <a:t>даярлықсыз қатысып, өз пікірлерімізді ортаға салдық. </a:t>
            </a:r>
            <a:endParaRPr lang="ru-RU" sz="2800" dirty="0">
              <a:solidFill>
                <a:schemeClr val="tx1"/>
              </a:solidFill>
              <a:latin typeface="Times New Roman" pitchFamily="18" charset="0"/>
              <a:cs typeface="Times New Roman" pitchFamily="18" charset="0"/>
            </a:endParaRPr>
          </a:p>
          <a:p>
            <a:pPr marL="0" lvl="0" indent="0" algn="just">
              <a:buNone/>
            </a:pPr>
            <a:r>
              <a:rPr lang="kk-KZ" sz="2800" dirty="0" smtClean="0">
                <a:solidFill>
                  <a:schemeClr val="tx1"/>
                </a:solidFill>
                <a:latin typeface="Times New Roman" pitchFamily="18" charset="0"/>
                <a:cs typeface="Times New Roman" pitchFamily="18" charset="0"/>
              </a:rPr>
              <a:t>3)Төл </a:t>
            </a:r>
            <a:r>
              <a:rPr lang="kk-KZ" sz="2800" dirty="0">
                <a:solidFill>
                  <a:schemeClr val="tx1"/>
                </a:solidFill>
                <a:latin typeface="Times New Roman" pitchFamily="18" charset="0"/>
                <a:cs typeface="Times New Roman" pitchFamily="18" charset="0"/>
              </a:rPr>
              <a:t>сөз, төлеу сөз, автор сөзінің тыныс белгілерін дұрыс қолдануға төселдік. </a:t>
            </a:r>
            <a:endParaRPr lang="ru-RU" sz="2800" dirty="0">
              <a:solidFill>
                <a:schemeClr val="tx1"/>
              </a:solidFill>
              <a:latin typeface="Times New Roman" pitchFamily="18" charset="0"/>
              <a:cs typeface="Times New Roman" pitchFamily="18" charset="0"/>
            </a:endParaRPr>
          </a:p>
          <a:p>
            <a:pPr marL="0" lvl="0" indent="0" algn="just">
              <a:buNone/>
            </a:pPr>
            <a:r>
              <a:rPr lang="kk-KZ" sz="2800" dirty="0" smtClean="0">
                <a:solidFill>
                  <a:schemeClr val="tx1"/>
                </a:solidFill>
                <a:latin typeface="Times New Roman" pitchFamily="18" charset="0"/>
                <a:cs typeface="Times New Roman" pitchFamily="18" charset="0"/>
              </a:rPr>
              <a:t>4)Саяхат</a:t>
            </a:r>
            <a:r>
              <a:rPr lang="kk-KZ" sz="2800" dirty="0">
                <a:solidFill>
                  <a:schemeClr val="tx1"/>
                </a:solidFill>
                <a:latin typeface="Times New Roman" pitchFamily="18" charset="0"/>
                <a:cs typeface="Times New Roman" pitchFamily="18" charset="0"/>
              </a:rPr>
              <a:t>, оның түрлері, пайдасы мен мүмкіндіктері жайындағы білімімізді кеңейттік.</a:t>
            </a:r>
            <a:endParaRPr lang="ru-RU" sz="2800" dirty="0">
              <a:solidFill>
                <a:schemeClr val="tx1"/>
              </a:solidFill>
              <a:latin typeface="Times New Roman" pitchFamily="18" charset="0"/>
              <a:cs typeface="Times New Roman" pitchFamily="18" charset="0"/>
            </a:endParaRPr>
          </a:p>
          <a:p>
            <a:pPr marL="0" lvl="0" indent="0" algn="just">
              <a:buNone/>
            </a:pPr>
            <a:r>
              <a:rPr lang="kk-KZ" sz="2800" dirty="0" smtClean="0">
                <a:solidFill>
                  <a:schemeClr val="tx1"/>
                </a:solidFill>
                <a:latin typeface="Times New Roman" pitchFamily="18" charset="0"/>
                <a:cs typeface="Times New Roman" pitchFamily="18" charset="0"/>
              </a:rPr>
              <a:t>5)Қазақстандық </a:t>
            </a:r>
            <a:r>
              <a:rPr lang="kk-KZ" sz="2800" dirty="0">
                <a:solidFill>
                  <a:schemeClr val="tx1"/>
                </a:solidFill>
                <a:latin typeface="Times New Roman" pitchFamily="18" charset="0"/>
                <a:cs typeface="Times New Roman" pitchFamily="18" charset="0"/>
              </a:rPr>
              <a:t>саяхатшылардың ой-пікірлерімен танысып қана қоймай, қазақ елін әлемге танытқанына көз жеткіздік.  </a:t>
            </a:r>
            <a:endParaRPr lang="ru-RU"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928971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0077" y="1075944"/>
            <a:ext cx="8596668" cy="1320800"/>
          </a:xfrm>
        </p:spPr>
        <p:txBody>
          <a:bodyPr>
            <a:normAutofit/>
          </a:bodyPr>
          <a:lstStyle/>
          <a:p>
            <a:pPr algn="ctr"/>
            <a:r>
              <a:rPr lang="kk-KZ" sz="2800" b="1" dirty="0">
                <a:solidFill>
                  <a:schemeClr val="tx1"/>
                </a:solidFill>
                <a:latin typeface="Times New Roman" panose="02020603050405020304" pitchFamily="18" charset="0"/>
                <a:cs typeface="Times New Roman" panose="02020603050405020304" pitchFamily="18" charset="0"/>
              </a:rPr>
              <a:t>Қосымша тапсырма: </a:t>
            </a:r>
            <a:r>
              <a:rPr lang="ru-RU" sz="2800" dirty="0"/>
              <a:t/>
            </a:r>
            <a:br>
              <a:rPr lang="ru-RU" sz="2800" dirty="0"/>
            </a:br>
            <a:endParaRPr lang="ru-RU" sz="2800" dirty="0"/>
          </a:p>
        </p:txBody>
      </p:sp>
      <p:sp>
        <p:nvSpPr>
          <p:cNvPr id="3" name="Объект 2"/>
          <p:cNvSpPr>
            <a:spLocks noGrp="1"/>
          </p:cNvSpPr>
          <p:nvPr>
            <p:ph idx="1"/>
          </p:nvPr>
        </p:nvSpPr>
        <p:spPr>
          <a:xfrm>
            <a:off x="567605" y="1913861"/>
            <a:ext cx="10575315" cy="4849878"/>
          </a:xfrm>
        </p:spPr>
        <p:txBody>
          <a:bodyPr>
            <a:normAutofit/>
          </a:bodyPr>
          <a:lstStyle/>
          <a:p>
            <a:pPr marL="0" indent="0" algn="just">
              <a:buNone/>
            </a:pPr>
            <a:r>
              <a:rPr lang="kk-KZ" sz="2800" dirty="0">
                <a:solidFill>
                  <a:schemeClr val="tx1"/>
                </a:solidFill>
                <a:latin typeface="Times New Roman" pitchFamily="18" charset="0"/>
                <a:cs typeface="Times New Roman" pitchFamily="18" charset="0"/>
              </a:rPr>
              <a:t>Суреттерге зер сала отырып, </a:t>
            </a:r>
            <a:r>
              <a:rPr lang="kk-KZ" sz="2800" b="1" dirty="0">
                <a:solidFill>
                  <a:schemeClr val="tx1"/>
                </a:solidFill>
                <a:latin typeface="Times New Roman" pitchFamily="18" charset="0"/>
                <a:cs typeface="Times New Roman" pitchFamily="18" charset="0"/>
              </a:rPr>
              <a:t>«Егер мен саяхатшы болсам...»</a:t>
            </a:r>
            <a:r>
              <a:rPr lang="kk-KZ" sz="2800" dirty="0">
                <a:solidFill>
                  <a:schemeClr val="tx1"/>
                </a:solidFill>
                <a:latin typeface="Times New Roman" pitchFamily="18" charset="0"/>
                <a:cs typeface="Times New Roman" pitchFamily="18" charset="0"/>
              </a:rPr>
              <a:t> </a:t>
            </a:r>
            <a:endParaRPr lang="kk-KZ" sz="2800" dirty="0" smtClean="0">
              <a:solidFill>
                <a:schemeClr val="tx1"/>
              </a:solidFill>
              <a:latin typeface="Times New Roman" pitchFamily="18" charset="0"/>
              <a:cs typeface="Times New Roman" pitchFamily="18" charset="0"/>
            </a:endParaRPr>
          </a:p>
          <a:p>
            <a:pPr marL="0" indent="0" algn="just">
              <a:buNone/>
            </a:pPr>
            <a:r>
              <a:rPr lang="kk-KZ" sz="2800" dirty="0" smtClean="0">
                <a:solidFill>
                  <a:schemeClr val="tx1"/>
                </a:solidFill>
                <a:latin typeface="Times New Roman" pitchFamily="18" charset="0"/>
                <a:cs typeface="Times New Roman" pitchFamily="18" charset="0"/>
              </a:rPr>
              <a:t>тақырыбында </a:t>
            </a:r>
            <a:r>
              <a:rPr lang="kk-KZ" sz="2800" dirty="0">
                <a:solidFill>
                  <a:schemeClr val="tx1"/>
                </a:solidFill>
                <a:latin typeface="Times New Roman" pitchFamily="18" charset="0"/>
                <a:cs typeface="Times New Roman" pitchFamily="18" charset="0"/>
              </a:rPr>
              <a:t>эссе </a:t>
            </a:r>
            <a:r>
              <a:rPr lang="kk-KZ" sz="2800" dirty="0" smtClean="0">
                <a:solidFill>
                  <a:schemeClr val="tx1"/>
                </a:solidFill>
                <a:latin typeface="Times New Roman" pitchFamily="18" charset="0"/>
                <a:cs typeface="Times New Roman" pitchFamily="18" charset="0"/>
              </a:rPr>
              <a:t>жазыңдар.</a:t>
            </a:r>
            <a:endParaRPr lang="ru-RU" sz="2800" dirty="0">
              <a:solidFill>
                <a:schemeClr val="tx1"/>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623" y="3551275"/>
            <a:ext cx="4029740" cy="2402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1930" y="3551275"/>
            <a:ext cx="4421409" cy="2402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6398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855472"/>
            <a:ext cx="8596668" cy="1320800"/>
          </a:xfrm>
        </p:spPr>
        <p:txBody>
          <a:bodyPr>
            <a:normAutofit/>
          </a:bodyPr>
          <a:lstStyle/>
          <a:p>
            <a:r>
              <a:rPr lang="kk-KZ" sz="3200" b="1" dirty="0">
                <a:solidFill>
                  <a:schemeClr val="tx1"/>
                </a:solidFill>
                <a:latin typeface="Times New Roman" panose="02020603050405020304" pitchFamily="18" charset="0"/>
                <a:cs typeface="Times New Roman" panose="02020603050405020304" pitchFamily="18" charset="0"/>
              </a:rPr>
              <a:t>Сабақ мақсаты:</a:t>
            </a:r>
            <a:endParaRPr lang="kk-KZ" sz="3200" b="1"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16688" y="1786270"/>
            <a:ext cx="10547498" cy="4156187"/>
          </a:xfrm>
        </p:spPr>
        <p:txBody>
          <a:bodyPr>
            <a:normAutofit/>
          </a:bodyPr>
          <a:lstStyle/>
          <a:p>
            <a:pPr marL="0" lvl="0" indent="0" algn="just">
              <a:buNone/>
            </a:pPr>
            <a:r>
              <a:rPr lang="kk-KZ" sz="3600" dirty="0">
                <a:solidFill>
                  <a:schemeClr val="tx1"/>
                </a:solidFill>
                <a:latin typeface="Times New Roman" pitchFamily="18" charset="0"/>
                <a:cs typeface="Times New Roman" pitchFamily="18" charset="0"/>
              </a:rPr>
              <a:t>Коммуникативтік жағдаятқа сай эмоционалды сөздерді, дауыс ырғақтары арқылы қыстырма, қаратпа, одағай сөздерді еркін қолдану. Диалогке даярлықсыз қатысып, өз пікірін білдіру. Төл сөз, төлеу сөз, автор сөзінің тыныс белгілерін дұрыс қолдану</a:t>
            </a:r>
            <a:r>
              <a:rPr lang="kk-KZ" sz="3600" dirty="0" smtClean="0">
                <a:solidFill>
                  <a:schemeClr val="tx1"/>
                </a:solidFill>
                <a:latin typeface="Times New Roman" pitchFamily="18" charset="0"/>
                <a:cs typeface="Times New Roman" pitchFamily="18" charset="0"/>
              </a:rPr>
              <a:t>.</a:t>
            </a:r>
            <a:endParaRPr lang="kk-KZ" sz="3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079277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855472"/>
            <a:ext cx="8596668" cy="1320800"/>
          </a:xfrm>
        </p:spPr>
        <p:txBody>
          <a:bodyPr>
            <a:normAutofit/>
          </a:bodyPr>
          <a:lstStyle/>
          <a:p>
            <a:r>
              <a:rPr lang="kk-KZ" sz="3200" b="1" dirty="0">
                <a:solidFill>
                  <a:schemeClr val="tx1"/>
                </a:solidFill>
                <a:latin typeface="Times New Roman" panose="02020603050405020304" pitchFamily="18" charset="0"/>
                <a:cs typeface="Times New Roman" panose="02020603050405020304" pitchFamily="18" charset="0"/>
              </a:rPr>
              <a:t>Бағалау критерийі</a:t>
            </a:r>
            <a:r>
              <a:rPr lang="kk-KZ" sz="3200" b="1" dirty="0" smtClean="0">
                <a:solidFill>
                  <a:schemeClr val="tx1"/>
                </a:solidFill>
                <a:latin typeface="Times New Roman" panose="02020603050405020304" pitchFamily="18" charset="0"/>
                <a:cs typeface="Times New Roman" panose="02020603050405020304" pitchFamily="18" charset="0"/>
              </a:rPr>
              <a:t>:</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7728" y="2176272"/>
            <a:ext cx="10753725" cy="3766185"/>
          </a:xfrm>
        </p:spPr>
        <p:txBody>
          <a:bodyPr>
            <a:normAutofit/>
          </a:bodyPr>
          <a:lstStyle/>
          <a:p>
            <a:pPr lvl="0"/>
            <a:r>
              <a:rPr lang="kk-KZ" sz="3600" dirty="0">
                <a:solidFill>
                  <a:schemeClr val="tx1"/>
                </a:solidFill>
                <a:latin typeface="Times New Roman" pitchFamily="18" charset="0"/>
                <a:cs typeface="Times New Roman" pitchFamily="18" charset="0"/>
              </a:rPr>
              <a:t>Қыстырма, қаратпа, одағай сөздерді еркін қолданады </a:t>
            </a:r>
            <a:endParaRPr lang="ru-RU" sz="3600" dirty="0">
              <a:solidFill>
                <a:schemeClr val="tx1"/>
              </a:solidFill>
              <a:latin typeface="Times New Roman" pitchFamily="18" charset="0"/>
              <a:cs typeface="Times New Roman" pitchFamily="18" charset="0"/>
            </a:endParaRPr>
          </a:p>
          <a:p>
            <a:pPr lvl="0"/>
            <a:r>
              <a:rPr lang="kk-KZ" sz="3600" dirty="0">
                <a:solidFill>
                  <a:schemeClr val="tx1"/>
                </a:solidFill>
                <a:latin typeface="Times New Roman" pitchFamily="18" charset="0"/>
                <a:cs typeface="Times New Roman" pitchFamily="18" charset="0"/>
              </a:rPr>
              <a:t>Диалогке даярлықсыз қатысып, өз пікірлерін еркін білдіреді.</a:t>
            </a:r>
            <a:endParaRPr lang="ru-RU" sz="3600" dirty="0">
              <a:solidFill>
                <a:schemeClr val="tx1"/>
              </a:solidFill>
              <a:latin typeface="Times New Roman" pitchFamily="18" charset="0"/>
              <a:cs typeface="Times New Roman" pitchFamily="18" charset="0"/>
            </a:endParaRPr>
          </a:p>
          <a:p>
            <a:r>
              <a:rPr lang="kk-KZ" sz="3600" dirty="0">
                <a:solidFill>
                  <a:schemeClr val="tx1"/>
                </a:solidFill>
                <a:latin typeface="Times New Roman" pitchFamily="18" charset="0"/>
                <a:cs typeface="Times New Roman" pitchFamily="18" charset="0"/>
              </a:rPr>
              <a:t>Төл сөз, төлеу сөз, автор сөзінің тыныс белгілерін дұрыс </a:t>
            </a:r>
            <a:r>
              <a:rPr lang="kk-KZ" sz="3600" dirty="0" smtClean="0">
                <a:solidFill>
                  <a:schemeClr val="tx1"/>
                </a:solidFill>
                <a:latin typeface="Times New Roman" pitchFamily="18" charset="0"/>
                <a:cs typeface="Times New Roman" pitchFamily="18" charset="0"/>
              </a:rPr>
              <a:t>қолданады</a:t>
            </a:r>
            <a:endParaRPr lang="ru-RU" sz="3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88333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0446" y="417576"/>
            <a:ext cx="10393498" cy="1320800"/>
          </a:xfrm>
        </p:spPr>
        <p:txBody>
          <a:bodyPr>
            <a:normAutofit/>
          </a:bodyPr>
          <a:lstStyle/>
          <a:p>
            <a:pPr algn="ctr"/>
            <a:r>
              <a:rPr lang="kk-KZ" sz="2800" b="1" dirty="0">
                <a:solidFill>
                  <a:schemeClr val="tx1"/>
                </a:solidFill>
                <a:latin typeface="Times New Roman" panose="02020603050405020304" pitchFamily="18" charset="0"/>
                <a:cs typeface="Times New Roman" panose="02020603050405020304" pitchFamily="18" charset="0"/>
              </a:rPr>
              <a:t>1-тапсырма</a:t>
            </a:r>
            <a:endParaRPr lang="ru-RU" sz="28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83387" y="999460"/>
            <a:ext cx="11038000" cy="5358809"/>
          </a:xfrm>
        </p:spPr>
        <p:txBody>
          <a:bodyPr>
            <a:normAutofit/>
          </a:bodyPr>
          <a:lstStyle/>
          <a:p>
            <a:pPr marL="0" indent="0">
              <a:buNone/>
            </a:pPr>
            <a:r>
              <a:rPr lang="kk-KZ" sz="2800" b="1" dirty="0">
                <a:solidFill>
                  <a:schemeClr val="tx1"/>
                </a:solidFill>
                <a:latin typeface="Times New Roman" pitchFamily="18" charset="0"/>
                <a:cs typeface="Times New Roman" pitchFamily="18" charset="0"/>
              </a:rPr>
              <a:t>Сұрақтар бойынша пікірлеріңді білдіріңдер. Қыстырма, қаратпа, одағай сөздерді орынды қолданыңдар. </a:t>
            </a:r>
            <a:endParaRPr lang="kk-KZ" sz="2800" b="1" dirty="0" smtClean="0">
              <a:solidFill>
                <a:schemeClr val="tx1"/>
              </a:solidFill>
              <a:latin typeface="Times New Roman" pitchFamily="18" charset="0"/>
              <a:cs typeface="Times New Roman" pitchFamily="18" charset="0"/>
            </a:endParaRPr>
          </a:p>
          <a:p>
            <a:pPr marL="0" lvl="0" indent="0" algn="just">
              <a:buNone/>
            </a:pPr>
            <a:r>
              <a:rPr lang="kk-KZ" sz="3200" dirty="0" smtClean="0">
                <a:solidFill>
                  <a:schemeClr val="tx1"/>
                </a:solidFill>
                <a:latin typeface="Times New Roman" pitchFamily="18" charset="0"/>
                <a:cs typeface="Times New Roman" pitchFamily="18" charset="0"/>
              </a:rPr>
              <a:t>1. «Саяхатшыларды </a:t>
            </a:r>
            <a:r>
              <a:rPr lang="kk-KZ" sz="3200" dirty="0">
                <a:solidFill>
                  <a:schemeClr val="tx1"/>
                </a:solidFill>
                <a:latin typeface="Times New Roman" pitchFamily="18" charset="0"/>
                <a:cs typeface="Times New Roman" pitchFamily="18" charset="0"/>
              </a:rPr>
              <a:t>не қызықтырады? Әрине, саяхат әркімнің </a:t>
            </a:r>
            <a:r>
              <a:rPr lang="kk-KZ" sz="3200" dirty="0">
                <a:solidFill>
                  <a:schemeClr val="tx1"/>
                </a:solidFill>
                <a:latin typeface="Times New Roman" pitchFamily="18" charset="0"/>
                <a:cs typeface="Times New Roman" pitchFamily="18" charset="0"/>
              </a:rPr>
              <a:t> </a:t>
            </a:r>
            <a:r>
              <a:rPr lang="kk-KZ" sz="3200" dirty="0" smtClean="0">
                <a:solidFill>
                  <a:schemeClr val="tx1"/>
                </a:solidFill>
                <a:latin typeface="Times New Roman" pitchFamily="18" charset="0"/>
                <a:cs typeface="Times New Roman" pitchFamily="18" charset="0"/>
              </a:rPr>
              <a:t>         өз </a:t>
            </a:r>
            <a:r>
              <a:rPr lang="kk-KZ" sz="3200" dirty="0">
                <a:solidFill>
                  <a:schemeClr val="tx1"/>
                </a:solidFill>
                <a:latin typeface="Times New Roman" pitchFamily="18" charset="0"/>
                <a:cs typeface="Times New Roman" pitchFamily="18" charset="0"/>
              </a:rPr>
              <a:t>қалауы мен мақсатына, мүмкіндігіне байланысты</a:t>
            </a:r>
            <a:r>
              <a:rPr lang="kk-KZ" sz="3200" dirty="0" smtClean="0">
                <a:solidFill>
                  <a:schemeClr val="tx1"/>
                </a:solidFill>
                <a:latin typeface="Times New Roman" pitchFamily="18" charset="0"/>
                <a:cs typeface="Times New Roman" pitchFamily="18" charset="0"/>
              </a:rPr>
              <a:t>.         </a:t>
            </a:r>
            <a:r>
              <a:rPr lang="kk-KZ" sz="3200" dirty="0">
                <a:solidFill>
                  <a:schemeClr val="tx1"/>
                </a:solidFill>
                <a:latin typeface="Times New Roman" pitchFamily="18" charset="0"/>
                <a:cs typeface="Times New Roman" pitchFamily="18" charset="0"/>
              </a:rPr>
              <a:t>Саяхаттың танымдық қызметімен бірге тәрбиелік, сауықтырушылық және спорттық қызметтері де бар</a:t>
            </a:r>
            <a:r>
              <a:rPr lang="kk-KZ" sz="3200" dirty="0" smtClean="0">
                <a:solidFill>
                  <a:schemeClr val="tx1"/>
                </a:solidFill>
                <a:latin typeface="Times New Roman" pitchFamily="18" charset="0"/>
                <a:cs typeface="Times New Roman" pitchFamily="18" charset="0"/>
              </a:rPr>
              <a:t>»                 </a:t>
            </a:r>
            <a:r>
              <a:rPr lang="kk-KZ" sz="3200" dirty="0">
                <a:solidFill>
                  <a:schemeClr val="tx1"/>
                </a:solidFill>
                <a:latin typeface="Times New Roman" pitchFamily="18" charset="0"/>
                <a:cs typeface="Times New Roman" pitchFamily="18" charset="0"/>
              </a:rPr>
              <a:t>деген пікірді қалай түсінесіңдер? </a:t>
            </a:r>
            <a:endParaRPr lang="ru-RU" sz="3200" dirty="0">
              <a:solidFill>
                <a:schemeClr val="tx1"/>
              </a:solidFill>
              <a:latin typeface="Times New Roman" pitchFamily="18" charset="0"/>
              <a:cs typeface="Times New Roman" pitchFamily="18" charset="0"/>
            </a:endParaRPr>
          </a:p>
          <a:p>
            <a:pPr marL="0" lvl="0" indent="0" algn="just">
              <a:buNone/>
            </a:pPr>
            <a:r>
              <a:rPr lang="kk-KZ" sz="3200" dirty="0" smtClean="0">
                <a:solidFill>
                  <a:schemeClr val="tx1"/>
                </a:solidFill>
                <a:latin typeface="Times New Roman" pitchFamily="18" charset="0"/>
                <a:cs typeface="Times New Roman" pitchFamily="18" charset="0"/>
              </a:rPr>
              <a:t>2. Жаңа </a:t>
            </a:r>
            <a:r>
              <a:rPr lang="kk-KZ" sz="3200" dirty="0">
                <a:solidFill>
                  <a:schemeClr val="tx1"/>
                </a:solidFill>
                <a:latin typeface="Times New Roman" pitchFamily="18" charset="0"/>
                <a:cs typeface="Times New Roman" pitchFamily="18" charset="0"/>
              </a:rPr>
              <a:t>дәуірде саяхат пен туризмнің жеке адамдар үшін, </a:t>
            </a:r>
            <a:r>
              <a:rPr lang="kk-KZ" sz="3200" dirty="0" smtClean="0">
                <a:solidFill>
                  <a:schemeClr val="tx1"/>
                </a:solidFill>
                <a:latin typeface="Times New Roman" pitchFamily="18" charset="0"/>
                <a:cs typeface="Times New Roman" pitchFamily="18" charset="0"/>
              </a:rPr>
              <a:t>            мемлекет </a:t>
            </a:r>
            <a:r>
              <a:rPr lang="kk-KZ" sz="3200" dirty="0">
                <a:solidFill>
                  <a:schemeClr val="tx1"/>
                </a:solidFill>
                <a:latin typeface="Times New Roman" pitchFamily="18" charset="0"/>
                <a:cs typeface="Times New Roman" pitchFamily="18" charset="0"/>
              </a:rPr>
              <a:t>үшін қандай маңызы бар</a:t>
            </a:r>
            <a:r>
              <a:rPr lang="kk-KZ" sz="3200" dirty="0" smtClean="0">
                <a:solidFill>
                  <a:schemeClr val="tx1"/>
                </a:solidFill>
                <a:latin typeface="Times New Roman" pitchFamily="18" charset="0"/>
                <a:cs typeface="Times New Roman" pitchFamily="18" charset="0"/>
              </a:rPr>
              <a:t>?</a:t>
            </a:r>
            <a:endParaRPr lang="ru-RU" sz="3200" dirty="0">
              <a:solidFill>
                <a:schemeClr val="tx1"/>
              </a:solidFill>
              <a:latin typeface="Times New Roman" pitchFamily="18" charset="0"/>
              <a:cs typeface="Times New Roman" pitchFamily="18" charset="0"/>
            </a:endParaRPr>
          </a:p>
          <a:p>
            <a:pPr marL="457200" indent="-457200">
              <a:buFont typeface="+mj-lt"/>
              <a:buAutoNum type="arabicPeriod"/>
            </a:pPr>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50151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8464" y="850606"/>
            <a:ext cx="10536865" cy="5775548"/>
          </a:xfrm>
        </p:spPr>
        <p:txBody>
          <a:bodyPr/>
          <a:lstStyle/>
          <a:p>
            <a:pPr marL="0" indent="0" algn="just">
              <a:buNone/>
            </a:pPr>
            <a:r>
              <a:rPr lang="kk-KZ" sz="2400" dirty="0">
                <a:solidFill>
                  <a:schemeClr val="tx1"/>
                </a:solidFill>
                <a:latin typeface="Times New Roman" pitchFamily="18" charset="0"/>
                <a:cs typeface="Times New Roman" pitchFamily="18" charset="0"/>
              </a:rPr>
              <a:t/>
            </a:r>
            <a:br>
              <a:rPr lang="kk-KZ" sz="2400" dirty="0">
                <a:solidFill>
                  <a:schemeClr val="tx1"/>
                </a:solidFill>
                <a:latin typeface="Times New Roman" pitchFamily="18" charset="0"/>
                <a:cs typeface="Times New Roman" pitchFamily="18" charset="0"/>
              </a:rPr>
            </a:br>
            <a:r>
              <a:rPr lang="ru-RU" sz="2400" dirty="0">
                <a:solidFill>
                  <a:schemeClr val="tx1"/>
                </a:solidFill>
                <a:latin typeface="Times New Roman" pitchFamily="18" charset="0"/>
                <a:cs typeface="Times New Roman" pitchFamily="18" charset="0"/>
              </a:rPr>
              <a:t> </a:t>
            </a:r>
            <a:r>
              <a:rPr lang="ru-RU" sz="2400" dirty="0" smtClean="0">
                <a:solidFill>
                  <a:schemeClr val="tx1"/>
                </a:solidFill>
                <a:latin typeface="Times New Roman" pitchFamily="18" charset="0"/>
                <a:cs typeface="Times New Roman" pitchFamily="18" charset="0"/>
              </a:rPr>
              <a:t> </a:t>
            </a:r>
            <a:r>
              <a:rPr lang="kk-KZ" sz="3200" b="1" dirty="0" smtClean="0">
                <a:solidFill>
                  <a:schemeClr val="tx1"/>
                </a:solidFill>
                <a:latin typeface="Times New Roman" pitchFamily="18" charset="0"/>
                <a:cs typeface="Times New Roman" pitchFamily="18" charset="0"/>
              </a:rPr>
              <a:t>Дескриптор</a:t>
            </a:r>
            <a:r>
              <a:rPr lang="kk-KZ" sz="3200" b="1" dirty="0" smtClean="0">
                <a:solidFill>
                  <a:schemeClr val="tx1"/>
                </a:solidFill>
                <a:latin typeface="Times New Roman" pitchFamily="18" charset="0"/>
                <a:cs typeface="Times New Roman" pitchFamily="18" charset="0"/>
              </a:rPr>
              <a:t>:</a:t>
            </a:r>
          </a:p>
          <a:p>
            <a:pPr lvl="0" algn="just">
              <a:lnSpc>
                <a:spcPct val="150000"/>
              </a:lnSpc>
            </a:pPr>
            <a:r>
              <a:rPr lang="kk-KZ" sz="3600" dirty="0">
                <a:solidFill>
                  <a:schemeClr val="tx1"/>
                </a:solidFill>
                <a:latin typeface="Times New Roman" pitchFamily="18" charset="0"/>
                <a:cs typeface="Times New Roman" pitchFamily="18" charset="0"/>
              </a:rPr>
              <a:t>Сұрақтар бойынша пікірлерін білдіреді;</a:t>
            </a:r>
            <a:endParaRPr lang="ru-RU" sz="3600" dirty="0">
              <a:solidFill>
                <a:schemeClr val="tx1"/>
              </a:solidFill>
              <a:latin typeface="Times New Roman" pitchFamily="18" charset="0"/>
              <a:cs typeface="Times New Roman" pitchFamily="18" charset="0"/>
            </a:endParaRPr>
          </a:p>
          <a:p>
            <a:pPr algn="just">
              <a:lnSpc>
                <a:spcPct val="150000"/>
              </a:lnSpc>
            </a:pPr>
            <a:r>
              <a:rPr lang="kk-KZ" sz="3600" dirty="0">
                <a:solidFill>
                  <a:schemeClr val="tx1"/>
                </a:solidFill>
                <a:latin typeface="Times New Roman" pitchFamily="18" charset="0"/>
                <a:cs typeface="Times New Roman" pitchFamily="18" charset="0"/>
              </a:rPr>
              <a:t>Қыстырма, қаратпа, одағай сөздерді орынды </a:t>
            </a:r>
            <a:r>
              <a:rPr lang="kk-KZ" sz="3600" dirty="0" smtClean="0">
                <a:solidFill>
                  <a:schemeClr val="tx1"/>
                </a:solidFill>
                <a:latin typeface="Times New Roman" pitchFamily="18" charset="0"/>
                <a:cs typeface="Times New Roman" pitchFamily="18" charset="0"/>
              </a:rPr>
              <a:t>қолданады</a:t>
            </a:r>
            <a:endParaRPr lang="kk-KZ" sz="3600" b="1"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740748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18978"/>
            <a:ext cx="8596668" cy="691116"/>
          </a:xfrm>
        </p:spPr>
        <p:txBody>
          <a:bodyPr>
            <a:normAutofit/>
          </a:bodyPr>
          <a:lstStyle/>
          <a:p>
            <a:pPr algn="ctr"/>
            <a:r>
              <a:rPr lang="kk-KZ" sz="2800" b="1" dirty="0">
                <a:solidFill>
                  <a:schemeClr val="tx1"/>
                </a:solidFill>
                <a:latin typeface="Times New Roman" panose="02020603050405020304" pitchFamily="18" charset="0"/>
                <a:cs typeface="Times New Roman" panose="02020603050405020304" pitchFamily="18" charset="0"/>
              </a:rPr>
              <a:t>Өзіңді тексер!  </a:t>
            </a:r>
            <a:endParaRPr lang="ru-RU" sz="28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56069" y="1052623"/>
            <a:ext cx="10827094" cy="5358809"/>
          </a:xfrm>
        </p:spPr>
        <p:txBody>
          <a:bodyPr>
            <a:normAutofit fontScale="77500" lnSpcReduction="20000"/>
          </a:bodyPr>
          <a:lstStyle/>
          <a:p>
            <a:pPr marL="0" indent="0" algn="just">
              <a:buNone/>
            </a:pPr>
            <a:r>
              <a:rPr lang="kk-KZ" sz="4000" dirty="0"/>
              <a:t>	</a:t>
            </a:r>
            <a:r>
              <a:rPr lang="kk-KZ" sz="4000" b="1" dirty="0" smtClean="0">
                <a:solidFill>
                  <a:schemeClr val="tx1"/>
                </a:solidFill>
                <a:latin typeface="Times New Roman" pitchFamily="18" charset="0"/>
                <a:cs typeface="Times New Roman" pitchFamily="18" charset="0"/>
              </a:rPr>
              <a:t>Шынында </a:t>
            </a:r>
            <a:r>
              <a:rPr lang="kk-KZ" sz="4000" b="1" dirty="0">
                <a:solidFill>
                  <a:schemeClr val="tx1"/>
                </a:solidFill>
                <a:latin typeface="Times New Roman" pitchFamily="18" charset="0"/>
                <a:cs typeface="Times New Roman" pitchFamily="18" charset="0"/>
              </a:rPr>
              <a:t>да,</a:t>
            </a:r>
            <a:r>
              <a:rPr lang="kk-KZ" sz="4000" dirty="0">
                <a:solidFill>
                  <a:schemeClr val="tx1"/>
                </a:solidFill>
                <a:latin typeface="Times New Roman" pitchFamily="18" charset="0"/>
                <a:cs typeface="Times New Roman" pitchFamily="18" charset="0"/>
              </a:rPr>
              <a:t> бұл – өте орынды пікір. </a:t>
            </a:r>
            <a:r>
              <a:rPr lang="kk-KZ" sz="4000" b="1" dirty="0">
                <a:solidFill>
                  <a:schemeClr val="tx1"/>
                </a:solidFill>
                <a:latin typeface="Times New Roman" pitchFamily="18" charset="0"/>
                <a:cs typeface="Times New Roman" pitchFamily="18" charset="0"/>
              </a:rPr>
              <a:t>Менің ойымша,</a:t>
            </a:r>
            <a:r>
              <a:rPr lang="kk-KZ" sz="4000" dirty="0">
                <a:solidFill>
                  <a:schemeClr val="tx1"/>
                </a:solidFill>
                <a:latin typeface="Times New Roman" pitchFamily="18" charset="0"/>
                <a:cs typeface="Times New Roman" pitchFamily="18" charset="0"/>
              </a:rPr>
              <a:t> саяхат әлемді шарлауға ғана емес, уақытыңды қызықты да пайдалы өткізуге мол мүмкіндік туғызады. </a:t>
            </a:r>
            <a:r>
              <a:rPr lang="kk-KZ" sz="4000" b="1" dirty="0">
                <a:solidFill>
                  <a:schemeClr val="tx1"/>
                </a:solidFill>
                <a:latin typeface="Times New Roman" pitchFamily="18" charset="0"/>
                <a:cs typeface="Times New Roman" pitchFamily="18" charset="0"/>
              </a:rPr>
              <a:t>Олай болса,</a:t>
            </a:r>
            <a:r>
              <a:rPr lang="kk-KZ" sz="4000" dirty="0">
                <a:solidFill>
                  <a:schemeClr val="tx1"/>
                </a:solidFill>
                <a:latin typeface="Times New Roman" pitchFamily="18" charset="0"/>
                <a:cs typeface="Times New Roman" pitchFamily="18" charset="0"/>
              </a:rPr>
              <a:t> қаламыздағы көздің жауын алатын ғимараттардың тарихы қала қонақтары мен тұрғындары үшін танымдық, тәрбиелік қызмет атқарып тұрғандай. Саяхат – тынығудың ең негізгі түрі ғана емес, сондай-ақ, дене тәрбиесі мәдениетіне тәрбиелеудің құралы. </a:t>
            </a:r>
            <a:endParaRPr lang="kk-KZ" sz="4000" dirty="0" smtClean="0">
              <a:solidFill>
                <a:schemeClr val="tx1"/>
              </a:solidFill>
              <a:latin typeface="Times New Roman" pitchFamily="18" charset="0"/>
              <a:cs typeface="Times New Roman" pitchFamily="18" charset="0"/>
            </a:endParaRPr>
          </a:p>
          <a:p>
            <a:pPr marL="0" indent="0" algn="just">
              <a:buNone/>
            </a:pPr>
            <a:r>
              <a:rPr lang="kk-KZ" sz="4000" b="1" dirty="0">
                <a:solidFill>
                  <a:schemeClr val="tx1"/>
                </a:solidFill>
                <a:latin typeface="Times New Roman" pitchFamily="18" charset="0"/>
                <a:cs typeface="Times New Roman" pitchFamily="18" charset="0"/>
              </a:rPr>
              <a:t>	</a:t>
            </a:r>
            <a:r>
              <a:rPr lang="kk-KZ" sz="4000" b="1" dirty="0" smtClean="0">
                <a:solidFill>
                  <a:schemeClr val="tx1"/>
                </a:solidFill>
                <a:latin typeface="Times New Roman" pitchFamily="18" charset="0"/>
                <a:cs typeface="Times New Roman" pitchFamily="18" charset="0"/>
              </a:rPr>
              <a:t>Негізінде</a:t>
            </a:r>
            <a:r>
              <a:rPr lang="kk-KZ" sz="4000" b="1" dirty="0">
                <a:solidFill>
                  <a:schemeClr val="tx1"/>
                </a:solidFill>
                <a:latin typeface="Times New Roman" pitchFamily="18" charset="0"/>
                <a:cs typeface="Times New Roman" pitchFamily="18" charset="0"/>
              </a:rPr>
              <a:t>,</a:t>
            </a:r>
            <a:r>
              <a:rPr lang="kk-KZ" sz="4000" dirty="0">
                <a:solidFill>
                  <a:schemeClr val="tx1"/>
                </a:solidFill>
                <a:latin typeface="Times New Roman" pitchFamily="18" charset="0"/>
                <a:cs typeface="Times New Roman" pitchFamily="18" charset="0"/>
              </a:rPr>
              <a:t> саяхат пен туризмнің жеке адамдар үшін де, мемлекет үшін де маңызы өте зор. Туризм белгілі бір аумақта дамыған сайын одан түсетін табыс ұлғаяды, жұмыс орны көбейеді. </a:t>
            </a:r>
            <a:r>
              <a:rPr lang="kk-KZ" sz="4000" b="1" dirty="0">
                <a:solidFill>
                  <a:schemeClr val="tx1"/>
                </a:solidFill>
                <a:latin typeface="Times New Roman" pitchFamily="18" charset="0"/>
                <a:cs typeface="Times New Roman" pitchFamily="18" charset="0"/>
              </a:rPr>
              <a:t>Шіркін,</a:t>
            </a:r>
            <a:r>
              <a:rPr lang="kk-KZ" sz="4000" dirty="0">
                <a:solidFill>
                  <a:schemeClr val="tx1"/>
                </a:solidFill>
                <a:latin typeface="Times New Roman" pitchFamily="18" charset="0"/>
                <a:cs typeface="Times New Roman" pitchFamily="18" charset="0"/>
              </a:rPr>
              <a:t> саяхаттағанға не жетсін! </a:t>
            </a:r>
            <a:r>
              <a:rPr lang="kk-KZ" sz="4000" b="1" dirty="0">
                <a:solidFill>
                  <a:schemeClr val="tx1"/>
                </a:solidFill>
                <a:latin typeface="Times New Roman" pitchFamily="18" charset="0"/>
                <a:cs typeface="Times New Roman" pitchFamily="18" charset="0"/>
              </a:rPr>
              <a:t>Достарым,</a:t>
            </a:r>
            <a:r>
              <a:rPr lang="kk-KZ" sz="4000" dirty="0">
                <a:solidFill>
                  <a:schemeClr val="tx1"/>
                </a:solidFill>
                <a:latin typeface="Times New Roman" pitchFamily="18" charset="0"/>
                <a:cs typeface="Times New Roman" pitchFamily="18" charset="0"/>
              </a:rPr>
              <a:t> саяхаттауды елордамыздан </a:t>
            </a:r>
            <a:r>
              <a:rPr lang="kk-KZ" sz="4000" dirty="0" smtClean="0">
                <a:solidFill>
                  <a:schemeClr val="tx1"/>
                </a:solidFill>
                <a:latin typeface="Times New Roman" pitchFamily="18" charset="0"/>
                <a:cs typeface="Times New Roman" pitchFamily="18" charset="0"/>
              </a:rPr>
              <a:t>бастайық!</a:t>
            </a:r>
            <a:endParaRPr lang="ru-RU"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00844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404038"/>
            <a:ext cx="8596668" cy="520996"/>
          </a:xfrm>
        </p:spPr>
        <p:txBody>
          <a:bodyPr>
            <a:normAutofit/>
          </a:bodyPr>
          <a:lstStyle/>
          <a:p>
            <a:pPr algn="ctr"/>
            <a:r>
              <a:rPr lang="kk-KZ" sz="2400" b="1" dirty="0" smtClean="0">
                <a:solidFill>
                  <a:schemeClr val="tx1"/>
                </a:solidFill>
                <a:latin typeface="Times New Roman" panose="02020603050405020304" pitchFamily="18" charset="0"/>
                <a:cs typeface="Times New Roman" panose="02020603050405020304" pitchFamily="18" charset="0"/>
              </a:rPr>
              <a:t>2-тапсырма</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69851" y="1222744"/>
            <a:ext cx="10685721" cy="5146158"/>
          </a:xfrm>
        </p:spPr>
        <p:txBody>
          <a:bodyPr>
            <a:normAutofit fontScale="70000" lnSpcReduction="20000"/>
          </a:bodyPr>
          <a:lstStyle/>
          <a:p>
            <a:pPr marL="0" indent="0" algn="just">
              <a:buNone/>
            </a:pPr>
            <a:r>
              <a:rPr lang="kk-KZ" sz="3100" b="1" dirty="0">
                <a:solidFill>
                  <a:schemeClr val="tx1"/>
                </a:solidFill>
                <a:latin typeface="Times New Roman" pitchFamily="18" charset="0"/>
                <a:cs typeface="Times New Roman" pitchFamily="18" charset="0"/>
              </a:rPr>
              <a:t>Мәтінді оқып, қыстырма, қаратпа, одағай сөздерді еркін қолданып, диалог </a:t>
            </a:r>
            <a:r>
              <a:rPr lang="kk-KZ" sz="3100" b="1" dirty="0" smtClean="0">
                <a:solidFill>
                  <a:schemeClr val="tx1"/>
                </a:solidFill>
                <a:latin typeface="Times New Roman" pitchFamily="18" charset="0"/>
                <a:cs typeface="Times New Roman" pitchFamily="18" charset="0"/>
              </a:rPr>
              <a:t>құрастырыңыздар</a:t>
            </a:r>
          </a:p>
          <a:p>
            <a:pPr marL="0" indent="0" algn="just">
              <a:buNone/>
            </a:pPr>
            <a:endParaRPr lang="kk-KZ" sz="3600" dirty="0" smtClean="0">
              <a:solidFill>
                <a:schemeClr val="tx1"/>
              </a:solidFill>
              <a:latin typeface="Times New Roman" pitchFamily="18" charset="0"/>
              <a:cs typeface="Times New Roman" pitchFamily="18" charset="0"/>
            </a:endParaRPr>
          </a:p>
          <a:p>
            <a:pPr marL="0" indent="0" algn="just">
              <a:buNone/>
            </a:pPr>
            <a:r>
              <a:rPr lang="kk-KZ" sz="3600" dirty="0" smtClean="0">
                <a:solidFill>
                  <a:schemeClr val="tx1"/>
                </a:solidFill>
                <a:latin typeface="Times New Roman" pitchFamily="18" charset="0"/>
                <a:cs typeface="Times New Roman" pitchFamily="18" charset="0"/>
              </a:rPr>
              <a:t>	Қазақтың </a:t>
            </a:r>
            <a:r>
              <a:rPr lang="kk-KZ" sz="3600" dirty="0">
                <a:solidFill>
                  <a:schemeClr val="tx1"/>
                </a:solidFill>
                <a:latin typeface="Times New Roman" pitchFamily="18" charset="0"/>
                <a:cs typeface="Times New Roman" pitchFamily="18" charset="0"/>
              </a:rPr>
              <a:t>қазіргі саяхатшыларының бірі – Халықаралық </a:t>
            </a:r>
            <a:r>
              <a:rPr lang="kk-KZ" sz="3600" dirty="0" smtClean="0">
                <a:solidFill>
                  <a:schemeClr val="tx1"/>
                </a:solidFill>
                <a:latin typeface="Times New Roman" pitchFamily="18" charset="0"/>
                <a:cs typeface="Times New Roman" pitchFamily="18" charset="0"/>
              </a:rPr>
              <a:t>туризм және</a:t>
            </a:r>
            <a:r>
              <a:rPr lang="kk-KZ" sz="3600" dirty="0">
                <a:solidFill>
                  <a:schemeClr val="tx1"/>
                </a:solidFill>
                <a:latin typeface="Times New Roman" pitchFamily="18" charset="0"/>
                <a:cs typeface="Times New Roman" pitchFamily="18" charset="0"/>
              </a:rPr>
              <a:t> </a:t>
            </a:r>
            <a:r>
              <a:rPr lang="kk-KZ" sz="3600" dirty="0" smtClean="0">
                <a:solidFill>
                  <a:schemeClr val="tx1"/>
                </a:solidFill>
                <a:latin typeface="Times New Roman" pitchFamily="18" charset="0"/>
                <a:cs typeface="Times New Roman" pitchFamily="18" charset="0"/>
              </a:rPr>
              <a:t>спорт </a:t>
            </a:r>
            <a:r>
              <a:rPr lang="kk-KZ" sz="3600" dirty="0">
                <a:solidFill>
                  <a:schemeClr val="tx1"/>
                </a:solidFill>
                <a:latin typeface="Times New Roman" pitchFamily="18" charset="0"/>
                <a:cs typeface="Times New Roman" pitchFamily="18" charset="0"/>
              </a:rPr>
              <a:t>академиясының академигі Сапар Ысқақұлы. Сапар Ысқақұлы – жер шарындағы барлық 6 континентте, 100-ден астам елде болған, отбасымен бірге Гималай тауында болып, Хан Тәңірі шыңына шыққан, еліміздің тарихында 2007 жылы тұңғыш рет Оңтүстік полюсте (Антарктикада) болып, ҚР Мемлекеттік Туын орнатқан (оның бұл ізгі ісі «Антарктиканың Үлкен кітабына» тіркелген), 2008 жылы Солтүстік полюсті (Арктика) бағындырған, балалар және жасөспірімдер туризмін ұйымдастыруға ықпал жасағаны үшін «Алтын тұсбағдар» кубогімен марапатталған атақты саяхатшы. </a:t>
            </a:r>
            <a:endParaRPr lang="ru-RU" sz="3600" dirty="0">
              <a:solidFill>
                <a:schemeClr val="tx1"/>
              </a:solidFill>
              <a:latin typeface="Times New Roman" pitchFamily="18" charset="0"/>
              <a:cs typeface="Times New Roman" pitchFamily="18" charset="0"/>
            </a:endParaRPr>
          </a:p>
          <a:p>
            <a:pPr marL="0" indent="0" algn="just">
              <a:buNone/>
            </a:pPr>
            <a:r>
              <a:rPr lang="kk-KZ" sz="3600" dirty="0" smtClean="0">
                <a:solidFill>
                  <a:schemeClr val="tx1"/>
                </a:solidFill>
                <a:latin typeface="Times New Roman" pitchFamily="18" charset="0"/>
                <a:cs typeface="Times New Roman" pitchFamily="18" charset="0"/>
              </a:rPr>
              <a:t>        </a:t>
            </a:r>
          </a:p>
          <a:p>
            <a:pPr marL="0" indent="0" algn="just">
              <a:buNone/>
            </a:pPr>
            <a:endParaRPr lang="kk-KZ" sz="3600" dirty="0">
              <a:solidFill>
                <a:schemeClr val="tx1"/>
              </a:solidFill>
              <a:latin typeface="Times New Roman" pitchFamily="18" charset="0"/>
              <a:cs typeface="Times New Roman" pitchFamily="18" charset="0"/>
            </a:endParaRPr>
          </a:p>
          <a:p>
            <a:pPr marL="0" indent="0" algn="just">
              <a:buNone/>
            </a:pPr>
            <a:endParaRPr lang="kk-KZ" sz="3600" dirty="0" smtClean="0">
              <a:solidFill>
                <a:schemeClr val="tx1"/>
              </a:solidFill>
              <a:latin typeface="Times New Roman" pitchFamily="18" charset="0"/>
              <a:cs typeface="Times New Roman" pitchFamily="18" charset="0"/>
            </a:endParaRPr>
          </a:p>
          <a:p>
            <a:pPr marL="0" indent="0" algn="just">
              <a:buNone/>
            </a:pPr>
            <a:endParaRPr lang="kk-KZ" sz="2000" b="1" dirty="0" smtClean="0">
              <a:latin typeface="Times New Roman" panose="02020603050405020304" pitchFamily="18" charset="0"/>
              <a:cs typeface="Times New Roman" panose="02020603050405020304" pitchFamily="18" charset="0"/>
            </a:endParaRPr>
          </a:p>
          <a:p>
            <a:pPr marL="0" indent="0" algn="just">
              <a:buNone/>
            </a:pPr>
            <a:endParaRPr lang="kk-KZ" sz="2000" b="1" dirty="0" smtClean="0">
              <a:latin typeface="Times New Roman" panose="02020603050405020304" pitchFamily="18" charset="0"/>
              <a:cs typeface="Times New Roman" panose="02020603050405020304" pitchFamily="18" charset="0"/>
            </a:endParaRPr>
          </a:p>
          <a:p>
            <a:pPr marL="0" indent="0" algn="just">
              <a:buNone/>
            </a:pPr>
            <a:endParaRPr lang="kk-KZ" sz="2000" b="1" dirty="0" smtClean="0">
              <a:latin typeface="Times New Roman" panose="02020603050405020304" pitchFamily="18" charset="0"/>
              <a:cs typeface="Times New Roman" panose="02020603050405020304" pitchFamily="18" charset="0"/>
            </a:endParaRPr>
          </a:p>
          <a:p>
            <a:pPr marL="0" indent="0">
              <a:buNone/>
            </a:pPr>
            <a:endParaRPr lang="ru-RU" dirty="0"/>
          </a:p>
          <a:p>
            <a:pPr marL="0" indent="0">
              <a:buNone/>
            </a:pPr>
            <a:endParaRPr lang="ru-RU" dirty="0"/>
          </a:p>
        </p:txBody>
      </p:sp>
    </p:spTree>
    <p:extLst>
      <p:ext uri="{BB962C8B-B14F-4D97-AF65-F5344CB8AC3E}">
        <p14:creationId xmlns:p14="http://schemas.microsoft.com/office/powerpoint/2010/main" val="1504981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32786" y="478465"/>
            <a:ext cx="10508118" cy="5805375"/>
          </a:xfrm>
        </p:spPr>
        <p:txBody>
          <a:bodyPr>
            <a:noAutofit/>
          </a:bodyPr>
          <a:lstStyle/>
          <a:p>
            <a:pPr marL="0" indent="0" algn="just">
              <a:buNone/>
            </a:pPr>
            <a:r>
              <a:rPr lang="kk-KZ" sz="2800" dirty="0" smtClean="0">
                <a:solidFill>
                  <a:schemeClr val="tx1"/>
                </a:solidFill>
                <a:latin typeface="Times New Roman" pitchFamily="18" charset="0"/>
                <a:cs typeface="Times New Roman" pitchFamily="18" charset="0"/>
              </a:rPr>
              <a:t>          </a:t>
            </a:r>
            <a:endParaRPr lang="ru-RU" sz="2800" dirty="0">
              <a:solidFill>
                <a:schemeClr val="tx1"/>
              </a:solidFill>
              <a:latin typeface="Times New Roman" pitchFamily="18" charset="0"/>
              <a:cs typeface="Times New Roman" pitchFamily="18" charset="0"/>
            </a:endParaRPr>
          </a:p>
        </p:txBody>
      </p:sp>
      <p:sp>
        <p:nvSpPr>
          <p:cNvPr id="5" name="Прямоугольник 4"/>
          <p:cNvSpPr/>
          <p:nvPr/>
        </p:nvSpPr>
        <p:spPr>
          <a:xfrm>
            <a:off x="492592" y="681888"/>
            <a:ext cx="10660961" cy="5539978"/>
          </a:xfrm>
          <a:prstGeom prst="rect">
            <a:avLst/>
          </a:prstGeom>
        </p:spPr>
        <p:txBody>
          <a:bodyPr wrap="square">
            <a:spAutoFit/>
          </a:bodyPr>
          <a:lstStyle/>
          <a:p>
            <a:pPr lvl="0" algn="just" defTabSz="457200">
              <a:spcBef>
                <a:spcPts val="1000"/>
              </a:spcBef>
              <a:buClr>
                <a:srgbClr val="5FCBEF"/>
              </a:buClr>
              <a:buSzPct val="80000"/>
            </a:pPr>
            <a:r>
              <a:rPr lang="kk-KZ" sz="2400" dirty="0">
                <a:latin typeface="Times New Roman" pitchFamily="18" charset="0"/>
                <a:cs typeface="Times New Roman" pitchFamily="18" charset="0"/>
              </a:rPr>
              <a:t>	</a:t>
            </a:r>
            <a:r>
              <a:rPr lang="kk-KZ" sz="2400" dirty="0" smtClean="0">
                <a:solidFill>
                  <a:prstClr val="black"/>
                </a:solidFill>
                <a:latin typeface="Times New Roman" pitchFamily="18" charset="0"/>
                <a:cs typeface="Times New Roman" pitchFamily="18" charset="0"/>
              </a:rPr>
              <a:t>Астана </a:t>
            </a:r>
            <a:r>
              <a:rPr lang="kk-KZ" sz="2400" dirty="0">
                <a:solidFill>
                  <a:prstClr val="black"/>
                </a:solidFill>
                <a:latin typeface="Times New Roman" pitchFamily="18" charset="0"/>
                <a:cs typeface="Times New Roman" pitchFamily="18" charset="0"/>
              </a:rPr>
              <a:t>қаласындағы «Қазіргі заманғы өнер мұражайында» Сапар Ысқақұлының Қазақстан Республикасы тәуелсіздігінің 20 жылдығына арналған «Әлем саяхатшының көзімен» атты фотокөрмесі ашылды. Саяхатшы Сапар Ысқақұлының үш кітабын оқып, фотокөрмесімен танысқанымызда: «Ағамыздың жетпіске келген жасына қарамай, әлемнің жүзден астам елін аралауға, барлық 6 континентте болуға, </a:t>
            </a:r>
            <a:r>
              <a:rPr lang="kk-KZ" sz="2400" dirty="0" smtClean="0">
                <a:solidFill>
                  <a:prstClr val="black"/>
                </a:solidFill>
                <a:latin typeface="Times New Roman" pitchFamily="18" charset="0"/>
                <a:cs typeface="Times New Roman" pitchFamily="18" charset="0"/>
              </a:rPr>
              <a:t>Антарктида, Арктиканы </a:t>
            </a:r>
            <a:r>
              <a:rPr lang="kk-KZ" sz="2400" dirty="0">
                <a:solidFill>
                  <a:prstClr val="black"/>
                </a:solidFill>
                <a:latin typeface="Times New Roman" pitchFamily="18" charset="0"/>
                <a:cs typeface="Times New Roman" pitchFamily="18" charset="0"/>
              </a:rPr>
              <a:t>«бағындыруға» қалай күш-қуаты жетті екен?! </a:t>
            </a:r>
            <a:r>
              <a:rPr lang="kk-KZ" sz="2400" dirty="0" smtClean="0">
                <a:latin typeface="Times New Roman" pitchFamily="18" charset="0"/>
                <a:cs typeface="Times New Roman" pitchFamily="18" charset="0"/>
              </a:rPr>
              <a:t>Айлап </a:t>
            </a:r>
            <a:r>
              <a:rPr lang="kk-KZ" sz="2400" dirty="0">
                <a:latin typeface="Times New Roman" pitchFamily="18" charset="0"/>
                <a:cs typeface="Times New Roman" pitchFamily="18" charset="0"/>
              </a:rPr>
              <a:t>сапарда жүргенде барған жерлерін тамашалаумен бірге, олар жөнінде </a:t>
            </a:r>
            <a:r>
              <a:rPr lang="kk-KZ" sz="2400" dirty="0" smtClean="0">
                <a:latin typeface="Times New Roman" pitchFamily="18" charset="0"/>
                <a:cs typeface="Times New Roman" pitchFamily="18" charset="0"/>
              </a:rPr>
              <a:t>ғылыми-энциклопедиялық</a:t>
            </a:r>
            <a:r>
              <a:rPr lang="kk-KZ" sz="2400" dirty="0">
                <a:latin typeface="Times New Roman" pitchFamily="18" charset="0"/>
                <a:cs typeface="Times New Roman" pitchFamily="18" charset="0"/>
              </a:rPr>
              <a:t>, тарихи деректі қалай жинап алды екен, қалай соның бәрін ойында қорытып, үш кітап жазып шығуға негізгі жұмысынан тысқары бос уақыт тапты екен?!» – деп </a:t>
            </a:r>
            <a:r>
              <a:rPr lang="kk-KZ" sz="2400" dirty="0" smtClean="0">
                <a:latin typeface="Times New Roman" pitchFamily="18" charset="0"/>
                <a:cs typeface="Times New Roman" pitchFamily="18" charset="0"/>
              </a:rPr>
              <a:t>таң-тамаша қалғанымыз </a:t>
            </a:r>
            <a:r>
              <a:rPr lang="kk-KZ" sz="2400" dirty="0">
                <a:latin typeface="Times New Roman" pitchFamily="18" charset="0"/>
                <a:cs typeface="Times New Roman" pitchFamily="18" charset="0"/>
              </a:rPr>
              <a:t>рас. Сірә, бұл Сапар Ысқақұлының қазақ елін әлемге </a:t>
            </a:r>
            <a:r>
              <a:rPr lang="kk-KZ" sz="2400" dirty="0" smtClean="0">
                <a:latin typeface="Times New Roman" pitchFamily="18" charset="0"/>
                <a:cs typeface="Times New Roman" pitchFamily="18" charset="0"/>
              </a:rPr>
              <a:t>танытпақ </a:t>
            </a:r>
            <a:r>
              <a:rPr lang="kk-KZ" sz="2400" dirty="0">
                <a:latin typeface="Times New Roman" pitchFamily="18" charset="0"/>
                <a:cs typeface="Times New Roman" pitchFamily="18" charset="0"/>
              </a:rPr>
              <a:t>болған мұратының ұлылығынан жүзеге асқан шығар</a:t>
            </a:r>
            <a:r>
              <a:rPr lang="kk-KZ"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a:p>
            <a:pPr algn="just"/>
            <a:r>
              <a:rPr lang="kk-KZ" sz="2400" i="1" dirty="0">
                <a:latin typeface="Times New Roman" pitchFamily="18" charset="0"/>
                <a:cs typeface="Times New Roman" pitchFamily="18" charset="0"/>
              </a:rPr>
              <a:t>                                    </a:t>
            </a:r>
            <a:r>
              <a:rPr lang="kk-KZ" sz="2400" i="1" dirty="0" smtClean="0">
                <a:latin typeface="Times New Roman" pitchFamily="18" charset="0"/>
                <a:cs typeface="Times New Roman" pitchFamily="18" charset="0"/>
              </a:rPr>
              <a:t>            </a:t>
            </a:r>
          </a:p>
          <a:p>
            <a:pPr algn="just"/>
            <a:r>
              <a:rPr lang="kk-KZ" sz="2400" i="1" dirty="0">
                <a:latin typeface="Times New Roman" pitchFamily="18" charset="0"/>
                <a:cs typeface="Times New Roman" pitchFamily="18" charset="0"/>
              </a:rPr>
              <a:t> </a:t>
            </a:r>
            <a:r>
              <a:rPr lang="kk-KZ" sz="2400" i="1" dirty="0" smtClean="0">
                <a:latin typeface="Times New Roman" pitchFamily="18" charset="0"/>
                <a:cs typeface="Times New Roman" pitchFamily="18" charset="0"/>
              </a:rPr>
              <a:t>                                        (</a:t>
            </a:r>
            <a:r>
              <a:rPr lang="kk-KZ" sz="2400" i="1" dirty="0">
                <a:latin typeface="Times New Roman" pitchFamily="18" charset="0"/>
                <a:cs typeface="Times New Roman" pitchFamily="18" charset="0"/>
              </a:rPr>
              <a:t>http://info-tses.kz/mobile/news/-yg-l-sayakhatshylary/) </a:t>
            </a:r>
            <a:endParaRPr lang="ru-RU" sz="2400"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303268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550</TotalTime>
  <Words>815</Words>
  <Application>Microsoft Office PowerPoint</Application>
  <PresentationFormat>Произвольный</PresentationFormat>
  <Paragraphs>87</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Грань</vt:lpstr>
      <vt:lpstr>10-бөлім: Саяхат және демалыс  Сабақтың тақырыбы: ЖАҢА ӘЛЕМДЕГІ ЖАҢА САЯХАТТАР</vt:lpstr>
      <vt:lpstr>Презентация PowerPoint</vt:lpstr>
      <vt:lpstr>Сабақ мақсаты:</vt:lpstr>
      <vt:lpstr>Бағалау критерийі:</vt:lpstr>
      <vt:lpstr>1-тапсырма</vt:lpstr>
      <vt:lpstr>Презентация PowerPoint</vt:lpstr>
      <vt:lpstr>Өзіңді тексер!  </vt:lpstr>
      <vt:lpstr>2-тапсырма</vt:lpstr>
      <vt:lpstr>Презентация PowerPoint</vt:lpstr>
      <vt:lpstr>Дескриптор:</vt:lpstr>
      <vt:lpstr>Өзіңді тексер!  </vt:lpstr>
      <vt:lpstr>Презентация PowerPoint</vt:lpstr>
      <vt:lpstr>3-тапсырма</vt:lpstr>
      <vt:lpstr>Дескриптор:</vt:lpstr>
      <vt:lpstr>Өзіңді тексер! </vt:lpstr>
      <vt:lpstr>4-тапсырма</vt:lpstr>
      <vt:lpstr>Презентация PowerPoint</vt:lpstr>
      <vt:lpstr>Дескриптор:</vt:lpstr>
      <vt:lpstr>Өзіңді тексер! </vt:lpstr>
      <vt:lpstr>Презентация PowerPoint</vt:lpstr>
      <vt:lpstr>Қорытынды</vt:lpstr>
      <vt:lpstr>Қосымша тапсырма: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LUNA</dc:creator>
  <cp:lastModifiedBy>User</cp:lastModifiedBy>
  <cp:revision>39</cp:revision>
  <dcterms:created xsi:type="dcterms:W3CDTF">2020-11-22T17:45:31Z</dcterms:created>
  <dcterms:modified xsi:type="dcterms:W3CDTF">2021-03-31T17:33:20Z</dcterms:modified>
</cp:coreProperties>
</file>