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7" r:id="rId5"/>
    <p:sldId id="265" r:id="rId6"/>
    <p:sldId id="266" r:id="rId7"/>
    <p:sldId id="261" r:id="rId8"/>
    <p:sldId id="262"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5" autoAdjust="0"/>
  </p:normalViewPr>
  <p:slideViewPr>
    <p:cSldViewPr snapToGrid="0">
      <p:cViewPr varScale="1">
        <p:scale>
          <a:sx n="91" d="100"/>
          <a:sy n="91" d="100"/>
        </p:scale>
        <p:origin x="50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F0256-4E93-431E-B1B0-D504E1E8438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9593D5F-9E04-4CC6-8802-940D66E20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06F8922-C1E3-4072-8B4B-C9B1BA9CE889}"/>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0BA25624-BDA6-4D31-84A1-E903C893396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69289DCB-02DD-4732-9A99-2C8B2CA8B0E5}"/>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100657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830717-727E-4CB1-A879-25B33412780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7F61048-D87B-4C4C-AC1A-857EED8E4ED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671AA84-964A-47DD-A81A-B676532839E6}"/>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5B49AE26-508F-4C59-AF40-1CD31990A6B5}"/>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B92AAC39-D443-4902-9587-683476535AFC}"/>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241702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5223FBC-D566-4087-9602-2A50C9D2C29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2F4C4BA-CBEA-487D-9930-849033F4499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2CE183-0CC6-4A24-93F2-53020ACBCDEA}"/>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900A4B11-C791-4BF2-815D-D36CAAA3F2B2}"/>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2626DCE4-6533-450D-B873-EAE67DDC500F}"/>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334982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D7692E-3583-47EC-A09E-03B5D387E9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54BCD22-D273-4163-AFEB-3DF1C616BCD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B5BF62-2548-4708-8BC4-9540DB128EF0}"/>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32FDF0FC-BE9A-4F9B-8DAF-B1B0AB589B79}"/>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1FCE6C08-6B86-4738-AE02-0B502616E7CF}"/>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191927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BDE7E-4738-4324-BC2E-A6FA1DCAEF3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F663590-915F-4131-BF33-949440922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F528851-FCAA-421D-B16F-DFC5FB673906}"/>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FAACCF87-A25C-4F4C-B72F-EA0C3BD507E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9614FB99-D9DD-4786-AEF1-EED0F2D6E261}"/>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313158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5D532-3B84-441F-ADB3-0B90D0B19F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842393-F1CE-4214-8CEB-F3EB5EEBCE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B556084-3885-4ED3-AEB3-BCFA20FB4F6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D7D756C-11AB-4EA2-93EB-CB09F8BE1D92}"/>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6" name="Нижний колонтитул 5">
            <a:extLst>
              <a:ext uri="{FF2B5EF4-FFF2-40B4-BE49-F238E27FC236}">
                <a16:creationId xmlns:a16="http://schemas.microsoft.com/office/drawing/2014/main" id="{E8801C0C-D4D5-439B-A308-EDBD166FAE79}"/>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BE5D963B-01BE-404D-A3EC-83956A80A135}"/>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246972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CA333-A65A-4BDE-A908-4EFD78F6F1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AB976EB-B359-4B33-9A66-553D0FC1B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A415809-76CE-4589-8C7F-D9DC1FDFD06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6436B0B-8661-40A1-90CF-646A235D3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5CE9BEC-3F15-45A8-8496-982C596DFB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5F26B57-5970-42C7-92C7-FF0E311B68DB}"/>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8" name="Нижний колонтитул 7">
            <a:extLst>
              <a:ext uri="{FF2B5EF4-FFF2-40B4-BE49-F238E27FC236}">
                <a16:creationId xmlns:a16="http://schemas.microsoft.com/office/drawing/2014/main" id="{AA74FC29-917C-4D92-AC65-0186CDEF75ED}"/>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D34BC876-DC1E-4D42-84C2-1B86572B79A4}"/>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191278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81F53E-5336-4F73-866B-3F8CA2FF17A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0653B2F-2B03-41FB-A38D-9625F1F0CC0E}"/>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4" name="Нижний колонтитул 3">
            <a:extLst>
              <a:ext uri="{FF2B5EF4-FFF2-40B4-BE49-F238E27FC236}">
                <a16:creationId xmlns:a16="http://schemas.microsoft.com/office/drawing/2014/main" id="{8804B84F-E956-4627-8669-367905B465CD}"/>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CABE23D6-F044-4EC5-9FB4-1AB9DBF74ABC}"/>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25101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7116ED9-8303-4A19-BA33-2050ABEC5B14}"/>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3" name="Нижний колонтитул 2">
            <a:extLst>
              <a:ext uri="{FF2B5EF4-FFF2-40B4-BE49-F238E27FC236}">
                <a16:creationId xmlns:a16="http://schemas.microsoft.com/office/drawing/2014/main" id="{73B589E4-55B2-4614-A2B8-CE42077681E4}"/>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77C9D052-8EC2-4CC2-8A2A-715AEBB135BD}"/>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149597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CC71EA-6293-45F3-B2E9-792226E06E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FEC5D10-349C-4AD1-99B2-BA84F3B35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EECD082-D5EC-412B-8101-9DA09711D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D8F424-16D9-46EF-99B6-C346E751A876}"/>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6" name="Нижний колонтитул 5">
            <a:extLst>
              <a:ext uri="{FF2B5EF4-FFF2-40B4-BE49-F238E27FC236}">
                <a16:creationId xmlns:a16="http://schemas.microsoft.com/office/drawing/2014/main" id="{9F132EE1-8078-447F-91EA-5361244767F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7C02F3C1-BFF6-422E-9BF9-F3D89ECF206E}"/>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250799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F894E-D7F0-4254-815E-A6E8FA907E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CCA24D1-DE20-481F-AB50-73E298B7A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5F4E49AE-3D69-4EB2-9FD1-1C0DB44D2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AAC94D-DF29-4ED1-B9E4-AA3A6855637B}"/>
              </a:ext>
            </a:extLst>
          </p:cNvPr>
          <p:cNvSpPr>
            <a:spLocks noGrp="1"/>
          </p:cNvSpPr>
          <p:nvPr>
            <p:ph type="dt" sz="half" idx="10"/>
          </p:nvPr>
        </p:nvSpPr>
        <p:spPr/>
        <p:txBody>
          <a:bodyPr/>
          <a:lstStyle/>
          <a:p>
            <a:fld id="{C0E1C1F2-0ACC-491E-B2F2-5506A446D4D2}" type="datetimeFigureOut">
              <a:rPr lang="ru-RU" smtClean="0"/>
              <a:t>04.04.2021</a:t>
            </a:fld>
            <a:endParaRPr lang="ru-RU" dirty="0"/>
          </a:p>
        </p:txBody>
      </p:sp>
      <p:sp>
        <p:nvSpPr>
          <p:cNvPr id="6" name="Нижний колонтитул 5">
            <a:extLst>
              <a:ext uri="{FF2B5EF4-FFF2-40B4-BE49-F238E27FC236}">
                <a16:creationId xmlns:a16="http://schemas.microsoft.com/office/drawing/2014/main" id="{4A476928-E128-44E0-A029-F400FD4422F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604148DB-FE4B-4F59-A1F7-C7AFFDB528A1}"/>
              </a:ext>
            </a:extLst>
          </p:cNvPr>
          <p:cNvSpPr>
            <a:spLocks noGrp="1"/>
          </p:cNvSpPr>
          <p:nvPr>
            <p:ph type="sldNum" sz="quarter" idx="12"/>
          </p:nvPr>
        </p:nvSpPr>
        <p:spPr/>
        <p:txBody>
          <a:bodyPr/>
          <a:lstStyle/>
          <a:p>
            <a:fld id="{D39EB1F0-D620-4417-B0EC-90630292342E}" type="slidenum">
              <a:rPr lang="ru-RU" smtClean="0"/>
              <a:t>‹#›</a:t>
            </a:fld>
            <a:endParaRPr lang="ru-RU" dirty="0"/>
          </a:p>
        </p:txBody>
      </p:sp>
    </p:spTree>
    <p:extLst>
      <p:ext uri="{BB962C8B-B14F-4D97-AF65-F5344CB8AC3E}">
        <p14:creationId xmlns:p14="http://schemas.microsoft.com/office/powerpoint/2010/main" val="100801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B201E0-555D-499F-9DF1-FA399CB17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09BC579-9F31-4979-884F-1C77CA31C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13E195-C7DA-44F9-9925-37DC75553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1C1F2-0ACC-491E-B2F2-5506A446D4D2}" type="datetimeFigureOut">
              <a:rPr lang="ru-RU" smtClean="0"/>
              <a:t>04.04.2021</a:t>
            </a:fld>
            <a:endParaRPr lang="ru-RU" dirty="0"/>
          </a:p>
        </p:txBody>
      </p:sp>
      <p:sp>
        <p:nvSpPr>
          <p:cNvPr id="5" name="Нижний колонтитул 4">
            <a:extLst>
              <a:ext uri="{FF2B5EF4-FFF2-40B4-BE49-F238E27FC236}">
                <a16:creationId xmlns:a16="http://schemas.microsoft.com/office/drawing/2014/main" id="{451F510C-F86F-47E2-8371-F0E1B3617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80171DBC-C658-48FA-BC8C-F4B917D9D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EB1F0-D620-4417-B0EC-90630292342E}" type="slidenum">
              <a:rPr lang="ru-RU" smtClean="0"/>
              <a:t>‹#›</a:t>
            </a:fld>
            <a:endParaRPr lang="ru-RU" dirty="0"/>
          </a:p>
        </p:txBody>
      </p:sp>
    </p:spTree>
    <p:extLst>
      <p:ext uri="{BB962C8B-B14F-4D97-AF65-F5344CB8AC3E}">
        <p14:creationId xmlns:p14="http://schemas.microsoft.com/office/powerpoint/2010/main" val="80287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DFE97-E40F-4BEA-B43C-541CCB15C6E7}"/>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45591A39-2E16-499C-82F2-33FB8DC0D1B3}"/>
              </a:ext>
            </a:extLst>
          </p:cNvPr>
          <p:cNvSpPr>
            <a:spLocks noGrp="1"/>
          </p:cNvSpPr>
          <p:nvPr>
            <p:ph idx="1"/>
          </p:nvPr>
        </p:nvSpPr>
        <p:spPr/>
        <p:txBody>
          <a:bodyPr/>
          <a:lstStyle/>
          <a:p>
            <a:pPr marL="0" indent="0">
              <a:buNone/>
            </a:pPr>
            <a:endParaRPr lang="kk-KZ" b="1" dirty="0">
              <a:latin typeface="Times New Roman" panose="02020603050405020304" pitchFamily="18" charset="0"/>
              <a:cs typeface="Times New Roman" panose="02020603050405020304" pitchFamily="18" charset="0"/>
            </a:endParaRPr>
          </a:p>
          <a:p>
            <a:pPr marL="0" indent="0">
              <a:buNone/>
            </a:pPr>
            <a:endParaRPr lang="kk-KZ" b="1" dirty="0">
              <a:latin typeface="Times New Roman" panose="02020603050405020304" pitchFamily="18" charset="0"/>
              <a:cs typeface="Times New Roman" panose="02020603050405020304" pitchFamily="18" charset="0"/>
            </a:endParaRPr>
          </a:p>
          <a:p>
            <a:pPr marL="0" indent="0">
              <a:buNone/>
            </a:pPr>
            <a:r>
              <a:rPr lang="kk-KZ" b="1" dirty="0">
                <a:latin typeface="Times New Roman" panose="02020603050405020304" pitchFamily="18" charset="0"/>
                <a:cs typeface="Times New Roman" panose="02020603050405020304" pitchFamily="18" charset="0"/>
              </a:rPr>
              <a:t>Бөлім тақырыбы:</a:t>
            </a:r>
            <a:r>
              <a:rPr lang="kk-KZ" sz="1800" b="1" dirty="0">
                <a:solidFill>
                  <a:srgbClr val="000000"/>
                </a:solidFill>
                <a:effectLst/>
                <a:latin typeface="Times New Roman" panose="02020603050405020304" pitchFamily="18" charset="0"/>
                <a:ea typeface="Calibri" panose="020F0502020204030204" pitchFamily="34" charset="0"/>
              </a:rPr>
              <a:t> </a:t>
            </a:r>
            <a:r>
              <a:rPr lang="kk-KZ" b="1" dirty="0">
                <a:solidFill>
                  <a:srgbClr val="000000"/>
                </a:solidFill>
                <a:effectLst/>
                <a:latin typeface="Times New Roman" panose="02020603050405020304" pitchFamily="18" charset="0"/>
                <a:ea typeface="Calibri" panose="020F0502020204030204" pitchFamily="34" charset="0"/>
              </a:rPr>
              <a:t>Саяхат және демалыс</a:t>
            </a:r>
            <a:endParaRPr lang="kk-KZ" b="1" dirty="0">
              <a:latin typeface="Times New Roman" panose="02020603050405020304" pitchFamily="18" charset="0"/>
              <a:cs typeface="Times New Roman" panose="02020603050405020304" pitchFamily="18" charset="0"/>
            </a:endParaRPr>
          </a:p>
          <a:p>
            <a:pPr marL="0" indent="0">
              <a:buNone/>
            </a:pPr>
            <a:endParaRPr lang="kk-KZ"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a:t>
            </a:r>
            <a:r>
              <a:rPr lang="kk-KZ" b="1" dirty="0">
                <a:latin typeface="Times New Roman" panose="02020603050405020304" pitchFamily="18" charset="0"/>
                <a:cs typeface="Times New Roman" panose="02020603050405020304" pitchFamily="18" charset="0"/>
              </a:rPr>
              <a:t>абақтың тақырыбы:</a:t>
            </a:r>
            <a:r>
              <a:rPr lang="kk-KZ" sz="1800" dirty="0">
                <a:solidFill>
                  <a:srgbClr val="000000"/>
                </a:solidFill>
                <a:effectLst/>
                <a:latin typeface="Times New Roman" panose="02020603050405020304" pitchFamily="18" charset="0"/>
                <a:ea typeface="Calibri" panose="020F0502020204030204" pitchFamily="34" charset="0"/>
              </a:rPr>
              <a:t> </a:t>
            </a:r>
            <a:r>
              <a:rPr lang="kk-KZ" b="1" dirty="0">
                <a:solidFill>
                  <a:srgbClr val="000000"/>
                </a:solidFill>
                <a:effectLst/>
                <a:latin typeface="Times New Roman" panose="02020603050405020304" pitchFamily="18" charset="0"/>
                <a:ea typeface="Calibri" panose="020F0502020204030204" pitchFamily="34" charset="0"/>
              </a:rPr>
              <a:t>Саяхат – таным  бастауы </a:t>
            </a:r>
            <a:endParaRPr lang="ru-RU" b="1" dirty="0">
              <a:latin typeface="Times New Roman" panose="02020603050405020304" pitchFamily="18" charset="0"/>
              <a:cs typeface="Times New Roman" panose="02020603050405020304" pitchFamily="18" charset="0"/>
            </a:endParaRPr>
          </a:p>
          <a:p>
            <a:pPr marL="0" indent="0">
              <a:buNone/>
            </a:pPr>
            <a:endParaRPr lang="kk-KZ"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DE79B6CE-56FE-468A-9ECB-C1DC35F06B44}"/>
              </a:ext>
            </a:extLst>
          </p:cNvPr>
          <p:cNvPicPr>
            <a:picLocks noChangeAspect="1"/>
          </p:cNvPicPr>
          <p:nvPr/>
        </p:nvPicPr>
        <p:blipFill>
          <a:blip r:embed="rId2"/>
          <a:stretch>
            <a:fillRect/>
          </a:stretch>
        </p:blipFill>
        <p:spPr>
          <a:xfrm>
            <a:off x="0" y="-70747"/>
            <a:ext cx="12192000" cy="1583376"/>
          </a:xfrm>
          <a:prstGeom prst="rect">
            <a:avLst/>
          </a:prstGeom>
        </p:spPr>
      </p:pic>
      <p:sp>
        <p:nvSpPr>
          <p:cNvPr id="7" name="TextBox 6">
            <a:extLst>
              <a:ext uri="{FF2B5EF4-FFF2-40B4-BE49-F238E27FC236}">
                <a16:creationId xmlns:a16="http://schemas.microsoft.com/office/drawing/2014/main" id="{7272A74C-242F-460E-9F28-224A4574BC06}"/>
              </a:ext>
            </a:extLst>
          </p:cNvPr>
          <p:cNvSpPr txBox="1"/>
          <p:nvPr/>
        </p:nvSpPr>
        <p:spPr>
          <a:xfrm>
            <a:off x="9509760" y="103367"/>
            <a:ext cx="2600077" cy="1200329"/>
          </a:xfrm>
          <a:prstGeom prst="rect">
            <a:avLst/>
          </a:prstGeom>
          <a:noFill/>
        </p:spPr>
        <p:txBody>
          <a:bodyPr wrap="square">
            <a:spAutoFit/>
          </a:bodyPr>
          <a:lstStyle/>
          <a:p>
            <a:r>
              <a:rPr lang="kk-KZ" sz="2400" dirty="0">
                <a:latin typeface="Times New Roman" panose="02020603050405020304" pitchFamily="18" charset="0"/>
                <a:cs typeface="Times New Roman" panose="02020603050405020304" pitchFamily="18" charset="0"/>
              </a:rPr>
              <a:t>ҚАЗАҚ ТІЛІ  Т1 5-сынып 12-сабақ 4тоқсан</a:t>
            </a:r>
            <a:endParaRPr lang="ru-RU" sz="2400" dirty="0"/>
          </a:p>
        </p:txBody>
      </p:sp>
    </p:spTree>
    <p:extLst>
      <p:ext uri="{BB962C8B-B14F-4D97-AF65-F5344CB8AC3E}">
        <p14:creationId xmlns:p14="http://schemas.microsoft.com/office/powerpoint/2010/main" val="4214312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5FF766B-4969-4376-90FF-8B6F46362D0C}"/>
              </a:ext>
            </a:extLst>
          </p:cNvPr>
          <p:cNvPicPr>
            <a:picLocks noChangeAspect="1"/>
          </p:cNvPicPr>
          <p:nvPr/>
        </p:nvPicPr>
        <p:blipFill>
          <a:blip r:embed="rId2"/>
          <a:stretch>
            <a:fillRect/>
          </a:stretch>
        </p:blipFill>
        <p:spPr>
          <a:xfrm>
            <a:off x="0" y="0"/>
            <a:ext cx="12192000" cy="1583376"/>
          </a:xfrm>
          <a:prstGeom prst="rect">
            <a:avLst/>
          </a:prstGeom>
        </p:spPr>
      </p:pic>
      <p:sp>
        <p:nvSpPr>
          <p:cNvPr id="2" name="Заголовок 1">
            <a:extLst>
              <a:ext uri="{FF2B5EF4-FFF2-40B4-BE49-F238E27FC236}">
                <a16:creationId xmlns:a16="http://schemas.microsoft.com/office/drawing/2014/main" id="{DF8BC8C9-9B36-41BC-AFDA-2E7E0306E840}"/>
              </a:ext>
            </a:extLst>
          </p:cNvPr>
          <p:cNvSpPr>
            <a:spLocks noGrp="1"/>
          </p:cNvSpPr>
          <p:nvPr>
            <p:ph type="title"/>
          </p:nvPr>
        </p:nvSpPr>
        <p:spPr>
          <a:xfrm>
            <a:off x="397565" y="2234317"/>
            <a:ext cx="11403666" cy="143124"/>
          </a:xfrm>
        </p:spPr>
        <p:txBody>
          <a:bodyPr>
            <a:noAutofit/>
          </a:bodyPr>
          <a:lstStyle/>
          <a:p>
            <a:r>
              <a:rPr lang="kk-KZ" sz="2800" b="1" dirty="0">
                <a:latin typeface="Times New Roman" panose="02020603050405020304" pitchFamily="18" charset="0"/>
                <a:cs typeface="Times New Roman" panose="02020603050405020304" pitchFamily="18" charset="0"/>
              </a:rPr>
              <a:t/>
            </a:r>
            <a:br>
              <a:rPr lang="kk-KZ" sz="2800" b="1" dirty="0">
                <a:latin typeface="Times New Roman" panose="02020603050405020304" pitchFamily="18" charset="0"/>
                <a:cs typeface="Times New Roman" panose="02020603050405020304" pitchFamily="18" charset="0"/>
              </a:rPr>
            </a:br>
            <a:r>
              <a:rPr lang="kk-KZ" sz="2800" b="1" dirty="0">
                <a:latin typeface="Times New Roman" panose="02020603050405020304" pitchFamily="18" charset="0"/>
                <a:cs typeface="Times New Roman" panose="02020603050405020304" pitchFamily="18" charset="0"/>
              </a:rPr>
              <a:t/>
            </a:r>
            <a:br>
              <a:rPr lang="kk-KZ" sz="2800" b="1" dirty="0">
                <a:latin typeface="Times New Roman" panose="02020603050405020304" pitchFamily="18" charset="0"/>
                <a:cs typeface="Times New Roman" panose="02020603050405020304" pitchFamily="18" charset="0"/>
              </a:rPr>
            </a:br>
            <a:r>
              <a:rPr lang="kk-KZ" sz="2800" b="1" dirty="0">
                <a:latin typeface="Times New Roman" panose="02020603050405020304" pitchFamily="18" charset="0"/>
                <a:cs typeface="Times New Roman" panose="02020603050405020304" pitchFamily="18" charset="0"/>
              </a:rPr>
              <a:t/>
            </a:r>
            <a:br>
              <a:rPr lang="kk-KZ" sz="2800" b="1"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Тыңдалған  мәтін  мазмұны  негізінде сұрақтарға жауап беру,көтерілген мәселе бойынша өз ойын білдіру</a:t>
            </a:r>
            <a:r>
              <a:rPr lang="kk-KZ" sz="2800" b="1" dirty="0">
                <a:latin typeface="Times New Roman" panose="02020603050405020304" pitchFamily="18" charset="0"/>
                <a:cs typeface="Times New Roman" panose="02020603050405020304" pitchFamily="18" charset="0"/>
              </a:rPr>
              <a:t>;</a:t>
            </a:r>
            <a:br>
              <a:rPr lang="kk-KZ"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7" name="Объект 6">
            <a:extLst>
              <a:ext uri="{FF2B5EF4-FFF2-40B4-BE49-F238E27FC236}">
                <a16:creationId xmlns:a16="http://schemas.microsoft.com/office/drawing/2014/main" id="{1539F3F8-019A-4825-9B08-3F5306968870}"/>
              </a:ext>
            </a:extLst>
          </p:cNvPr>
          <p:cNvSpPr>
            <a:spLocks noGrp="1"/>
          </p:cNvSpPr>
          <p:nvPr>
            <p:ph idx="1"/>
          </p:nvPr>
        </p:nvSpPr>
        <p:spPr>
          <a:xfrm>
            <a:off x="328246" y="1661823"/>
            <a:ext cx="11717981" cy="2346084"/>
          </a:xfrm>
        </p:spPr>
        <p:txBody>
          <a:bodyPr>
            <a:normAutofit/>
          </a:bodyPr>
          <a:lstStyle/>
          <a:p>
            <a:pPr marL="0" indent="0">
              <a:buNone/>
            </a:pPr>
            <a:r>
              <a:rPr lang="kk-KZ" sz="4000" b="1" dirty="0">
                <a:latin typeface="Times New Roman" panose="02020603050405020304" pitchFamily="18" charset="0"/>
                <a:cs typeface="Times New Roman" panose="02020603050405020304" pitchFamily="18" charset="0"/>
              </a:rPr>
              <a:t> </a:t>
            </a:r>
            <a:r>
              <a:rPr lang="kk-KZ" sz="3300" b="1" dirty="0">
                <a:latin typeface="Times New Roman" panose="02020603050405020304" pitchFamily="18" charset="0"/>
                <a:cs typeface="Times New Roman" panose="02020603050405020304" pitchFamily="18" charset="0"/>
              </a:rPr>
              <a:t>Оқу мақсаттары </a:t>
            </a:r>
          </a:p>
          <a:p>
            <a:pPr marL="0" indent="0">
              <a:buNone/>
            </a:pPr>
            <a:endParaRPr lang="kk-KZ" sz="3300" b="1"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ea typeface="Calibri" panose="020F0502020204030204" pitchFamily="34" charset="0"/>
              </a:rPr>
              <a:t> </a:t>
            </a:r>
          </a:p>
          <a:p>
            <a:pPr marL="0" indent="0">
              <a:buNone/>
            </a:pPr>
            <a:r>
              <a:rPr lang="kk-KZ" dirty="0">
                <a:latin typeface="Times New Roman" panose="02020603050405020304" pitchFamily="18" charset="0"/>
                <a:ea typeface="Calibri" panose="020F0502020204030204" pitchFamily="34" charset="0"/>
              </a:rPr>
              <a:t> Төл сөз, төлеу сөз, </a:t>
            </a:r>
            <a:r>
              <a:rPr lang="kk-KZ" dirty="0">
                <a:effectLst/>
                <a:latin typeface="Times New Roman" panose="02020603050405020304" pitchFamily="18" charset="0"/>
                <a:ea typeface="Calibri" panose="020F0502020204030204" pitchFamily="34" charset="0"/>
              </a:rPr>
              <a:t>автор сөзінің жасалу жолдарын, қызметін білу;</a:t>
            </a:r>
            <a:endParaRPr lang="kk-KZ" b="1" dirty="0">
              <a:latin typeface="Times New Roman" panose="02020603050405020304" pitchFamily="18" charset="0"/>
              <a:cs typeface="Times New Roman" panose="02020603050405020304" pitchFamily="18" charset="0"/>
            </a:endParaRPr>
          </a:p>
          <a:p>
            <a:pPr marL="0" indent="0">
              <a:buNone/>
            </a:pPr>
            <a:endParaRPr lang="kk-KZ" sz="3600" b="1" dirty="0">
              <a:latin typeface="Times New Roman" panose="02020603050405020304" pitchFamily="18" charset="0"/>
              <a:cs typeface="Times New Roman" panose="02020603050405020304" pitchFamily="18" charset="0"/>
            </a:endParaRPr>
          </a:p>
          <a:p>
            <a:pPr marL="0" indent="0">
              <a:buNone/>
            </a:pPr>
            <a:endParaRPr lang="kk-KZ" sz="5900" b="1" dirty="0">
              <a:latin typeface="Times New Roman" panose="02020603050405020304" pitchFamily="18" charset="0"/>
              <a:cs typeface="Times New Roman" panose="02020603050405020304" pitchFamily="18" charset="0"/>
            </a:endParaRPr>
          </a:p>
          <a:p>
            <a:pPr marL="0" indent="0">
              <a:buNone/>
            </a:pPr>
            <a:endParaRPr lang="kk-KZ" sz="5900" b="1"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8" name="TextBox 7">
            <a:extLst>
              <a:ext uri="{FF2B5EF4-FFF2-40B4-BE49-F238E27FC236}">
                <a16:creationId xmlns:a16="http://schemas.microsoft.com/office/drawing/2014/main" id="{D87A58F1-2520-4D79-AB81-11DD762520AF}"/>
              </a:ext>
            </a:extLst>
          </p:cNvPr>
          <p:cNvSpPr txBox="1"/>
          <p:nvPr/>
        </p:nvSpPr>
        <p:spPr>
          <a:xfrm>
            <a:off x="397565" y="4007907"/>
            <a:ext cx="11403666" cy="2246769"/>
          </a:xfrm>
          <a:prstGeom prst="rect">
            <a:avLst/>
          </a:prstGeom>
          <a:noFill/>
        </p:spPr>
        <p:txBody>
          <a:bodyPr wrap="square">
            <a:spAutoFit/>
          </a:bodyPr>
          <a:lstStyle/>
          <a:p>
            <a:pPr marL="0" indent="0">
              <a:buNone/>
            </a:pPr>
            <a:r>
              <a:rPr lang="kk-KZ" sz="2800" b="1" dirty="0">
                <a:latin typeface="Times New Roman" panose="02020603050405020304" pitchFamily="18" charset="0"/>
                <a:cs typeface="Times New Roman" panose="02020603050405020304" pitchFamily="18" charset="0"/>
              </a:rPr>
              <a:t>Бағалау критерийлері </a:t>
            </a:r>
          </a:p>
          <a:p>
            <a:pPr marL="0" indent="0">
              <a:buNone/>
            </a:pPr>
            <a:r>
              <a:rPr lang="kk-KZ" sz="2800" dirty="0">
                <a:latin typeface="Times New Roman" panose="02020603050405020304" pitchFamily="18" charset="0"/>
                <a:cs typeface="Times New Roman" panose="02020603050405020304" pitchFamily="18" charset="0"/>
              </a:rPr>
              <a:t>Тыңдалған мәтін мазмұны негізінде сұрақтарға жауап береді,көтерілген  мәселе бойынша өз ойын білдіреді; </a:t>
            </a:r>
          </a:p>
          <a:p>
            <a:pPr marL="0" indent="0">
              <a:buNone/>
            </a:pPr>
            <a:r>
              <a:rPr lang="kk-KZ" sz="2800" dirty="0">
                <a:latin typeface="Times New Roman" panose="02020603050405020304" pitchFamily="18" charset="0"/>
                <a:cs typeface="Times New Roman" panose="02020603050405020304" pitchFamily="18" charset="0"/>
              </a:rPr>
              <a:t>Төл сөз,төлеу сөз,автор сөзінің жасалу жолдарын,қызметін біледі;  </a:t>
            </a:r>
          </a:p>
          <a:p>
            <a:pPr marL="0" indent="0">
              <a:buNone/>
            </a:pPr>
            <a:r>
              <a:rPr lang="kk-KZ" sz="2800" dirty="0">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9CBF23CA-7E15-4AD6-BAEC-6FC79E78349F}"/>
              </a:ext>
            </a:extLst>
          </p:cNvPr>
          <p:cNvPicPr>
            <a:picLocks noChangeAspect="1"/>
          </p:cNvPicPr>
          <p:nvPr/>
        </p:nvPicPr>
        <p:blipFill>
          <a:blip r:embed="rId2"/>
          <a:stretch>
            <a:fillRect/>
          </a:stretch>
        </p:blipFill>
        <p:spPr>
          <a:xfrm>
            <a:off x="0" y="6885"/>
            <a:ext cx="12192000" cy="1583376"/>
          </a:xfrm>
          <a:prstGeom prst="rect">
            <a:avLst/>
          </a:prstGeom>
        </p:spPr>
      </p:pic>
      <p:pic>
        <p:nvPicPr>
          <p:cNvPr id="9" name="Рисунок 8">
            <a:extLst>
              <a:ext uri="{FF2B5EF4-FFF2-40B4-BE49-F238E27FC236}">
                <a16:creationId xmlns:a16="http://schemas.microsoft.com/office/drawing/2014/main" id="{851C5358-83A9-41F1-8620-304D20415932}"/>
              </a:ext>
            </a:extLst>
          </p:cNvPr>
          <p:cNvPicPr>
            <a:picLocks noChangeAspect="1"/>
          </p:cNvPicPr>
          <p:nvPr/>
        </p:nvPicPr>
        <p:blipFill>
          <a:blip r:embed="rId2"/>
          <a:stretch>
            <a:fillRect/>
          </a:stretch>
        </p:blipFill>
        <p:spPr>
          <a:xfrm>
            <a:off x="0" y="0"/>
            <a:ext cx="12192000" cy="1583376"/>
          </a:xfrm>
          <a:prstGeom prst="rect">
            <a:avLst/>
          </a:prstGeom>
        </p:spPr>
      </p:pic>
    </p:spTree>
    <p:extLst>
      <p:ext uri="{BB962C8B-B14F-4D97-AF65-F5344CB8AC3E}">
        <p14:creationId xmlns:p14="http://schemas.microsoft.com/office/powerpoint/2010/main" val="408027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4A0E764-227A-4CA9-941C-506022A53E36}"/>
              </a:ext>
            </a:extLst>
          </p:cNvPr>
          <p:cNvPicPr>
            <a:picLocks noChangeAspect="1"/>
          </p:cNvPicPr>
          <p:nvPr/>
        </p:nvPicPr>
        <p:blipFill>
          <a:blip r:embed="rId2"/>
          <a:stretch>
            <a:fillRect/>
          </a:stretch>
        </p:blipFill>
        <p:spPr>
          <a:xfrm>
            <a:off x="8499946" y="197587"/>
            <a:ext cx="3442914" cy="2375311"/>
          </a:xfrm>
          <a:prstGeom prst="rect">
            <a:avLst/>
          </a:prstGeom>
        </p:spPr>
      </p:pic>
      <p:sp>
        <p:nvSpPr>
          <p:cNvPr id="2" name="Заголовок 1">
            <a:extLst>
              <a:ext uri="{FF2B5EF4-FFF2-40B4-BE49-F238E27FC236}">
                <a16:creationId xmlns:a16="http://schemas.microsoft.com/office/drawing/2014/main" id="{0B100F1D-9A8B-4209-93AE-56B2AFF3F9BD}"/>
              </a:ext>
            </a:extLst>
          </p:cNvPr>
          <p:cNvSpPr>
            <a:spLocks noGrp="1"/>
          </p:cNvSpPr>
          <p:nvPr>
            <p:ph type="title"/>
          </p:nvPr>
        </p:nvSpPr>
        <p:spPr>
          <a:xfrm flipH="1">
            <a:off x="556591" y="365125"/>
            <a:ext cx="281609" cy="1325563"/>
          </a:xfrm>
        </p:spPr>
        <p:txBody>
          <a:bodyPr>
            <a:normAutofit/>
          </a:bodyPr>
          <a:lstStyle/>
          <a:p>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078CA63-303B-4E81-BBE4-053DF68A004D}"/>
              </a:ext>
            </a:extLst>
          </p:cNvPr>
          <p:cNvSpPr>
            <a:spLocks noGrp="1"/>
          </p:cNvSpPr>
          <p:nvPr>
            <p:ph idx="1"/>
          </p:nvPr>
        </p:nvSpPr>
        <p:spPr>
          <a:xfrm>
            <a:off x="838200" y="6858000"/>
            <a:ext cx="11526078" cy="202757"/>
          </a:xfrm>
        </p:spPr>
        <p:txBody>
          <a:bodyPr>
            <a:normAutofit fontScale="32500" lnSpcReduction="20000"/>
          </a:bodyPr>
          <a:lstStyle/>
          <a:p>
            <a:endParaRPr lang="ru-RU" dirty="0"/>
          </a:p>
        </p:txBody>
      </p:sp>
      <p:sp>
        <p:nvSpPr>
          <p:cNvPr id="5" name="Овал 4">
            <a:extLst>
              <a:ext uri="{FF2B5EF4-FFF2-40B4-BE49-F238E27FC236}">
                <a16:creationId xmlns:a16="http://schemas.microsoft.com/office/drawing/2014/main" id="{17C30436-1CC4-4280-802B-4C133F8A974D}"/>
              </a:ext>
            </a:extLst>
          </p:cNvPr>
          <p:cNvSpPr/>
          <p:nvPr/>
        </p:nvSpPr>
        <p:spPr>
          <a:xfrm>
            <a:off x="3998621" y="2505779"/>
            <a:ext cx="3854724" cy="1535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rgbClr val="7030A0"/>
                </a:solidFill>
                <a:latin typeface="Times New Roman" panose="02020603050405020304" pitchFamily="18" charset="0"/>
                <a:cs typeface="Times New Roman" panose="02020603050405020304" pitchFamily="18" charset="0"/>
              </a:rPr>
              <a:t>Саяхат-таным бастауы</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BC2A67F6-5D43-4655-A9C7-DE955F6A7DFB}"/>
              </a:ext>
            </a:extLst>
          </p:cNvPr>
          <p:cNvSpPr/>
          <p:nvPr/>
        </p:nvSpPr>
        <p:spPr>
          <a:xfrm>
            <a:off x="4111594" y="693550"/>
            <a:ext cx="3741751" cy="1383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0" dirty="0" err="1">
                <a:solidFill>
                  <a:srgbClr val="7030A0"/>
                </a:solidFill>
                <a:effectLst/>
                <a:latin typeface="Times New Roman" panose="02020603050405020304" pitchFamily="18" charset="0"/>
                <a:cs typeface="Times New Roman" panose="02020603050405020304" pitchFamily="18" charset="0"/>
              </a:rPr>
              <a:t>Тарихи</a:t>
            </a:r>
            <a:r>
              <a:rPr lang="ru-RU" sz="2800" b="1" i="0" dirty="0">
                <a:solidFill>
                  <a:srgbClr val="7030A0"/>
                </a:solidFill>
                <a:effectLst/>
                <a:latin typeface="Times New Roman" panose="02020603050405020304" pitchFamily="18" charset="0"/>
                <a:cs typeface="Times New Roman" panose="02020603050405020304" pitchFamily="18" charset="0"/>
              </a:rPr>
              <a:t> </a:t>
            </a:r>
            <a:r>
              <a:rPr lang="ru-RU" sz="2800" b="1" i="0" dirty="0" err="1">
                <a:solidFill>
                  <a:srgbClr val="7030A0"/>
                </a:solidFill>
                <a:effectLst/>
                <a:latin typeface="Times New Roman" panose="02020603050405020304" pitchFamily="18" charset="0"/>
                <a:cs typeface="Times New Roman" panose="02020603050405020304" pitchFamily="18" charset="0"/>
              </a:rPr>
              <a:t>орынға</a:t>
            </a:r>
            <a:r>
              <a:rPr lang="ru-RU" sz="2800" b="1" i="0" dirty="0">
                <a:solidFill>
                  <a:srgbClr val="7030A0"/>
                </a:solidFill>
                <a:effectLst/>
                <a:latin typeface="Times New Roman" panose="02020603050405020304" pitchFamily="18" charset="0"/>
                <a:cs typeface="Times New Roman" panose="02020603050405020304" pitchFamily="18" charset="0"/>
              </a:rPr>
              <a:t> </a:t>
            </a:r>
            <a:r>
              <a:rPr lang="ru-RU" sz="2800" b="1" i="0" dirty="0" err="1">
                <a:solidFill>
                  <a:srgbClr val="7030A0"/>
                </a:solidFill>
                <a:effectLst/>
                <a:latin typeface="Times New Roman" panose="02020603050405020304" pitchFamily="18" charset="0"/>
                <a:cs typeface="Times New Roman" panose="02020603050405020304" pitchFamily="18" charset="0"/>
              </a:rPr>
              <a:t>саяхат</a:t>
            </a:r>
            <a:endParaRPr lang="ru-RU" sz="2800" b="1" i="0" dirty="0">
              <a:solidFill>
                <a:srgbClr val="7030A0"/>
              </a:solidFill>
              <a:effectLst/>
              <a:latin typeface="Times New Roman" panose="02020603050405020304" pitchFamily="18" charset="0"/>
              <a:cs typeface="Times New Roman" panose="02020603050405020304" pitchFamily="18" charset="0"/>
            </a:endParaRPr>
          </a:p>
        </p:txBody>
      </p:sp>
      <p:sp>
        <p:nvSpPr>
          <p:cNvPr id="7" name="Овал 6">
            <a:extLst>
              <a:ext uri="{FF2B5EF4-FFF2-40B4-BE49-F238E27FC236}">
                <a16:creationId xmlns:a16="http://schemas.microsoft.com/office/drawing/2014/main" id="{4EA22587-7580-4CEE-ABD3-11719BDEA35C}"/>
              </a:ext>
            </a:extLst>
          </p:cNvPr>
          <p:cNvSpPr/>
          <p:nvPr/>
        </p:nvSpPr>
        <p:spPr>
          <a:xfrm>
            <a:off x="8313751" y="2703491"/>
            <a:ext cx="3629109" cy="143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rgbClr val="7030A0"/>
                </a:solidFill>
                <a:latin typeface="Times New Roman" panose="02020603050405020304" pitchFamily="18" charset="0"/>
                <a:cs typeface="Times New Roman" panose="02020603050405020304" pitchFamily="18" charset="0"/>
              </a:rPr>
              <a:t>Қасиетті орынға саяхат</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01ADD327-30D4-4C24-8866-FE2DB7F7F6CA}"/>
              </a:ext>
            </a:extLst>
          </p:cNvPr>
          <p:cNvPicPr>
            <a:picLocks noChangeAspect="1"/>
          </p:cNvPicPr>
          <p:nvPr/>
        </p:nvPicPr>
        <p:blipFill>
          <a:blip r:embed="rId3"/>
          <a:stretch>
            <a:fillRect/>
          </a:stretch>
        </p:blipFill>
        <p:spPr>
          <a:xfrm>
            <a:off x="8499945" y="4429974"/>
            <a:ext cx="3431757" cy="2102454"/>
          </a:xfrm>
          <a:prstGeom prst="rect">
            <a:avLst/>
          </a:prstGeom>
        </p:spPr>
      </p:pic>
      <p:pic>
        <p:nvPicPr>
          <p:cNvPr id="10" name="Рисунок 9">
            <a:extLst>
              <a:ext uri="{FF2B5EF4-FFF2-40B4-BE49-F238E27FC236}">
                <a16:creationId xmlns:a16="http://schemas.microsoft.com/office/drawing/2014/main" id="{8133ABB9-20A8-44F7-B70C-A9A2C58E796D}"/>
              </a:ext>
            </a:extLst>
          </p:cNvPr>
          <p:cNvPicPr>
            <a:picLocks noChangeAspect="1"/>
          </p:cNvPicPr>
          <p:nvPr/>
        </p:nvPicPr>
        <p:blipFill>
          <a:blip r:embed="rId4"/>
          <a:stretch>
            <a:fillRect/>
          </a:stretch>
        </p:blipFill>
        <p:spPr>
          <a:xfrm>
            <a:off x="249033" y="197587"/>
            <a:ext cx="3300562" cy="2467865"/>
          </a:xfrm>
          <a:prstGeom prst="rect">
            <a:avLst/>
          </a:prstGeom>
        </p:spPr>
      </p:pic>
      <p:sp>
        <p:nvSpPr>
          <p:cNvPr id="11" name="Овал 10">
            <a:extLst>
              <a:ext uri="{FF2B5EF4-FFF2-40B4-BE49-F238E27FC236}">
                <a16:creationId xmlns:a16="http://schemas.microsoft.com/office/drawing/2014/main" id="{C80C7530-3F02-4EE8-8807-002645E80D78}"/>
              </a:ext>
            </a:extLst>
          </p:cNvPr>
          <p:cNvSpPr/>
          <p:nvPr/>
        </p:nvSpPr>
        <p:spPr>
          <a:xfrm>
            <a:off x="318052" y="2757948"/>
            <a:ext cx="3363400" cy="133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rgbClr val="7030A0"/>
                </a:solidFill>
                <a:latin typeface="Times New Roman" panose="02020603050405020304" pitchFamily="18" charset="0"/>
                <a:cs typeface="Times New Roman" panose="02020603050405020304" pitchFamily="18" charset="0"/>
              </a:rPr>
              <a:t>Табиғатқа  саяхат </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12" name="Овал 11">
            <a:extLst>
              <a:ext uri="{FF2B5EF4-FFF2-40B4-BE49-F238E27FC236}">
                <a16:creationId xmlns:a16="http://schemas.microsoft.com/office/drawing/2014/main" id="{43FE0D5F-D482-41DC-B59C-BCB1F0CE70A3}"/>
              </a:ext>
            </a:extLst>
          </p:cNvPr>
          <p:cNvSpPr/>
          <p:nvPr/>
        </p:nvSpPr>
        <p:spPr>
          <a:xfrm>
            <a:off x="4307952" y="4629287"/>
            <a:ext cx="3741751" cy="1535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rgbClr val="7030A0"/>
                </a:solidFill>
                <a:latin typeface="Times New Roman" panose="02020603050405020304" pitchFamily="18" charset="0"/>
                <a:cs typeface="Times New Roman" panose="02020603050405020304" pitchFamily="18" charset="0"/>
              </a:rPr>
              <a:t>Туристік  саяхат</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52486614-F388-4402-9F00-90C024BD8BE0}"/>
              </a:ext>
            </a:extLst>
          </p:cNvPr>
          <p:cNvPicPr>
            <a:picLocks noChangeAspect="1"/>
          </p:cNvPicPr>
          <p:nvPr/>
        </p:nvPicPr>
        <p:blipFill>
          <a:blip r:embed="rId5"/>
          <a:stretch>
            <a:fillRect/>
          </a:stretch>
        </p:blipFill>
        <p:spPr>
          <a:xfrm>
            <a:off x="260297" y="4260322"/>
            <a:ext cx="3300562" cy="2370883"/>
          </a:xfrm>
          <a:prstGeom prst="rect">
            <a:avLst/>
          </a:prstGeom>
        </p:spPr>
      </p:pic>
    </p:spTree>
    <p:extLst>
      <p:ext uri="{BB962C8B-B14F-4D97-AF65-F5344CB8AC3E}">
        <p14:creationId xmlns:p14="http://schemas.microsoft.com/office/powerpoint/2010/main" val="399907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381F6-3823-4F7B-83F5-478477F94238}"/>
              </a:ext>
            </a:extLst>
          </p:cNvPr>
          <p:cNvSpPr>
            <a:spLocks noGrp="1"/>
          </p:cNvSpPr>
          <p:nvPr>
            <p:ph type="title"/>
          </p:nvPr>
        </p:nvSpPr>
        <p:spPr/>
        <p:txBody>
          <a:bodyPr/>
          <a:lstStyle/>
          <a:p>
            <a:endParaRPr lang="ru-RU" dirty="0"/>
          </a:p>
        </p:txBody>
      </p:sp>
      <p:graphicFrame>
        <p:nvGraphicFramePr>
          <p:cNvPr id="4" name="Таблица 4">
            <a:extLst>
              <a:ext uri="{FF2B5EF4-FFF2-40B4-BE49-F238E27FC236}">
                <a16:creationId xmlns:a16="http://schemas.microsoft.com/office/drawing/2014/main" id="{794B02E0-C269-4F20-9ACE-2A134F13D91B}"/>
              </a:ext>
            </a:extLst>
          </p:cNvPr>
          <p:cNvGraphicFramePr>
            <a:graphicFrameLocks noGrp="1"/>
          </p:cNvGraphicFramePr>
          <p:nvPr>
            <p:ph idx="1"/>
            <p:extLst>
              <p:ext uri="{D42A27DB-BD31-4B8C-83A1-F6EECF244321}">
                <p14:modId xmlns:p14="http://schemas.microsoft.com/office/powerpoint/2010/main" val="2681162933"/>
              </p:ext>
            </p:extLst>
          </p:nvPr>
        </p:nvGraphicFramePr>
        <p:xfrm>
          <a:off x="349856" y="811033"/>
          <a:ext cx="11489634" cy="5908264"/>
        </p:xfrm>
        <a:graphic>
          <a:graphicData uri="http://schemas.openxmlformats.org/drawingml/2006/table">
            <a:tbl>
              <a:tblPr firstRow="1" bandRow="1">
                <a:tableStyleId>{5C22544A-7EE6-4342-B048-85BDC9FD1C3A}</a:tableStyleId>
              </a:tblPr>
              <a:tblGrid>
                <a:gridCol w="5744817">
                  <a:extLst>
                    <a:ext uri="{9D8B030D-6E8A-4147-A177-3AD203B41FA5}">
                      <a16:colId xmlns:a16="http://schemas.microsoft.com/office/drawing/2014/main" val="1143652218"/>
                    </a:ext>
                  </a:extLst>
                </a:gridCol>
                <a:gridCol w="5744817">
                  <a:extLst>
                    <a:ext uri="{9D8B030D-6E8A-4147-A177-3AD203B41FA5}">
                      <a16:colId xmlns:a16="http://schemas.microsoft.com/office/drawing/2014/main" val="1180373517"/>
                    </a:ext>
                  </a:extLst>
                </a:gridCol>
              </a:tblGrid>
              <a:tr h="506338">
                <a:tc>
                  <a:txBody>
                    <a:bodyPr/>
                    <a:lstStyle/>
                    <a:p>
                      <a:r>
                        <a:rPr lang="ru-RU" sz="2400" b="1" i="0" kern="1200" dirty="0">
                          <a:solidFill>
                            <a:schemeClr val="lt1"/>
                          </a:solidFill>
                          <a:effectLst/>
                          <a:latin typeface="Times New Roman" panose="02020603050405020304" pitchFamily="18" charset="0"/>
                          <a:ea typeface="+mn-ea"/>
                          <a:cs typeface="Times New Roman" panose="02020603050405020304" pitchFamily="18" charset="0"/>
                        </a:rPr>
                        <a:t>ТӨЛ СӨЗ</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1" i="0" kern="1200" dirty="0">
                          <a:solidFill>
                            <a:schemeClr val="lt1"/>
                          </a:solidFill>
                          <a:effectLst/>
                          <a:latin typeface="Times New Roman" panose="02020603050405020304" pitchFamily="18" charset="0"/>
                          <a:ea typeface="+mn-ea"/>
                          <a:cs typeface="Times New Roman" panose="02020603050405020304" pitchFamily="18" charset="0"/>
                        </a:rPr>
                        <a:t>ТӨЛЕУ СӨЗ</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4305621"/>
                  </a:ext>
                </a:extLst>
              </a:tr>
              <a:tr h="830786">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Қиындықтан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қалай</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шығудың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жолын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мен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білмеймін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деді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анасы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Анасы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қиындықтан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қалай</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шығудың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жолын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білмейтіндігін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айтты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5947522"/>
                  </a:ext>
                </a:extLst>
              </a:tr>
              <a:tr h="1200025">
                <a:tc>
                  <a:txBody>
                    <a:bodyPr/>
                    <a:lstStyle/>
                    <a:p>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Әркім</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әртүрлі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сөз</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айтып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даурығып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жатқанда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Сырбай</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Тоқтатыңдар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ақырды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Әркім</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әр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түрлі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сөзді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айтып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даурығып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жатқанда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Сырбай</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тоқтатуын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ақырып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бұйырды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2381159"/>
                  </a:ext>
                </a:extLst>
              </a:tr>
              <a:tr h="1200025">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Қазақтың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мұң-мұқтажына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алтын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діңгек</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болған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сенбісің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деді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басын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көтеріп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Қайдан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жүрсің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Қазақтың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мұң-мұқтажының</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алтын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діңгегі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екенін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айта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келіп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басын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көтеріп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қайдан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жүргенін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сұрады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4697703"/>
                  </a:ext>
                </a:extLst>
              </a:tr>
              <a:tr h="830786">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Сенімен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сырымды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бөлісейін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келдім</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деді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Гүлнұр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Гүлнұр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оған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сырымен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бөліскелі</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келгенін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айтты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5922795"/>
                  </a:ext>
                </a:extLst>
              </a:tr>
              <a:tr h="1340304">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Баламды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сізге</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бірер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сағатқа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қалдыруыма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бола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ма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деп</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сұрады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Айман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көршісінен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Айман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көршісінен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баласын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бірер</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сағатқа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қалдыруға</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болатынын-болмайтынын</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i="0" kern="1200" dirty="0" err="1">
                          <a:solidFill>
                            <a:schemeClr val="dk1"/>
                          </a:solidFill>
                          <a:effectLst/>
                          <a:latin typeface="Times New Roman" panose="02020603050405020304" pitchFamily="18" charset="0"/>
                          <a:ea typeface="+mn-ea"/>
                          <a:cs typeface="Times New Roman" panose="02020603050405020304" pitchFamily="18" charset="0"/>
                        </a:rPr>
                        <a:t>сұрады</a:t>
                      </a:r>
                      <a:r>
                        <a:rPr lang="ru-RU" sz="24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3974581"/>
                  </a:ext>
                </a:extLst>
              </a:tr>
            </a:tbl>
          </a:graphicData>
        </a:graphic>
      </p:graphicFrame>
      <p:sp>
        <p:nvSpPr>
          <p:cNvPr id="5" name="Прямоугольник 4">
            <a:extLst>
              <a:ext uri="{FF2B5EF4-FFF2-40B4-BE49-F238E27FC236}">
                <a16:creationId xmlns:a16="http://schemas.microsoft.com/office/drawing/2014/main" id="{607D9B93-1346-487E-A019-24BB150FB6EC}"/>
              </a:ext>
            </a:extLst>
          </p:cNvPr>
          <p:cNvSpPr/>
          <p:nvPr/>
        </p:nvSpPr>
        <p:spPr>
          <a:xfrm>
            <a:off x="838200" y="138703"/>
            <a:ext cx="10611678" cy="572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a:solidFill>
                  <a:schemeClr val="bg2"/>
                </a:solidFill>
                <a:latin typeface="Times New Roman" panose="02020603050405020304" pitchFamily="18" charset="0"/>
                <a:cs typeface="Times New Roman" panose="02020603050405020304" pitchFamily="18" charset="0"/>
              </a:rPr>
              <a:t>Тілдік  бағдар</a:t>
            </a:r>
            <a:endParaRPr lang="ru-RU" sz="28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48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20CD6-8684-4D55-BBB3-0929281FC32F}"/>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E77C64A0-6E59-4183-BCC8-EDE28C4FB5CB}"/>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8D375A6C-BEE3-4BF4-B50E-725165D852FB}"/>
              </a:ext>
            </a:extLst>
          </p:cNvPr>
          <p:cNvPicPr>
            <a:picLocks noChangeAspect="1"/>
          </p:cNvPicPr>
          <p:nvPr/>
        </p:nvPicPr>
        <p:blipFill>
          <a:blip r:embed="rId2"/>
          <a:stretch>
            <a:fillRect/>
          </a:stretch>
        </p:blipFill>
        <p:spPr>
          <a:xfrm>
            <a:off x="0" y="0"/>
            <a:ext cx="12192000" cy="1583376"/>
          </a:xfrm>
          <a:prstGeom prst="rect">
            <a:avLst/>
          </a:prstGeom>
        </p:spPr>
      </p:pic>
      <p:sp>
        <p:nvSpPr>
          <p:cNvPr id="5" name="Прямоугольник: скругленные углы 4">
            <a:extLst>
              <a:ext uri="{FF2B5EF4-FFF2-40B4-BE49-F238E27FC236}">
                <a16:creationId xmlns:a16="http://schemas.microsoft.com/office/drawing/2014/main" id="{D9EFD373-A75B-40CB-90E2-206FEA7FAD1B}"/>
              </a:ext>
            </a:extLst>
          </p:cNvPr>
          <p:cNvSpPr/>
          <p:nvPr/>
        </p:nvSpPr>
        <p:spPr>
          <a:xfrm>
            <a:off x="440303" y="1690688"/>
            <a:ext cx="11311393" cy="3903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ru-RU" sz="2800" b="1" i="0" dirty="0" err="1">
                <a:solidFill>
                  <a:srgbClr val="FFFF00"/>
                </a:solidFill>
                <a:effectLst/>
                <a:latin typeface="Times New Roman" panose="02020603050405020304" pitchFamily="18" charset="0"/>
                <a:cs typeface="Times New Roman" panose="02020603050405020304" pitchFamily="18" charset="0"/>
              </a:rPr>
              <a:t>Туған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табиғатқа</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саяхат</a:t>
            </a:r>
            <a:endParaRPr lang="ru-RU" sz="2800" b="1" i="0" dirty="0">
              <a:solidFill>
                <a:srgbClr val="FFFF00"/>
              </a:solidFill>
              <a:effectLst/>
              <a:latin typeface="Times New Roman" panose="02020603050405020304" pitchFamily="18" charset="0"/>
              <a:cs typeface="Times New Roman" panose="02020603050405020304" pitchFamily="18" charset="0"/>
            </a:endParaRPr>
          </a:p>
          <a:p>
            <a:pPr algn="l"/>
            <a:r>
              <a:rPr lang="ru-RU" sz="2800" b="1" i="0" dirty="0" err="1">
                <a:solidFill>
                  <a:srgbClr val="FFFF00"/>
                </a:solidFill>
                <a:effectLst/>
                <a:latin typeface="Times New Roman" panose="02020603050405020304" pitchFamily="18" charset="0"/>
                <a:cs typeface="Times New Roman" panose="02020603050405020304" pitchFamily="18" charset="0"/>
              </a:rPr>
              <a:t>Күн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жылынды</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Жер</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көгере</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бастады</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Біз</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отбасымызбен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табиғат</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аясына</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шықтық</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Әкем</a:t>
            </a:r>
            <a:r>
              <a:rPr lang="ru-RU" sz="2800" b="1" i="0" dirty="0">
                <a:solidFill>
                  <a:srgbClr val="FFFF00"/>
                </a:solidFill>
                <a:effectLst/>
                <a:latin typeface="Times New Roman" panose="02020603050405020304" pitchFamily="18" charset="0"/>
                <a:cs typeface="Times New Roman" panose="02020603050405020304" pitchFamily="18" charset="0"/>
              </a:rPr>
              <a:t>:"</a:t>
            </a:r>
            <a:r>
              <a:rPr lang="ru-RU" sz="2800" b="1" i="0" dirty="0" err="1">
                <a:solidFill>
                  <a:srgbClr val="FFFF00"/>
                </a:solidFill>
                <a:effectLst/>
                <a:latin typeface="Times New Roman" panose="02020603050405020304" pitchFamily="18" charset="0"/>
                <a:cs typeface="Times New Roman" panose="02020603050405020304" pitchFamily="18" charset="0"/>
              </a:rPr>
              <a:t>Табиғат</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аясына</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шыққан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соң</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табиғатты</a:t>
            </a:r>
            <a:r>
              <a:rPr lang="ru-RU" sz="2800" b="1" i="0" dirty="0">
                <a:solidFill>
                  <a:srgbClr val="FFFF00"/>
                </a:solidFill>
                <a:effectLst/>
                <a:latin typeface="Times New Roman" panose="02020603050405020304" pitchFamily="18" charset="0"/>
                <a:cs typeface="Times New Roman" panose="02020603050405020304" pitchFamily="18" charset="0"/>
              </a:rPr>
              <a:t> таза </a:t>
            </a:r>
            <a:r>
              <a:rPr lang="ru-RU" sz="2800" b="1" i="0" dirty="0" err="1">
                <a:solidFill>
                  <a:srgbClr val="FFFF00"/>
                </a:solidFill>
                <a:effectLst/>
                <a:latin typeface="Times New Roman" panose="02020603050405020304" pitchFamily="18" charset="0"/>
                <a:cs typeface="Times New Roman" panose="02020603050405020304" pitchFamily="18" charset="0"/>
              </a:rPr>
              <a:t>ұстап,қоқыс</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тастамау</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керек</a:t>
            </a:r>
            <a:r>
              <a:rPr lang="ru-RU" sz="2800" b="1" i="0" dirty="0">
                <a:solidFill>
                  <a:srgbClr val="FFFF00"/>
                </a:solidFill>
                <a:effectLst/>
                <a:latin typeface="Times New Roman" panose="02020603050405020304" pitchFamily="18" charset="0"/>
                <a:cs typeface="Times New Roman" panose="02020603050405020304" pitchFamily="18" charset="0"/>
              </a:rPr>
              <a:t>",-</a:t>
            </a:r>
            <a:r>
              <a:rPr lang="ru-RU" sz="2800" b="1" i="0" dirty="0" err="1">
                <a:solidFill>
                  <a:srgbClr val="FFFF00"/>
                </a:solidFill>
                <a:effectLst/>
                <a:latin typeface="Times New Roman" panose="02020603050405020304" pitchFamily="18" charset="0"/>
                <a:cs typeface="Times New Roman" panose="02020603050405020304" pitchFamily="18" charset="0"/>
              </a:rPr>
              <a:t>деді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Анамда</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әкемнің</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бұл</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сөзіне</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келісті,де</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анам</a:t>
            </a:r>
            <a:r>
              <a:rPr lang="ru-RU" sz="2800" b="1" i="0" dirty="0">
                <a:solidFill>
                  <a:srgbClr val="FFFF00"/>
                </a:solidFill>
                <a:effectLst/>
                <a:latin typeface="Times New Roman" panose="02020603050405020304" pitchFamily="18" charset="0"/>
                <a:cs typeface="Times New Roman" panose="02020603050405020304" pitchFamily="18" charset="0"/>
              </a:rPr>
              <a:t>:"</a:t>
            </a:r>
            <a:r>
              <a:rPr lang="ru-RU" sz="2800" b="1" i="0" dirty="0" err="1">
                <a:solidFill>
                  <a:srgbClr val="FFFF00"/>
                </a:solidFill>
                <a:effectLst/>
                <a:latin typeface="Times New Roman" panose="02020603050405020304" pitchFamily="18" charset="0"/>
                <a:cs typeface="Times New Roman" panose="02020603050405020304" pitchFamily="18" charset="0"/>
              </a:rPr>
              <a:t>Балалар</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әкелерің</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дұрыс</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айтады,табиғатты</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ластауға</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болмайды</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және</a:t>
            </a:r>
            <a:r>
              <a:rPr lang="ru-RU" sz="2800" b="1" i="0" dirty="0">
                <a:solidFill>
                  <a:srgbClr val="FFFF00"/>
                </a:solidFill>
                <a:effectLst/>
                <a:latin typeface="Times New Roman" panose="02020603050405020304" pitchFamily="18" charset="0"/>
                <a:cs typeface="Times New Roman" panose="02020603050405020304" pitchFamily="18" charset="0"/>
              </a:rPr>
              <a:t> от </a:t>
            </a:r>
            <a:r>
              <a:rPr lang="ru-RU" sz="2800" b="1" i="0" dirty="0" err="1">
                <a:solidFill>
                  <a:srgbClr val="FFFF00"/>
                </a:solidFill>
                <a:effectLst/>
                <a:latin typeface="Times New Roman" panose="02020603050405020304" pitchFamily="18" charset="0"/>
                <a:cs typeface="Times New Roman" panose="02020603050405020304" pitchFamily="18" charset="0"/>
              </a:rPr>
              <a:t>жаққан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соң</a:t>
            </a:r>
            <a:r>
              <a:rPr lang="ru-RU" sz="2800" b="1" i="0" dirty="0">
                <a:solidFill>
                  <a:srgbClr val="FFFF00"/>
                </a:solidFill>
                <a:effectLst/>
                <a:latin typeface="Times New Roman" panose="02020603050405020304" pitchFamily="18" charset="0"/>
                <a:cs typeface="Times New Roman" panose="02020603050405020304" pitchFamily="18" charset="0"/>
              </a:rPr>
              <a:t> оны </a:t>
            </a:r>
            <a:r>
              <a:rPr lang="ru-RU" sz="2800" b="1" i="0" dirty="0" err="1">
                <a:solidFill>
                  <a:srgbClr val="FFFF00"/>
                </a:solidFill>
                <a:effectLst/>
                <a:latin typeface="Times New Roman" panose="02020603050405020304" pitchFamily="18" charset="0"/>
                <a:cs typeface="Times New Roman" panose="02020603050405020304" pitchFamily="18" charset="0"/>
              </a:rPr>
              <a:t>өшіруді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ұмытпаңдар,сендер</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отты</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өшірмесеңдер</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орман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өртенеді</a:t>
            </a:r>
            <a:r>
              <a:rPr lang="ru-RU" sz="2800" b="1" i="0" dirty="0">
                <a:solidFill>
                  <a:srgbClr val="FFFF00"/>
                </a:solidFill>
                <a:effectLst/>
                <a:latin typeface="Times New Roman" panose="02020603050405020304" pitchFamily="18" charset="0"/>
                <a:cs typeface="Times New Roman" panose="02020603050405020304" pitchFamily="18" charset="0"/>
              </a:rPr>
              <a:t>",-</a:t>
            </a:r>
            <a:r>
              <a:rPr lang="ru-RU" sz="2800" b="1" i="0" dirty="0" err="1">
                <a:solidFill>
                  <a:srgbClr val="FFFF00"/>
                </a:solidFill>
                <a:effectLst/>
                <a:latin typeface="Times New Roman" panose="02020603050405020304" pitchFamily="18" charset="0"/>
                <a:cs typeface="Times New Roman" panose="02020603050405020304" pitchFamily="18" charset="0"/>
              </a:rPr>
              <a:t>деді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Ата-анамның</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сөзінен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кейін</a:t>
            </a:r>
            <a:r>
              <a:rPr lang="ru-RU" sz="2800" b="1" i="0" dirty="0">
                <a:solidFill>
                  <a:srgbClr val="FFFF00"/>
                </a:solidFill>
                <a:effectLst/>
                <a:latin typeface="Times New Roman" panose="02020603050405020304" pitchFamily="18" charset="0"/>
                <a:cs typeface="Times New Roman" panose="02020603050405020304" pitchFamily="18" charset="0"/>
              </a:rPr>
              <a:t> - </a:t>
            </a:r>
            <a:r>
              <a:rPr lang="ru-RU" sz="2800" b="1" i="0" dirty="0" err="1">
                <a:solidFill>
                  <a:srgbClr val="FFFF00"/>
                </a:solidFill>
                <a:effectLst/>
                <a:latin typeface="Times New Roman" panose="02020603050405020304" pitchFamily="18" charset="0"/>
                <a:cs typeface="Times New Roman" panose="02020603050405020304" pitchFamily="18" charset="0"/>
              </a:rPr>
              <a:t>інім</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екеуіміз</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жерді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ластамай,өртті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сөндіруді</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ұмытпайтын</a:t>
            </a:r>
            <a:r>
              <a:rPr lang="ru-RU" sz="2800" b="1" i="0" dirty="0">
                <a:solidFill>
                  <a:srgbClr val="FFFF00"/>
                </a:solidFill>
                <a:effectLst/>
                <a:latin typeface="Times New Roman" panose="02020603050405020304" pitchFamily="18" charset="0"/>
                <a:cs typeface="Times New Roman" panose="02020603050405020304" pitchFamily="18" charset="0"/>
              </a:rPr>
              <a:t> </a:t>
            </a:r>
            <a:r>
              <a:rPr lang="ru-RU" sz="2800" b="1" i="0" dirty="0" err="1">
                <a:solidFill>
                  <a:srgbClr val="FFFF00"/>
                </a:solidFill>
                <a:effectLst/>
                <a:latin typeface="Times New Roman" panose="02020603050405020304" pitchFamily="18" charset="0"/>
                <a:cs typeface="Times New Roman" panose="02020603050405020304" pitchFamily="18" charset="0"/>
              </a:rPr>
              <a:t>болдық</a:t>
            </a:r>
            <a:r>
              <a:rPr lang="ru-RU" sz="2800" b="1" i="0" dirty="0">
                <a:solidFill>
                  <a:srgbClr val="FFFF00"/>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311E675-E00C-4931-9981-47B47DD2FABF}"/>
              </a:ext>
            </a:extLst>
          </p:cNvPr>
          <p:cNvSpPr txBox="1"/>
          <p:nvPr/>
        </p:nvSpPr>
        <p:spPr>
          <a:xfrm>
            <a:off x="601785" y="309582"/>
            <a:ext cx="11246338" cy="954107"/>
          </a:xfrm>
          <a:prstGeom prst="rect">
            <a:avLst/>
          </a:prstGeom>
          <a:noFill/>
        </p:spPr>
        <p:txBody>
          <a:bodyPr wrap="square">
            <a:spAutoFit/>
          </a:bodyPr>
          <a:lstStyle/>
          <a:p>
            <a:r>
              <a:rPr lang="kk-KZ" sz="2800" b="1" dirty="0">
                <a:latin typeface="Times New Roman" panose="02020603050405020304" pitchFamily="18" charset="0"/>
                <a:cs typeface="Times New Roman" panose="02020603050405020304" pitchFamily="18" charset="0"/>
              </a:rPr>
              <a:t>1-тапсырма.</a:t>
            </a:r>
            <a:r>
              <a:rPr lang="ru-RU" sz="2000" b="1" u="sng" dirty="0">
                <a:solidFill>
                  <a:srgbClr val="000000"/>
                </a:solidFill>
                <a:latin typeface="Times New Roman" panose="02020603050405020304" pitchFamily="18" charset="0"/>
                <a:cs typeface="Times New Roman" panose="02020603050405020304" pitchFamily="18" charset="0"/>
              </a:rPr>
              <a:t>КАРТОЧКАЛАР  ИЕРАРХИЯСЫ </a:t>
            </a:r>
            <a:r>
              <a:rPr lang="ru-RU" sz="2800" b="1" u="sng" dirty="0" err="1">
                <a:solidFill>
                  <a:srgbClr val="000000"/>
                </a:solidFill>
                <a:latin typeface="Times New Roman" panose="02020603050405020304" pitchFamily="18" charset="0"/>
                <a:cs typeface="Times New Roman" panose="02020603050405020304" pitchFamily="18" charset="0"/>
              </a:rPr>
              <a:t>әдісі</a:t>
            </a:r>
            <a:r>
              <a:rPr lang="ru-RU" sz="2800" b="1" u="sng" dirty="0">
                <a:solidFill>
                  <a:srgbClr val="000000"/>
                </a:solidFill>
                <a:latin typeface="Times New Roman" panose="02020603050405020304" pitchFamily="18" charset="0"/>
                <a:cs typeface="Times New Roman" panose="02020603050405020304" pitchFamily="18" charset="0"/>
              </a:rPr>
              <a:t> </a:t>
            </a:r>
            <a:r>
              <a:rPr lang="ru-RU" sz="2800" b="1" u="sng" dirty="0" err="1">
                <a:solidFill>
                  <a:srgbClr val="000000"/>
                </a:solidFill>
                <a:latin typeface="Times New Roman" panose="02020603050405020304" pitchFamily="18" charset="0"/>
                <a:cs typeface="Times New Roman" panose="02020603050405020304" pitchFamily="18" charset="0"/>
              </a:rPr>
              <a:t>арқылы</a:t>
            </a:r>
            <a:r>
              <a:rPr lang="ru-RU" sz="2800" b="1" u="sng" dirty="0">
                <a:solidFill>
                  <a:srgbClr val="000000"/>
                </a:solidFill>
                <a:latin typeface="Times New Roman" panose="02020603050405020304" pitchFamily="18" charset="0"/>
                <a:cs typeface="Times New Roman" panose="02020603050405020304" pitchFamily="18" charset="0"/>
              </a:rPr>
              <a:t> </a:t>
            </a:r>
            <a:r>
              <a:rPr lang="ru-RU" sz="2800" b="1" u="sng" dirty="0" err="1">
                <a:solidFill>
                  <a:srgbClr val="000000"/>
                </a:solidFill>
                <a:latin typeface="Times New Roman" panose="02020603050405020304" pitchFamily="18" charset="0"/>
                <a:cs typeface="Times New Roman" panose="02020603050405020304" pitchFamily="18" charset="0"/>
              </a:rPr>
              <a:t>төл</a:t>
            </a:r>
            <a:r>
              <a:rPr lang="ru-RU" sz="2800" b="1" u="sng" dirty="0">
                <a:solidFill>
                  <a:srgbClr val="000000"/>
                </a:solidFill>
                <a:latin typeface="Times New Roman" panose="02020603050405020304" pitchFamily="18" charset="0"/>
                <a:cs typeface="Times New Roman" panose="02020603050405020304" pitchFamily="18" charset="0"/>
              </a:rPr>
              <a:t> </a:t>
            </a:r>
            <a:r>
              <a:rPr lang="ru-RU" sz="2800" b="1" u="sng" dirty="0" err="1">
                <a:solidFill>
                  <a:srgbClr val="000000"/>
                </a:solidFill>
                <a:latin typeface="Times New Roman" panose="02020603050405020304" pitchFamily="18" charset="0"/>
                <a:cs typeface="Times New Roman" panose="02020603050405020304" pitchFamily="18" charset="0"/>
              </a:rPr>
              <a:t>сөз</a:t>
            </a:r>
            <a:r>
              <a:rPr lang="ru-RU" sz="2800" b="1" u="sng" dirty="0">
                <a:solidFill>
                  <a:srgbClr val="000000"/>
                </a:solidFill>
                <a:latin typeface="Times New Roman" panose="02020603050405020304" pitchFamily="18" charset="0"/>
                <a:cs typeface="Times New Roman" panose="02020603050405020304" pitchFamily="18" charset="0"/>
              </a:rPr>
              <a:t> бен автор </a:t>
            </a:r>
            <a:r>
              <a:rPr lang="ru-RU" sz="2800" b="1" u="sng" dirty="0" err="1">
                <a:solidFill>
                  <a:srgbClr val="000000"/>
                </a:solidFill>
                <a:latin typeface="Times New Roman" panose="02020603050405020304" pitchFamily="18" charset="0"/>
                <a:cs typeface="Times New Roman" panose="02020603050405020304" pitchFamily="18" charset="0"/>
              </a:rPr>
              <a:t>сөзін</a:t>
            </a:r>
            <a:r>
              <a:rPr lang="ru-RU" sz="2800" b="1" u="sng" dirty="0">
                <a:solidFill>
                  <a:srgbClr val="000000"/>
                </a:solidFill>
                <a:latin typeface="Times New Roman" panose="02020603050405020304" pitchFamily="18" charset="0"/>
                <a:cs typeface="Times New Roman" panose="02020603050405020304" pitchFamily="18" charset="0"/>
              </a:rPr>
              <a:t>  </a:t>
            </a:r>
            <a:r>
              <a:rPr lang="ru-RU" sz="2800" b="1" u="sng" dirty="0" err="1">
                <a:solidFill>
                  <a:srgbClr val="000000"/>
                </a:solidFill>
                <a:latin typeface="Times New Roman" panose="02020603050405020304" pitchFamily="18" charset="0"/>
                <a:cs typeface="Times New Roman" panose="02020603050405020304" pitchFamily="18" charset="0"/>
              </a:rPr>
              <a:t>анықтаңдар</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383FC49C-0D4E-4D05-953D-C8507D827082}"/>
              </a:ext>
            </a:extLst>
          </p:cNvPr>
          <p:cNvSpPr/>
          <p:nvPr/>
        </p:nvSpPr>
        <p:spPr>
          <a:xfrm>
            <a:off x="667910" y="5728677"/>
            <a:ext cx="5828306" cy="106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b="1" dirty="0">
                <a:solidFill>
                  <a:srgbClr val="FFFF00"/>
                </a:solidFill>
                <a:latin typeface="Times New Roman" panose="02020603050405020304" pitchFamily="18" charset="0"/>
                <a:cs typeface="Times New Roman" panose="02020603050405020304" pitchFamily="18" charset="0"/>
              </a:rPr>
              <a:t>Дескриптор</a:t>
            </a:r>
          </a:p>
          <a:p>
            <a:r>
              <a:rPr lang="kk-KZ" sz="2000" b="1" dirty="0">
                <a:solidFill>
                  <a:srgbClr val="FFFF00"/>
                </a:solidFill>
                <a:latin typeface="Times New Roman" panose="02020603050405020304" pitchFamily="18" charset="0"/>
                <a:cs typeface="Times New Roman" panose="02020603050405020304" pitchFamily="18" charset="0"/>
              </a:rPr>
              <a:t>-мәтіннен төл сөз бен автор сөзін анықтайды;</a:t>
            </a:r>
          </a:p>
          <a:p>
            <a:r>
              <a:rPr lang="kk-KZ" sz="2000" b="1" dirty="0">
                <a:solidFill>
                  <a:srgbClr val="FFFF00"/>
                </a:solidFill>
                <a:latin typeface="Times New Roman" panose="02020603050405020304" pitchFamily="18" charset="0"/>
                <a:cs typeface="Times New Roman" panose="02020603050405020304" pitchFamily="18" charset="0"/>
              </a:rPr>
              <a:t>-ережені  дұрыс қолданады;</a:t>
            </a:r>
          </a:p>
          <a:p>
            <a:pPr algn="ctr"/>
            <a:endParaRPr lang="ru-RU" dirty="0"/>
          </a:p>
        </p:txBody>
      </p:sp>
    </p:spTree>
    <p:extLst>
      <p:ext uri="{BB962C8B-B14F-4D97-AF65-F5344CB8AC3E}">
        <p14:creationId xmlns:p14="http://schemas.microsoft.com/office/powerpoint/2010/main" val="1711488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A3A4601-358D-4BD7-A08E-4D9AFCFCF885}"/>
              </a:ext>
            </a:extLst>
          </p:cNvPr>
          <p:cNvPicPr>
            <a:picLocks noChangeAspect="1"/>
          </p:cNvPicPr>
          <p:nvPr/>
        </p:nvPicPr>
        <p:blipFill>
          <a:blip r:embed="rId2"/>
          <a:stretch>
            <a:fillRect/>
          </a:stretch>
        </p:blipFill>
        <p:spPr>
          <a:xfrm>
            <a:off x="0" y="0"/>
            <a:ext cx="12192000" cy="1240404"/>
          </a:xfrm>
          <a:prstGeom prst="rect">
            <a:avLst/>
          </a:prstGeom>
        </p:spPr>
      </p:pic>
      <p:sp>
        <p:nvSpPr>
          <p:cNvPr id="2" name="Заголовок 1">
            <a:extLst>
              <a:ext uri="{FF2B5EF4-FFF2-40B4-BE49-F238E27FC236}">
                <a16:creationId xmlns:a16="http://schemas.microsoft.com/office/drawing/2014/main" id="{0AE6A2D8-3C46-4C18-90E3-6A695059BC88}"/>
              </a:ext>
            </a:extLst>
          </p:cNvPr>
          <p:cNvSpPr>
            <a:spLocks noGrp="1"/>
          </p:cNvSpPr>
          <p:nvPr>
            <p:ph type="title"/>
          </p:nvPr>
        </p:nvSpPr>
        <p:spPr>
          <a:xfrm>
            <a:off x="477077" y="166978"/>
            <a:ext cx="11306755" cy="1073426"/>
          </a:xfrm>
        </p:spPr>
        <p:txBody>
          <a:bodyPr>
            <a:normAutofit fontScale="90000"/>
          </a:bodyPr>
          <a:lstStyle/>
          <a:p>
            <a:pPr algn="ctr"/>
            <a:r>
              <a:rPr lang="kk-KZ" sz="3100" b="1" dirty="0">
                <a:solidFill>
                  <a:schemeClr val="tx1"/>
                </a:solidFill>
                <a:latin typeface="Times New Roman" panose="02020603050405020304" pitchFamily="18" charset="0"/>
                <a:cs typeface="Times New Roman" panose="02020603050405020304" pitchFamily="18" charset="0"/>
              </a:rPr>
              <a:t>Өзіңді тексер</a:t>
            </a:r>
            <a:r>
              <a:rPr lang="ru-RU" sz="4400" b="1" dirty="0">
                <a:solidFill>
                  <a:schemeClr val="tx1"/>
                </a:solidFill>
                <a:latin typeface="Times New Roman" panose="02020603050405020304" pitchFamily="18" charset="0"/>
                <a:cs typeface="Times New Roman" panose="02020603050405020304" pitchFamily="18" charset="0"/>
              </a:rPr>
              <a:t/>
            </a:r>
            <a:br>
              <a:rPr lang="ru-RU" sz="4400" b="1" dirty="0">
                <a:solidFill>
                  <a:schemeClr val="tx1"/>
                </a:solidFill>
                <a:latin typeface="Times New Roman" panose="02020603050405020304" pitchFamily="18" charset="0"/>
                <a:cs typeface="Times New Roman" panose="02020603050405020304" pitchFamily="18" charset="0"/>
              </a:rPr>
            </a:br>
            <a:endParaRPr lang="ru-RU" dirty="0"/>
          </a:p>
        </p:txBody>
      </p:sp>
      <p:graphicFrame>
        <p:nvGraphicFramePr>
          <p:cNvPr id="5" name="Таблица 5">
            <a:extLst>
              <a:ext uri="{FF2B5EF4-FFF2-40B4-BE49-F238E27FC236}">
                <a16:creationId xmlns:a16="http://schemas.microsoft.com/office/drawing/2014/main" id="{1D04B1EF-A1A4-4B54-B94D-9F767B05C83C}"/>
              </a:ext>
            </a:extLst>
          </p:cNvPr>
          <p:cNvGraphicFramePr>
            <a:graphicFrameLocks noGrp="1"/>
          </p:cNvGraphicFramePr>
          <p:nvPr>
            <p:ph idx="1"/>
            <p:extLst>
              <p:ext uri="{D42A27DB-BD31-4B8C-83A1-F6EECF244321}">
                <p14:modId xmlns:p14="http://schemas.microsoft.com/office/powerpoint/2010/main" val="2309207418"/>
              </p:ext>
            </p:extLst>
          </p:nvPr>
        </p:nvGraphicFramePr>
        <p:xfrm>
          <a:off x="532738" y="1478943"/>
          <a:ext cx="11115924" cy="4949162"/>
        </p:xfrm>
        <a:graphic>
          <a:graphicData uri="http://schemas.openxmlformats.org/drawingml/2006/table">
            <a:tbl>
              <a:tblPr firstRow="1" bandRow="1">
                <a:tableStyleId>{5C22544A-7EE6-4342-B048-85BDC9FD1C3A}</a:tableStyleId>
              </a:tblPr>
              <a:tblGrid>
                <a:gridCol w="4880514">
                  <a:extLst>
                    <a:ext uri="{9D8B030D-6E8A-4147-A177-3AD203B41FA5}">
                      <a16:colId xmlns:a16="http://schemas.microsoft.com/office/drawing/2014/main" val="163843629"/>
                    </a:ext>
                  </a:extLst>
                </a:gridCol>
                <a:gridCol w="6235410">
                  <a:extLst>
                    <a:ext uri="{9D8B030D-6E8A-4147-A177-3AD203B41FA5}">
                      <a16:colId xmlns:a16="http://schemas.microsoft.com/office/drawing/2014/main" val="1123846920"/>
                    </a:ext>
                  </a:extLst>
                </a:gridCol>
              </a:tblGrid>
              <a:tr h="491639">
                <a:tc>
                  <a:txBody>
                    <a:bodyPr/>
                    <a:lstStyle/>
                    <a:p>
                      <a:endParaRPr lang="kk-KZ" sz="2400" dirty="0">
                        <a:latin typeface="Times New Roman" panose="02020603050405020304" pitchFamily="18" charset="0"/>
                        <a:cs typeface="Times New Roman" panose="02020603050405020304" pitchFamily="18" charset="0"/>
                      </a:endParaRPr>
                    </a:p>
                  </a:txBody>
                  <a:tcPr/>
                </a:tc>
                <a:tc>
                  <a:txBody>
                    <a:bodyPr/>
                    <a:lstStyle/>
                    <a:p>
                      <a:endParaRPr lang="ru-RU"/>
                    </a:p>
                  </a:txBody>
                  <a:tcPr/>
                </a:tc>
                <a:extLst>
                  <a:ext uri="{0D108BD9-81ED-4DB2-BD59-A6C34878D82A}">
                    <a16:rowId xmlns:a16="http://schemas.microsoft.com/office/drawing/2014/main" val="234255337"/>
                  </a:ext>
                </a:extLst>
              </a:tr>
              <a:tr h="1606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a:latin typeface="Times New Roman" panose="02020603050405020304" pitchFamily="18" charset="0"/>
                          <a:cs typeface="Times New Roman" panose="02020603050405020304" pitchFamily="18" charset="0"/>
                        </a:rPr>
                        <a:t>Автор </a:t>
                      </a:r>
                      <a:r>
                        <a:rPr lang="ru-RU" sz="2800" dirty="0" err="1">
                          <a:latin typeface="Times New Roman" panose="02020603050405020304" pitchFamily="18" charset="0"/>
                          <a:cs typeface="Times New Roman" panose="02020603050405020304" pitchFamily="18" charset="0"/>
                        </a:rPr>
                        <a:t>сөзі</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Төл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сөз</a:t>
                      </a:r>
                      <a:r>
                        <a:rPr lang="ru-RU" sz="2800" dirty="0">
                          <a:latin typeface="Times New Roman" panose="02020603050405020304" pitchFamily="18" charset="0"/>
                          <a:cs typeface="Times New Roman" panose="02020603050405020304" pitchFamily="18" charset="0"/>
                        </a:rPr>
                        <a:t>» ,-автор </a:t>
                      </a:r>
                      <a:r>
                        <a:rPr lang="ru-RU" sz="2800" dirty="0" err="1">
                          <a:latin typeface="Times New Roman" panose="02020603050405020304" pitchFamily="18" charset="0"/>
                          <a:cs typeface="Times New Roman" panose="02020603050405020304" pitchFamily="18" charset="0"/>
                        </a:rPr>
                        <a:t>сөзі</a:t>
                      </a:r>
                      <a:r>
                        <a:rPr lang="ru-RU" sz="28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latin typeface="Times New Roman" panose="02020603050405020304" pitchFamily="18" charset="0"/>
                        <a:cs typeface="Times New Roman" panose="02020603050405020304" pitchFamily="18" charset="0"/>
                      </a:endParaRP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Әкем</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Табиғат</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аясына</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шыққан</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соң</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табиғатты</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таза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ұстап,қоқыс</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тастамау</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керек</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деді</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5304757"/>
                  </a:ext>
                </a:extLst>
              </a:tr>
              <a:tr h="2851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a:latin typeface="Times New Roman" panose="02020603050405020304" pitchFamily="18" charset="0"/>
                          <a:cs typeface="Times New Roman" panose="02020603050405020304" pitchFamily="18" charset="0"/>
                        </a:rPr>
                        <a:t>Автор </a:t>
                      </a:r>
                      <a:r>
                        <a:rPr lang="ru-RU" sz="2800" dirty="0" err="1">
                          <a:latin typeface="Times New Roman" panose="02020603050405020304" pitchFamily="18" charset="0"/>
                          <a:cs typeface="Times New Roman" panose="02020603050405020304" pitchFamily="18" charset="0"/>
                        </a:rPr>
                        <a:t>сөзі</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Төл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сөз</a:t>
                      </a:r>
                      <a:r>
                        <a:rPr lang="ru-RU" sz="2800" dirty="0">
                          <a:latin typeface="Times New Roman" panose="02020603050405020304" pitchFamily="18" charset="0"/>
                          <a:cs typeface="Times New Roman" panose="02020603050405020304" pitchFamily="18" charset="0"/>
                        </a:rPr>
                        <a:t>» ,-автор </a:t>
                      </a:r>
                      <a:r>
                        <a:rPr lang="ru-RU" sz="2800" dirty="0" err="1">
                          <a:latin typeface="Times New Roman" panose="02020603050405020304" pitchFamily="18" charset="0"/>
                          <a:cs typeface="Times New Roman" panose="02020603050405020304" pitchFamily="18" charset="0"/>
                        </a:rPr>
                        <a:t>сөзі</a:t>
                      </a:r>
                      <a:r>
                        <a:rPr lang="ru-RU" sz="2800" dirty="0">
                          <a:latin typeface="Times New Roman" panose="02020603050405020304" pitchFamily="18" charset="0"/>
                          <a:cs typeface="Times New Roman" panose="02020603050405020304" pitchFamily="18" charset="0"/>
                        </a:rPr>
                        <a:t>.</a:t>
                      </a:r>
                    </a:p>
                    <a:p>
                      <a:endParaRPr lang="kk-KZ" dirty="0"/>
                    </a:p>
                    <a:p>
                      <a:endParaRPr lang="ru-RU" dirty="0"/>
                    </a:p>
                  </a:txBody>
                  <a:tcPr/>
                </a:tc>
                <a:tc>
                  <a:txBody>
                    <a:bodyPr/>
                    <a:lstStyle/>
                    <a:p>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Анамда</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әкемнің</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бұл</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сөзіне</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келісті,де</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анам</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Балалар</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әкелерің</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дұрыс</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айтады,табиғатты</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ластауға</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болмайды</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от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жаққан</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соң</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оны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өшіруді</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ұмытпаңдар,сендер</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отты</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өшірмесеңдер</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орман</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өртенеді</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a:t>
                      </a:r>
                      <a:r>
                        <a:rPr lang="ru-RU" sz="2800" b="0" i="0" kern="1200" dirty="0" err="1">
                          <a:solidFill>
                            <a:schemeClr val="dk1"/>
                          </a:solidFill>
                          <a:effectLst/>
                          <a:latin typeface="Times New Roman" panose="02020603050405020304" pitchFamily="18" charset="0"/>
                          <a:ea typeface="+mn-ea"/>
                          <a:cs typeface="Times New Roman" panose="02020603050405020304" pitchFamily="18" charset="0"/>
                        </a:rPr>
                        <a:t>деді</a:t>
                      </a:r>
                      <a:r>
                        <a:rPr lang="ru-RU" sz="2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4918526"/>
                  </a:ext>
                </a:extLst>
              </a:tr>
            </a:tbl>
          </a:graphicData>
        </a:graphic>
      </p:graphicFrame>
    </p:spTree>
    <p:extLst>
      <p:ext uri="{BB962C8B-B14F-4D97-AF65-F5344CB8AC3E}">
        <p14:creationId xmlns:p14="http://schemas.microsoft.com/office/powerpoint/2010/main" val="219645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ADA404B-CBD6-4BEC-B7FF-1A65EA42F57C}"/>
              </a:ext>
            </a:extLst>
          </p:cNvPr>
          <p:cNvPicPr>
            <a:picLocks noChangeAspect="1"/>
          </p:cNvPicPr>
          <p:nvPr/>
        </p:nvPicPr>
        <p:blipFill>
          <a:blip r:embed="rId2"/>
          <a:stretch>
            <a:fillRect/>
          </a:stretch>
        </p:blipFill>
        <p:spPr>
          <a:xfrm>
            <a:off x="0" y="0"/>
            <a:ext cx="12192000" cy="1200647"/>
          </a:xfrm>
          <a:prstGeom prst="rect">
            <a:avLst/>
          </a:prstGeom>
        </p:spPr>
      </p:pic>
      <p:sp>
        <p:nvSpPr>
          <p:cNvPr id="2" name="Заголовок 1">
            <a:extLst>
              <a:ext uri="{FF2B5EF4-FFF2-40B4-BE49-F238E27FC236}">
                <a16:creationId xmlns:a16="http://schemas.microsoft.com/office/drawing/2014/main" id="{FC893B5E-FFF8-425C-89F0-579EEE754997}"/>
              </a:ext>
            </a:extLst>
          </p:cNvPr>
          <p:cNvSpPr>
            <a:spLocks noGrp="1"/>
          </p:cNvSpPr>
          <p:nvPr>
            <p:ph type="title"/>
          </p:nvPr>
        </p:nvSpPr>
        <p:spPr>
          <a:xfrm>
            <a:off x="265723" y="103367"/>
            <a:ext cx="11732795" cy="978011"/>
          </a:xfrm>
        </p:spPr>
        <p:txBody>
          <a:bodyPr>
            <a:normAutofit/>
          </a:bodyPr>
          <a:lstStyle/>
          <a:p>
            <a:r>
              <a:rPr lang="kk-KZ" sz="2800" b="1" dirty="0">
                <a:latin typeface="Times New Roman" panose="02020603050405020304" pitchFamily="18" charset="0"/>
                <a:cs typeface="Times New Roman" panose="02020603050405020304" pitchFamily="18" charset="0"/>
              </a:rPr>
              <a:t>2-тапсырма.</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Мәтінді</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оқыңдар.Ойын</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жинақтау</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әдісі</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арқылы</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сұрақтарға</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жауап</a:t>
            </a:r>
            <a:r>
              <a:rPr lang="ru-RU" sz="2800" b="1" i="0" u="sng" dirty="0">
                <a:solidFill>
                  <a:srgbClr val="000000"/>
                </a:solidFill>
                <a:effectLst/>
                <a:latin typeface="Times New Roman" panose="02020603050405020304" pitchFamily="18" charset="0"/>
                <a:cs typeface="Times New Roman" panose="02020603050405020304" pitchFamily="18" charset="0"/>
              </a:rPr>
              <a:t> </a:t>
            </a:r>
            <a:r>
              <a:rPr lang="ru-RU" sz="2800" b="1" i="0" u="sng" dirty="0" err="1">
                <a:solidFill>
                  <a:srgbClr val="000000"/>
                </a:solidFill>
                <a:effectLst/>
                <a:latin typeface="Times New Roman" panose="02020603050405020304" pitchFamily="18" charset="0"/>
                <a:cs typeface="Times New Roman" panose="02020603050405020304" pitchFamily="18" charset="0"/>
              </a:rPr>
              <a:t>беріңдер</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19195C-596A-4F2A-B673-FE4F0B39319C}"/>
              </a:ext>
            </a:extLst>
          </p:cNvPr>
          <p:cNvSpPr>
            <a:spLocks noGrp="1"/>
          </p:cNvSpPr>
          <p:nvPr>
            <p:ph idx="1"/>
          </p:nvPr>
        </p:nvSpPr>
        <p:spPr>
          <a:xfrm>
            <a:off x="190831" y="1304014"/>
            <a:ext cx="11807687" cy="5359179"/>
          </a:xfrm>
        </p:spPr>
        <p:txBody>
          <a:bodyPr>
            <a:normAutofit fontScale="85000" lnSpcReduction="20000"/>
          </a:bodyPr>
          <a:lstStyle/>
          <a:p>
            <a:pPr marL="0" indent="0" algn="just">
              <a:buNone/>
            </a:pPr>
            <a:r>
              <a:rPr lang="kk-KZ" sz="3000" dirty="0">
                <a:latin typeface="Times New Roman" panose="02020603050405020304" pitchFamily="18" charset="0"/>
                <a:cs typeface="Times New Roman" panose="02020603050405020304" pitchFamily="18" charset="0"/>
              </a:rPr>
              <a:t>Бурабай туралы аңыз</a:t>
            </a:r>
          </a:p>
          <a:p>
            <a:pPr marL="0" indent="0" algn="just">
              <a:buNone/>
            </a:pPr>
            <a:r>
              <a:rPr lang="kk-KZ" sz="3000" dirty="0">
                <a:latin typeface="Times New Roman" panose="02020603050405020304" pitchFamily="18" charset="0"/>
                <a:cs typeface="Times New Roman" panose="02020603050405020304" pitchFamily="18" charset="0"/>
              </a:rPr>
              <a:t>Көкшетау таулары үстіндегі аспан көкпеңбек нұрлы, ауасы тұнық мөлдір болғандықтан да «Көкше тау» деп аталады. Осы таулардың арасында ертеректе бір бай әрі би қоныстанған екен. Ол бай, бимен бірге бір еркін де тәккаппар ақбас бура мекен еткен. Ол бураның әсем түрі, биік тұрпаты, қалың жүнінің ақтығы көрген адамды қызықтырмай қоймайды. Талайлардың қолына түскенмен, Бура, сытылып қашып құтылып кете беретін болған. Бура жалғыз жүріп, жалғыз тұрып, ешкімге басын имей үйреніп кетеді. Ол суды тек тазалығы мен мөлдірлігі үшін Күміскөл атап кеткен бір ғана көлден ішеді. Күн сайын келіп, тал түсте су ішуге келіп, келетін соқпағы да біреу болатын.Бура қасиетті еді. Жау косындарының жақындағанын күні бұрын сез</a:t>
            </a:r>
            <a:r>
              <a:rPr lang="en-US" sz="3000" dirty="0">
                <a:latin typeface="Times New Roman" panose="02020603050405020304" pitchFamily="18" charset="0"/>
                <a:cs typeface="Times New Roman" panose="02020603050405020304" pitchFamily="18" charset="0"/>
              </a:rPr>
              <a:t>in, </a:t>
            </a:r>
            <a:r>
              <a:rPr lang="kk-KZ" sz="3000" dirty="0">
                <a:latin typeface="Times New Roman" panose="02020603050405020304" pitchFamily="18" charset="0"/>
                <a:cs typeface="Times New Roman" panose="02020603050405020304" pitchFamily="18" charset="0"/>
              </a:rPr>
              <a:t>боздаған дауысымен халыққа төнген қауіп жайлы хабар беретін. Бура ханның сырқатын ерте біліп, ерекше тынышсызданып, күңірене боздап, беймаза болатын. Үрейлі күндердің алдында ақ бура толассыз, тоқтаусыз ақыратын. Ақырғанын естігендер, төңіректегі адамдар мен дала халқы асығыс жиналып, жау шапқынышылығын қайтару үшін жасақтар құрып, бірігетін. Ақ бураға құдайдай табынып, пале жаладан қорғау үшін Тәңір жіберген әулие жануар деп санап жүрді.</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86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6D14D6-E9A1-4B15-80C1-3ADB0CD327F9}"/>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52FB9909-5CAE-4DDF-89B4-B19837781BA3}"/>
              </a:ext>
            </a:extLst>
          </p:cNvPr>
          <p:cNvSpPr>
            <a:spLocks noGrp="1"/>
          </p:cNvSpPr>
          <p:nvPr>
            <p:ph idx="1"/>
          </p:nvPr>
        </p:nvSpPr>
        <p:spPr>
          <a:xfrm>
            <a:off x="273538" y="365125"/>
            <a:ext cx="11080262" cy="6127750"/>
          </a:xfrm>
        </p:spPr>
        <p:txBody>
          <a:bodyPr>
            <a:noAutofit/>
          </a:bodyPr>
          <a:lstStyle/>
          <a:p>
            <a:pPr marL="0" indent="0" algn="just">
              <a:buNone/>
            </a:pPr>
            <a:r>
              <a:rPr lang="ru-RU" sz="2400" dirty="0" err="1">
                <a:latin typeface="Times New Roman" panose="02020603050405020304" pitchFamily="18" charset="0"/>
                <a:cs typeface="Times New Roman" panose="02020603050405020304" pitchFamily="18" charset="0"/>
              </a:rPr>
              <a:t>Жылдар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сияқты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басбұзар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сұмдардан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кұралған</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топ </a:t>
            </a:r>
            <a:r>
              <a:rPr lang="ru-RU" sz="2400" dirty="0" err="1">
                <a:latin typeface="Times New Roman" panose="02020603050405020304" pitchFamily="18" charset="0"/>
                <a:cs typeface="Times New Roman" panose="02020603050405020304" pitchFamily="18" charset="0"/>
              </a:rPr>
              <a:t>құрып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кедейлерді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тонап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карамай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қырғынға</a:t>
            </a:r>
            <a:r>
              <a:rPr lang="ru-RU" sz="2400" dirty="0">
                <a:latin typeface="Times New Roman" panose="02020603050405020304" pitchFamily="18" charset="0"/>
                <a:cs typeface="Times New Roman" panose="02020603050405020304" pitchFamily="18" charset="0"/>
              </a:rPr>
              <a:t> </a:t>
            </a:r>
            <a:r>
              <a:rPr lang="kk-KZ" sz="2400" dirty="0" err="1">
                <a:latin typeface="Times New Roman" panose="02020603050405020304" pitchFamily="18" charset="0"/>
                <a:cs typeface="Times New Roman" panose="02020603050405020304" pitchFamily="18" charset="0"/>
              </a:rPr>
              <a:t>ұ</a:t>
            </a:r>
            <a:r>
              <a:rPr lang="ru-RU" sz="2400" dirty="0" err="1" smtClean="0">
                <a:latin typeface="Times New Roman" panose="02020603050405020304" pitchFamily="18" charset="0"/>
                <a:cs typeface="Times New Roman" panose="02020603050405020304" pitchFamily="18" charset="0"/>
              </a:rPr>
              <a:t>шыратты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жануарлар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адамдарға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жабайы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аңдар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құстарды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таяп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жақындап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келгенде</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ақырып</a:t>
            </a:r>
            <a:r>
              <a:rPr lang="ru-RU" sz="2400" dirty="0">
                <a:latin typeface="Times New Roman" panose="02020603050405020304" pitchFamily="18" charset="0"/>
                <a:cs typeface="Times New Roman" panose="02020603050405020304" pitchFamily="18" charset="0"/>
              </a:rPr>
              <a:t> хабар </a:t>
            </a:r>
            <a:r>
              <a:rPr lang="ru-RU" sz="2400" dirty="0" err="1">
                <a:latin typeface="Times New Roman" panose="02020603050405020304" pitchFamily="18" charset="0"/>
                <a:cs typeface="Times New Roman" panose="02020603050405020304" pitchFamily="18" charset="0"/>
              </a:rPr>
              <a:t>жеткізетін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Қарақшылардың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жолдары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Аңдар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қаскөй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жауыздардан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құтылды</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ерекше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қасиетін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құтылды</a:t>
            </a:r>
            <a:r>
              <a:rPr lang="ru-RU" sz="2400" dirty="0">
                <a:latin typeface="Times New Roman" panose="02020603050405020304" pitchFamily="18" charset="0"/>
                <a:cs typeface="Times New Roman" panose="02020603050405020304" pitchFamily="18" charset="0"/>
              </a:rPr>
              <a:t>. Хабар </a:t>
            </a:r>
            <a:r>
              <a:rPr lang="ru-RU" sz="2400" dirty="0" err="1">
                <a:latin typeface="Times New Roman" panose="02020603050405020304" pitchFamily="18" charset="0"/>
                <a:cs typeface="Times New Roman" panose="02020603050405020304" pitchFamily="18" charset="0"/>
              </a:rPr>
              <a:t>беретін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өлтірмекші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орманды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омыраумен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аңшылардың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қарақшы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ұзын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жебесімен</a:t>
            </a:r>
            <a:r>
              <a:rPr lang="ru-RU" sz="2400" dirty="0">
                <a:latin typeface="Times New Roman" panose="02020603050405020304" pitchFamily="18" charset="0"/>
                <a:cs typeface="Times New Roman" panose="02020603050405020304" pitchFamily="18" charset="0"/>
              </a:rPr>
              <a:t> бураны </a:t>
            </a:r>
            <a:r>
              <a:rPr lang="ru-RU" sz="2400" dirty="0" err="1">
                <a:latin typeface="Times New Roman" panose="02020603050405020304" pitchFamily="18" charset="0"/>
                <a:cs typeface="Times New Roman" panose="02020603050405020304" pitchFamily="18" charset="0"/>
              </a:rPr>
              <a:t>атып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бураның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кеудесін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садағымен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жібереді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Жебенің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жануардың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көкірегінен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өркешін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тесіп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Аузынан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кетіп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тұяқтарымен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тапап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тастамақшы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ақыра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боздап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қамшылап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қашып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кетеді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Жарақат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алған</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кері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бұрылып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өскен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көлдің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жағасына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келді</a:t>
            </a:r>
            <a:r>
              <a:rPr lang="ru-RU" sz="2400" dirty="0">
                <a:latin typeface="Times New Roman" panose="02020603050405020304" pitchFamily="18" charset="0"/>
                <a:cs typeface="Times New Roman" panose="02020603050405020304" pitchFamily="18" charset="0"/>
              </a:rPr>
              <a:t> Жан </a:t>
            </a:r>
            <a:r>
              <a:rPr lang="ru-RU" sz="2400" dirty="0" err="1">
                <a:latin typeface="Times New Roman" panose="02020603050405020304" pitchFamily="18" charset="0"/>
                <a:cs typeface="Times New Roman" panose="02020603050405020304" pitchFamily="18" charset="0"/>
              </a:rPr>
              <a:t>тәсілім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алдында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басын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қағба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жакка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каратып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көзін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жұмады</a:t>
            </a:r>
            <a:r>
              <a:rPr lang="ru-RU" sz="2400" dirty="0">
                <a:latin typeface="Times New Roman" panose="02020603050405020304" pitchFamily="18" charset="0"/>
                <a:cs typeface="Times New Roman" panose="02020603050405020304" pitchFamily="18" charset="0"/>
              </a:rPr>
              <a:t>. Сол </a:t>
            </a:r>
            <a:r>
              <a:rPr lang="ru-RU" sz="2400" dirty="0" err="1">
                <a:latin typeface="Times New Roman" panose="02020603050405020304" pitchFamily="18" charset="0"/>
                <a:cs typeface="Times New Roman" panose="02020603050405020304" pitchFamily="18" charset="0"/>
              </a:rPr>
              <a:t>қалпында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өркешті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көзін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жұмады</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қос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өркешті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тауға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айналып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Биіктігі</a:t>
            </a:r>
            <a:r>
              <a:rPr lang="ru-RU" sz="2400" dirty="0">
                <a:latin typeface="Times New Roman" panose="02020603050405020304" pitchFamily="18" charset="0"/>
                <a:cs typeface="Times New Roman" panose="02020603050405020304" pitchFamily="18" charset="0"/>
              </a:rPr>
              <a:t> 690м. </a:t>
            </a:r>
            <a:r>
              <a:rPr lang="ru-RU" sz="2400" dirty="0" err="1">
                <a:latin typeface="Times New Roman" panose="02020603050405020304" pitchFamily="18" charset="0"/>
                <a:cs typeface="Times New Roman" panose="02020603050405020304" pitchFamily="18" charset="0"/>
              </a:rPr>
              <a:t>Өркешінен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дейін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жануарды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көктеп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сорайып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a:t>
            </a:r>
            <a:r>
              <a:rPr lang="ru-RU" sz="2400" dirty="0">
                <a:latin typeface="Times New Roman" panose="02020603050405020304" pitchFamily="18" charset="0"/>
                <a:cs typeface="Times New Roman" panose="02020603050405020304" pitchFamily="18" charset="0"/>
              </a:rPr>
              <a:t> бура </a:t>
            </a:r>
            <a:r>
              <a:rPr lang="ru-RU" sz="2400" dirty="0" err="1">
                <a:latin typeface="Times New Roman" panose="02020603050405020304" pitchFamily="18" charset="0"/>
                <a:cs typeface="Times New Roman" panose="02020603050405020304" pitchFamily="18" charset="0"/>
              </a:rPr>
              <a:t>мекен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мейірін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қандыра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сусындаған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күміс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көл</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Бурабай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аталады</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623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8E6EAC-6ECF-4511-944C-9B7E6251B77F}"/>
              </a:ext>
            </a:extLst>
          </p:cNvPr>
          <p:cNvPicPr>
            <a:picLocks noChangeAspect="1"/>
          </p:cNvPicPr>
          <p:nvPr/>
        </p:nvPicPr>
        <p:blipFill>
          <a:blip r:embed="rId2"/>
          <a:stretch>
            <a:fillRect/>
          </a:stretch>
        </p:blipFill>
        <p:spPr>
          <a:xfrm>
            <a:off x="0" y="0"/>
            <a:ext cx="12192000" cy="1187938"/>
          </a:xfrm>
          <a:prstGeom prst="rect">
            <a:avLst/>
          </a:prstGeom>
        </p:spPr>
      </p:pic>
      <p:sp>
        <p:nvSpPr>
          <p:cNvPr id="2" name="Заголовок 1">
            <a:extLst>
              <a:ext uri="{FF2B5EF4-FFF2-40B4-BE49-F238E27FC236}">
                <a16:creationId xmlns:a16="http://schemas.microsoft.com/office/drawing/2014/main" id="{7DCB329E-C4F0-4868-B6FE-99CA9E71086D}"/>
              </a:ext>
            </a:extLst>
          </p:cNvPr>
          <p:cNvSpPr>
            <a:spLocks noGrp="1"/>
          </p:cNvSpPr>
          <p:nvPr>
            <p:ph type="title"/>
          </p:nvPr>
        </p:nvSpPr>
        <p:spPr>
          <a:xfrm>
            <a:off x="838200" y="365126"/>
            <a:ext cx="10515600" cy="658690"/>
          </a:xfrm>
        </p:spPr>
        <p:txBody>
          <a:bodyPr>
            <a:normAutofit/>
          </a:bodyPr>
          <a:lstStyle/>
          <a:p>
            <a:pPr algn="ctr"/>
            <a:r>
              <a:rPr lang="kk-KZ" sz="2800" b="1" dirty="0">
                <a:solidFill>
                  <a:schemeClr val="tx1"/>
                </a:solidFill>
                <a:latin typeface="Times New Roman" panose="02020603050405020304" pitchFamily="18" charset="0"/>
                <a:cs typeface="Times New Roman" panose="02020603050405020304" pitchFamily="18" charset="0"/>
              </a:rPr>
              <a:t>Өзіңді тексер</a:t>
            </a:r>
            <a:endParaRPr lang="ru-RU" sz="2800" dirty="0"/>
          </a:p>
        </p:txBody>
      </p:sp>
      <p:sp>
        <p:nvSpPr>
          <p:cNvPr id="3" name="Объект 2">
            <a:extLst>
              <a:ext uri="{FF2B5EF4-FFF2-40B4-BE49-F238E27FC236}">
                <a16:creationId xmlns:a16="http://schemas.microsoft.com/office/drawing/2014/main" id="{E68C176D-26F5-42C2-A186-5785809D5F08}"/>
              </a:ext>
            </a:extLst>
          </p:cNvPr>
          <p:cNvSpPr>
            <a:spLocks noGrp="1"/>
          </p:cNvSpPr>
          <p:nvPr>
            <p:ph idx="1"/>
          </p:nvPr>
        </p:nvSpPr>
        <p:spPr>
          <a:xfrm>
            <a:off x="289169" y="1250463"/>
            <a:ext cx="11512062" cy="4439138"/>
          </a:xfrm>
        </p:spPr>
        <p:txBody>
          <a:bodyPr>
            <a:normAutofit lnSpcReduction="10000"/>
          </a:bodyPr>
          <a:lstStyle/>
          <a:p>
            <a:pPr marL="0" indent="0" algn="just">
              <a:buNone/>
            </a:pPr>
            <a:r>
              <a:rPr lang="kk-KZ" sz="2400" b="1" dirty="0">
                <a:latin typeface="Times New Roman" panose="02020603050405020304" pitchFamily="18" charset="0"/>
                <a:cs typeface="Times New Roman" panose="02020603050405020304" pitchFamily="18" charset="0"/>
              </a:rPr>
              <a:t>1.Көкшенің таулары,табиғаты,аспаны тұнық мөлдір болғандықтан </a:t>
            </a: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Көкше</a:t>
            </a:r>
            <a:r>
              <a:rPr lang="ru-RU" sz="2400" b="1" dirty="0">
                <a:latin typeface="Times New Roman" panose="02020603050405020304" pitchFamily="18" charset="0"/>
                <a:cs typeface="Times New Roman" panose="02020603050405020304" pitchFamily="18" charset="0"/>
              </a:rPr>
              <a:t> тау» </a:t>
            </a:r>
            <a:r>
              <a:rPr lang="ru-RU" sz="2400" b="1" dirty="0" err="1">
                <a:latin typeface="Times New Roman" panose="02020603050405020304" pitchFamily="18" charset="0"/>
                <a:cs typeface="Times New Roman" panose="02020603050405020304" pitchFamily="18" charset="0"/>
              </a:rPr>
              <a:t>деп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аталады</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2.Талайларды аман </a:t>
            </a:r>
            <a:r>
              <a:rPr lang="ru-RU" sz="2400" b="1" dirty="0" err="1">
                <a:latin typeface="Times New Roman" panose="02020603050405020304" pitchFamily="18" charset="0"/>
                <a:cs typeface="Times New Roman" panose="02020603050405020304" pitchFamily="18" charset="0"/>
              </a:rPr>
              <a:t>сақтап,жауыз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күштердің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алдын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алған-Ақбасты</a:t>
            </a:r>
            <a:r>
              <a:rPr lang="ru-RU" sz="2400" b="1" dirty="0">
                <a:latin typeface="Times New Roman" panose="02020603050405020304" pitchFamily="18" charset="0"/>
                <a:cs typeface="Times New Roman" panose="02020603050405020304" pitchFamily="18" charset="0"/>
              </a:rPr>
              <a:t> бура.</a:t>
            </a:r>
          </a:p>
          <a:p>
            <a:pPr marL="0" indent="0" algn="just">
              <a:buNone/>
            </a:pPr>
            <a:r>
              <a:rPr lang="ru-RU" sz="2400" b="1" dirty="0">
                <a:latin typeface="Times New Roman" panose="02020603050405020304" pitchFamily="18" charset="0"/>
                <a:cs typeface="Times New Roman" panose="02020603050405020304" pitchFamily="18" charset="0"/>
              </a:rPr>
              <a:t>3.Тәккаппарлығы  </a:t>
            </a:r>
            <a:r>
              <a:rPr lang="ru-RU" sz="2400" b="1" dirty="0" err="1">
                <a:latin typeface="Times New Roman" panose="02020603050405020304" pitchFamily="18" charset="0"/>
                <a:cs typeface="Times New Roman" panose="02020603050405020304" pitchFamily="18" charset="0"/>
              </a:rPr>
              <a:t>өзіне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жарасқан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қасиетті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жануар</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4.Жамандықты </a:t>
            </a:r>
            <a:r>
              <a:rPr lang="ru-RU" sz="2400" b="1" dirty="0" err="1">
                <a:latin typeface="Times New Roman" panose="02020603050405020304" pitchFamily="18" charset="0"/>
                <a:cs typeface="Times New Roman" panose="02020603050405020304" pitchFamily="18" charset="0"/>
              </a:rPr>
              <a:t>алдын</a:t>
            </a:r>
            <a:r>
              <a:rPr lang="ru-RU" sz="2400" b="1" dirty="0">
                <a:latin typeface="Times New Roman" panose="02020603050405020304" pitchFamily="18" charset="0"/>
                <a:cs typeface="Times New Roman" panose="02020603050405020304" pitchFamily="18" charset="0"/>
              </a:rPr>
              <a:t> ала </a:t>
            </a:r>
            <a:r>
              <a:rPr lang="ru-RU" sz="2400" b="1" dirty="0" err="1">
                <a:latin typeface="Times New Roman" panose="02020603050405020304" pitchFamily="18" charset="0"/>
                <a:cs typeface="Times New Roman" panose="02020603050405020304" pitchFamily="18" charset="0"/>
              </a:rPr>
              <a:t>сезетін,Ақбасты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бураға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құдайдай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табынған,пәле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жаладан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қорғау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үшін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әулие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жануар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санаған</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5.Жылдар </a:t>
            </a:r>
            <a:r>
              <a:rPr lang="ru-RU" sz="2400" b="1" dirty="0" err="1">
                <a:latin typeface="Times New Roman" panose="02020603050405020304" pitchFamily="18" charset="0"/>
                <a:cs typeface="Times New Roman" panose="02020603050405020304" pitchFamily="18" charset="0"/>
              </a:rPr>
              <a:t>өтіп,жауыздардың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пайда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болуы,бураны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мерт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етуі</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6.Өлімі </a:t>
            </a:r>
            <a:r>
              <a:rPr lang="ru-RU" sz="2400" b="1" dirty="0" err="1">
                <a:latin typeface="Times New Roman" panose="02020603050405020304" pitchFamily="18" charset="0"/>
                <a:cs typeface="Times New Roman" panose="02020603050405020304" pitchFamily="18" charset="0"/>
              </a:rPr>
              <a:t>алдында</a:t>
            </a:r>
            <a:r>
              <a:rPr lang="ru-RU" sz="2400" b="1" dirty="0">
                <a:latin typeface="Times New Roman" panose="02020603050405020304" pitchFamily="18" charset="0"/>
                <a:cs typeface="Times New Roman" panose="02020603050405020304" pitchFamily="18" charset="0"/>
              </a:rPr>
              <a:t> да </a:t>
            </a:r>
            <a:r>
              <a:rPr lang="ru-RU" sz="2400" b="1" dirty="0" err="1">
                <a:latin typeface="Times New Roman" panose="02020603050405020304" pitchFamily="18" charset="0"/>
                <a:cs typeface="Times New Roman" panose="02020603050405020304" pitchFamily="18" charset="0"/>
              </a:rPr>
              <a:t>өзінің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туып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өскен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көлдің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жағасына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келуі</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7.Ақбасты </a:t>
            </a:r>
            <a:r>
              <a:rPr lang="ru-RU" sz="2400" b="1" dirty="0" err="1">
                <a:latin typeface="Times New Roman" panose="02020603050405020304" pitchFamily="18" charset="0"/>
                <a:cs typeface="Times New Roman" panose="02020603050405020304" pitchFamily="18" charset="0"/>
              </a:rPr>
              <a:t>бураның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мерт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болуы,қос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өркешті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тауға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айналуы</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8.Тау </a:t>
            </a:r>
            <a:r>
              <a:rPr lang="ru-RU" sz="2400" b="1" dirty="0" err="1">
                <a:latin typeface="Times New Roman" panose="02020603050405020304" pitchFamily="18" charset="0"/>
                <a:cs typeface="Times New Roman" panose="02020603050405020304" pitchFamily="18" charset="0"/>
              </a:rPr>
              <a:t>жайлы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аңыздың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жүзеге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келуі</a:t>
            </a:r>
            <a:r>
              <a:rPr lang="ru-RU" sz="2400" b="1" dirty="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9.Ақбасты бура </a:t>
            </a:r>
            <a:r>
              <a:rPr lang="ru-RU" sz="2400" b="1" dirty="0" err="1">
                <a:latin typeface="Times New Roman" panose="02020603050405020304" pitchFamily="18" charset="0"/>
                <a:cs typeface="Times New Roman" panose="02020603050405020304" pitchFamily="18" charset="0"/>
              </a:rPr>
              <a:t>мекен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еткен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күміс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көлдің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Бурабай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деп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аталуы</a:t>
            </a:r>
            <a:r>
              <a:rPr lang="ru-RU" sz="2400" b="1" dirty="0">
                <a:latin typeface="Times New Roman" panose="02020603050405020304" pitchFamily="18" charset="0"/>
                <a:cs typeface="Times New Roman" panose="02020603050405020304" pitchFamily="18" charset="0"/>
              </a:rPr>
              <a:t>.</a:t>
            </a:r>
          </a:p>
        </p:txBody>
      </p:sp>
      <p:sp>
        <p:nvSpPr>
          <p:cNvPr id="5" name="Прямоугольник 4">
            <a:extLst>
              <a:ext uri="{FF2B5EF4-FFF2-40B4-BE49-F238E27FC236}">
                <a16:creationId xmlns:a16="http://schemas.microsoft.com/office/drawing/2014/main" id="{C341058C-7235-452E-B79A-871FFBB33E9D}"/>
              </a:ext>
            </a:extLst>
          </p:cNvPr>
          <p:cNvSpPr/>
          <p:nvPr/>
        </p:nvSpPr>
        <p:spPr>
          <a:xfrm>
            <a:off x="289169" y="5607537"/>
            <a:ext cx="6010031" cy="1004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a:solidFill>
                  <a:schemeClr val="tx1"/>
                </a:solidFill>
                <a:latin typeface="Times New Roman" panose="02020603050405020304" pitchFamily="18" charset="0"/>
                <a:cs typeface="Times New Roman" panose="02020603050405020304" pitchFamily="18" charset="0"/>
              </a:rPr>
              <a:t>Дескриптор</a:t>
            </a:r>
          </a:p>
          <a:p>
            <a:pPr algn="ctr"/>
            <a:r>
              <a:rPr lang="kk-KZ" b="1" dirty="0">
                <a:solidFill>
                  <a:schemeClr val="tx1"/>
                </a:solidFill>
                <a:latin typeface="Times New Roman" panose="02020603050405020304" pitchFamily="18" charset="0"/>
                <a:cs typeface="Times New Roman" panose="02020603050405020304" pitchFamily="18" charset="0"/>
              </a:rPr>
              <a:t>-мәтін негізінде қойылған сұрақтарға жауап береді; </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24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902</Words>
  <Application>Microsoft Office PowerPoint</Application>
  <PresentationFormat>Широкоэкранный</PresentationFormat>
  <Paragraphs>62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   Тыңдалған  мәтін  мазмұны  негізінде сұрақтарға жауап беру,көтерілген мәселе бойынша өз ойын білдіру; </vt:lpstr>
      <vt:lpstr>Презентация PowerPoint</vt:lpstr>
      <vt:lpstr>Презентация PowerPoint</vt:lpstr>
      <vt:lpstr>Презентация PowerPoint</vt:lpstr>
      <vt:lpstr>Өзіңді тексер </vt:lpstr>
      <vt:lpstr>2-тапсырма. Мәтінді оқыңдар.Ойын жинақтау әдісі арқылы сұрақтарға жауап беріңдер</vt:lpstr>
      <vt:lpstr>Презентация PowerPoint</vt:lpstr>
      <vt:lpstr>Өзіңді тексер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Admin</cp:lastModifiedBy>
  <cp:revision>34</cp:revision>
  <dcterms:created xsi:type="dcterms:W3CDTF">2021-04-04T01:25:02Z</dcterms:created>
  <dcterms:modified xsi:type="dcterms:W3CDTF">2021-04-04T17:04:51Z</dcterms:modified>
</cp:coreProperties>
</file>