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8" r:id="rId4"/>
    <p:sldId id="259" r:id="rId5"/>
    <p:sldId id="263" r:id="rId6"/>
    <p:sldId id="262" r:id="rId7"/>
    <p:sldId id="272" r:id="rId8"/>
    <p:sldId id="273" r:id="rId9"/>
    <p:sldId id="261" r:id="rId10"/>
    <p:sldId id="274" r:id="rId11"/>
    <p:sldId id="275" r:id="rId12"/>
    <p:sldId id="276" r:id="rId13"/>
    <p:sldId id="264" r:id="rId14"/>
    <p:sldId id="277" r:id="rId15"/>
    <p:sldId id="266" r:id="rId16"/>
    <p:sldId id="278" r:id="rId17"/>
    <p:sldId id="268" r:id="rId18"/>
    <p:sldId id="269" r:id="rId19"/>
    <p:sldId id="270" r:id="rId20"/>
    <p:sldId id="279"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FE579F-D759-43A5-84B7-A2F7494731D8}" type="doc">
      <dgm:prSet loTypeId="urn:microsoft.com/office/officeart/2005/8/layout/arrow2" loCatId="process" qsTypeId="urn:microsoft.com/office/officeart/2005/8/quickstyle/3d1" qsCatId="3D" csTypeId="urn:microsoft.com/office/officeart/2005/8/colors/colorful5" csCatId="colorful" phldr="1"/>
      <dgm:spPr/>
    </dgm:pt>
    <dgm:pt modelId="{E20A27D7-F2DB-4001-BEF0-CC55AD89C022}">
      <dgm:prSet phldrT="[Текст]"/>
      <dgm:spPr/>
      <dgm:t>
        <a:bodyPr/>
        <a:lstStyle/>
        <a:p>
          <a:r>
            <a:rPr lang="kk-KZ" dirty="0" smtClean="0"/>
            <a:t>5.1.4.1 тірек сөздер мен жетекші сұрақтар арқылы негізгі ойды анықтау; </a:t>
          </a:r>
          <a:endParaRPr lang="ru-RU" dirty="0"/>
        </a:p>
      </dgm:t>
    </dgm:pt>
    <dgm:pt modelId="{26009DF1-EFBC-45E1-BE1F-CE13B5545387}" type="parTrans" cxnId="{7510AF27-34FE-4CC0-9607-10F36E8F91C5}">
      <dgm:prSet/>
      <dgm:spPr/>
      <dgm:t>
        <a:bodyPr/>
        <a:lstStyle/>
        <a:p>
          <a:endParaRPr lang="ru-RU"/>
        </a:p>
      </dgm:t>
    </dgm:pt>
    <dgm:pt modelId="{73B5B3B5-88F5-42A1-989F-B7C1844E15E6}" type="sibTrans" cxnId="{7510AF27-34FE-4CC0-9607-10F36E8F91C5}">
      <dgm:prSet/>
      <dgm:spPr/>
      <dgm:t>
        <a:bodyPr/>
        <a:lstStyle/>
        <a:p>
          <a:endParaRPr lang="ru-RU"/>
        </a:p>
      </dgm:t>
    </dgm:pt>
    <dgm:pt modelId="{FBCA4C6B-08F3-4596-986B-64C9FE4542BA}">
      <dgm:prSet phldrT="[Текст]"/>
      <dgm:spPr/>
      <dgm:t>
        <a:bodyPr/>
        <a:lstStyle/>
        <a:p>
          <a:r>
            <a:rPr lang="kk-KZ" dirty="0" smtClean="0"/>
            <a:t>5.ӘТН4.Сан есімнің мағыналық түрлерін ажырата білу,  сан есімді зат есім орнына қолдана білу. (дара және күрделі сан есімдер)</a:t>
          </a:r>
          <a:endParaRPr lang="ru-RU" dirty="0"/>
        </a:p>
      </dgm:t>
    </dgm:pt>
    <dgm:pt modelId="{6E2FBE58-13A4-4CEF-98CE-1F441E27B0A3}" type="parTrans" cxnId="{797C805B-2B4B-4D77-8FD7-FE6379820D69}">
      <dgm:prSet/>
      <dgm:spPr/>
      <dgm:t>
        <a:bodyPr/>
        <a:lstStyle/>
        <a:p>
          <a:endParaRPr lang="ru-RU"/>
        </a:p>
      </dgm:t>
    </dgm:pt>
    <dgm:pt modelId="{7F3FDE0B-2898-4878-93EE-F6C3FE08B7FC}" type="sibTrans" cxnId="{797C805B-2B4B-4D77-8FD7-FE6379820D69}">
      <dgm:prSet/>
      <dgm:spPr/>
      <dgm:t>
        <a:bodyPr/>
        <a:lstStyle/>
        <a:p>
          <a:endParaRPr lang="ru-RU"/>
        </a:p>
      </dgm:t>
    </dgm:pt>
    <dgm:pt modelId="{A4EA30EC-3144-4111-BADE-CB581C24D1F3}" type="pres">
      <dgm:prSet presAssocID="{4AFE579F-D759-43A5-84B7-A2F7494731D8}" presName="arrowDiagram" presStyleCnt="0">
        <dgm:presLayoutVars>
          <dgm:chMax val="5"/>
          <dgm:dir/>
          <dgm:resizeHandles val="exact"/>
        </dgm:presLayoutVars>
      </dgm:prSet>
      <dgm:spPr/>
    </dgm:pt>
    <dgm:pt modelId="{3B388528-CCAC-4662-B1E5-3D746BA7F100}" type="pres">
      <dgm:prSet presAssocID="{4AFE579F-D759-43A5-84B7-A2F7494731D8}" presName="arrow" presStyleLbl="bgShp" presStyleIdx="0" presStyleCnt="1"/>
      <dgm:spPr/>
    </dgm:pt>
    <dgm:pt modelId="{A07D3140-B2A9-4C10-B71E-C045B0719C3E}" type="pres">
      <dgm:prSet presAssocID="{4AFE579F-D759-43A5-84B7-A2F7494731D8}" presName="arrowDiagram2" presStyleCnt="0"/>
      <dgm:spPr/>
    </dgm:pt>
    <dgm:pt modelId="{A5DF8828-02B6-488D-9D4C-1CE27AD9DFF4}" type="pres">
      <dgm:prSet presAssocID="{E20A27D7-F2DB-4001-BEF0-CC55AD89C022}" presName="bullet2a" presStyleLbl="node1" presStyleIdx="0" presStyleCnt="2"/>
      <dgm:spPr/>
    </dgm:pt>
    <dgm:pt modelId="{5A88D02B-048B-47E6-B6C7-76D9AC7E4F00}" type="pres">
      <dgm:prSet presAssocID="{E20A27D7-F2DB-4001-BEF0-CC55AD89C022}" presName="textBox2a" presStyleLbl="revTx" presStyleIdx="0" presStyleCnt="2">
        <dgm:presLayoutVars>
          <dgm:bulletEnabled val="1"/>
        </dgm:presLayoutVars>
      </dgm:prSet>
      <dgm:spPr/>
      <dgm:t>
        <a:bodyPr/>
        <a:lstStyle/>
        <a:p>
          <a:endParaRPr lang="ru-RU"/>
        </a:p>
      </dgm:t>
    </dgm:pt>
    <dgm:pt modelId="{AFD0C70E-2398-4503-81EB-037556F3123F}" type="pres">
      <dgm:prSet presAssocID="{FBCA4C6B-08F3-4596-986B-64C9FE4542BA}" presName="bullet2b" presStyleLbl="node1" presStyleIdx="1" presStyleCnt="2"/>
      <dgm:spPr/>
    </dgm:pt>
    <dgm:pt modelId="{837A7C5B-9063-4354-B7BF-77F1F1E14A13}" type="pres">
      <dgm:prSet presAssocID="{FBCA4C6B-08F3-4596-986B-64C9FE4542BA}" presName="textBox2b" presStyleLbl="revTx" presStyleIdx="1" presStyleCnt="2">
        <dgm:presLayoutVars>
          <dgm:bulletEnabled val="1"/>
        </dgm:presLayoutVars>
      </dgm:prSet>
      <dgm:spPr/>
      <dgm:t>
        <a:bodyPr/>
        <a:lstStyle/>
        <a:p>
          <a:endParaRPr lang="ru-RU"/>
        </a:p>
      </dgm:t>
    </dgm:pt>
  </dgm:ptLst>
  <dgm:cxnLst>
    <dgm:cxn modelId="{D2BB11C3-6625-4607-8D3A-AAF5354F01E4}" type="presOf" srcId="{E20A27D7-F2DB-4001-BEF0-CC55AD89C022}" destId="{5A88D02B-048B-47E6-B6C7-76D9AC7E4F00}" srcOrd="0" destOrd="0" presId="urn:microsoft.com/office/officeart/2005/8/layout/arrow2"/>
    <dgm:cxn modelId="{F95E723B-44B4-4646-BFA8-5D161D12019F}" type="presOf" srcId="{4AFE579F-D759-43A5-84B7-A2F7494731D8}" destId="{A4EA30EC-3144-4111-BADE-CB581C24D1F3}" srcOrd="0" destOrd="0" presId="urn:microsoft.com/office/officeart/2005/8/layout/arrow2"/>
    <dgm:cxn modelId="{7510AF27-34FE-4CC0-9607-10F36E8F91C5}" srcId="{4AFE579F-D759-43A5-84B7-A2F7494731D8}" destId="{E20A27D7-F2DB-4001-BEF0-CC55AD89C022}" srcOrd="0" destOrd="0" parTransId="{26009DF1-EFBC-45E1-BE1F-CE13B5545387}" sibTransId="{73B5B3B5-88F5-42A1-989F-B7C1844E15E6}"/>
    <dgm:cxn modelId="{156BE1FA-66E1-4E4E-A636-2EA53703E7FF}" type="presOf" srcId="{FBCA4C6B-08F3-4596-986B-64C9FE4542BA}" destId="{837A7C5B-9063-4354-B7BF-77F1F1E14A13}" srcOrd="0" destOrd="0" presId="urn:microsoft.com/office/officeart/2005/8/layout/arrow2"/>
    <dgm:cxn modelId="{797C805B-2B4B-4D77-8FD7-FE6379820D69}" srcId="{4AFE579F-D759-43A5-84B7-A2F7494731D8}" destId="{FBCA4C6B-08F3-4596-986B-64C9FE4542BA}" srcOrd="1" destOrd="0" parTransId="{6E2FBE58-13A4-4CEF-98CE-1F441E27B0A3}" sibTransId="{7F3FDE0B-2898-4878-93EE-F6C3FE08B7FC}"/>
    <dgm:cxn modelId="{2C094D5A-4FBD-40B3-AEB2-E8DF2CD030D3}" type="presParOf" srcId="{A4EA30EC-3144-4111-BADE-CB581C24D1F3}" destId="{3B388528-CCAC-4662-B1E5-3D746BA7F100}" srcOrd="0" destOrd="0" presId="urn:microsoft.com/office/officeart/2005/8/layout/arrow2"/>
    <dgm:cxn modelId="{AE6E4A81-F6BF-4307-800C-96841CBF93B3}" type="presParOf" srcId="{A4EA30EC-3144-4111-BADE-CB581C24D1F3}" destId="{A07D3140-B2A9-4C10-B71E-C045B0719C3E}" srcOrd="1" destOrd="0" presId="urn:microsoft.com/office/officeart/2005/8/layout/arrow2"/>
    <dgm:cxn modelId="{22DE8277-F152-43E7-BD7B-AC1659F5457F}" type="presParOf" srcId="{A07D3140-B2A9-4C10-B71E-C045B0719C3E}" destId="{A5DF8828-02B6-488D-9D4C-1CE27AD9DFF4}" srcOrd="0" destOrd="0" presId="urn:microsoft.com/office/officeart/2005/8/layout/arrow2"/>
    <dgm:cxn modelId="{EA34759C-D817-48A4-8630-B77E40734C0F}" type="presParOf" srcId="{A07D3140-B2A9-4C10-B71E-C045B0719C3E}" destId="{5A88D02B-048B-47E6-B6C7-76D9AC7E4F00}" srcOrd="1" destOrd="0" presId="urn:microsoft.com/office/officeart/2005/8/layout/arrow2"/>
    <dgm:cxn modelId="{4C3A0021-1844-4499-AEFB-95EE86EE544C}" type="presParOf" srcId="{A07D3140-B2A9-4C10-B71E-C045B0719C3E}" destId="{AFD0C70E-2398-4503-81EB-037556F3123F}" srcOrd="2" destOrd="0" presId="urn:microsoft.com/office/officeart/2005/8/layout/arrow2"/>
    <dgm:cxn modelId="{F1872366-9655-4AC6-89AF-44651D94FCB4}" type="presParOf" srcId="{A07D3140-B2A9-4C10-B71E-C045B0719C3E}" destId="{837A7C5B-9063-4354-B7BF-77F1F1E14A13}" srcOrd="3"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88528-CCAC-4662-B1E5-3D746BA7F100}">
      <dsp:nvSpPr>
        <dsp:cNvPr id="0" name=""/>
        <dsp:cNvSpPr/>
      </dsp:nvSpPr>
      <dsp:spPr>
        <a:xfrm>
          <a:off x="0" y="250052"/>
          <a:ext cx="9144000" cy="5715000"/>
        </a:xfrm>
        <a:prstGeom prst="swooshArrow">
          <a:avLst>
            <a:gd name="adj1" fmla="val 25000"/>
            <a:gd name="adj2" fmla="val 25000"/>
          </a:avLst>
        </a:prstGeom>
        <a:gradFill rotWithShape="0">
          <a:gsLst>
            <a:gs pos="0">
              <a:schemeClr val="accent5">
                <a:tint val="40000"/>
                <a:hueOff val="0"/>
                <a:satOff val="0"/>
                <a:lumOff val="0"/>
                <a:alphaOff val="0"/>
                <a:lumMod val="95000"/>
              </a:schemeClr>
            </a:gs>
            <a:gs pos="100000">
              <a:schemeClr val="accent5">
                <a:tint val="40000"/>
                <a:hueOff val="0"/>
                <a:satOff val="0"/>
                <a:lumOff val="0"/>
                <a:alphaOff val="0"/>
                <a:shade val="82000"/>
                <a:satMod val="125000"/>
                <a:lumMod val="7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A5DF8828-02B6-488D-9D4C-1CE27AD9DFF4}">
      <dsp:nvSpPr>
        <dsp:cNvPr id="0" name=""/>
        <dsp:cNvSpPr/>
      </dsp:nvSpPr>
      <dsp:spPr>
        <a:xfrm>
          <a:off x="2125980" y="3364727"/>
          <a:ext cx="320040" cy="320040"/>
        </a:xfrm>
        <a:prstGeom prst="ellipse">
          <a:avLst/>
        </a:prstGeom>
        <a:gradFill rotWithShape="0">
          <a:gsLst>
            <a:gs pos="0">
              <a:schemeClr val="accent5">
                <a:hueOff val="0"/>
                <a:satOff val="0"/>
                <a:lumOff val="0"/>
                <a:alphaOff val="0"/>
                <a:lumMod val="95000"/>
              </a:schemeClr>
            </a:gs>
            <a:gs pos="100000">
              <a:schemeClr val="accent5">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A88D02B-048B-47E6-B6C7-76D9AC7E4F00}">
      <dsp:nvSpPr>
        <dsp:cNvPr id="0" name=""/>
        <dsp:cNvSpPr/>
      </dsp:nvSpPr>
      <dsp:spPr>
        <a:xfrm>
          <a:off x="2286000" y="3524747"/>
          <a:ext cx="2971800" cy="2440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583" tIns="0" rIns="0" bIns="0" numCol="1" spcCol="1270" anchor="t" anchorCtr="0">
          <a:noAutofit/>
        </a:bodyPr>
        <a:lstStyle/>
        <a:p>
          <a:pPr lvl="0" algn="l" defTabSz="1111250">
            <a:lnSpc>
              <a:spcPct val="90000"/>
            </a:lnSpc>
            <a:spcBef>
              <a:spcPct val="0"/>
            </a:spcBef>
            <a:spcAft>
              <a:spcPct val="35000"/>
            </a:spcAft>
          </a:pPr>
          <a:r>
            <a:rPr lang="kk-KZ" sz="2500" kern="1200" dirty="0" smtClean="0"/>
            <a:t>5.1.4.1 тірек сөздер мен жетекші сұрақтар арқылы негізгі ойды анықтау; </a:t>
          </a:r>
          <a:endParaRPr lang="ru-RU" sz="2500" kern="1200" dirty="0"/>
        </a:p>
      </dsp:txBody>
      <dsp:txXfrm>
        <a:off x="2286000" y="3524747"/>
        <a:ext cx="2971800" cy="2440305"/>
      </dsp:txXfrm>
    </dsp:sp>
    <dsp:sp modelId="{AFD0C70E-2398-4503-81EB-037556F3123F}">
      <dsp:nvSpPr>
        <dsp:cNvPr id="0" name=""/>
        <dsp:cNvSpPr/>
      </dsp:nvSpPr>
      <dsp:spPr>
        <a:xfrm>
          <a:off x="5074920" y="1907402"/>
          <a:ext cx="548640" cy="548640"/>
        </a:xfrm>
        <a:prstGeom prst="ellipse">
          <a:avLst/>
        </a:prstGeom>
        <a:gradFill rotWithShape="0">
          <a:gsLst>
            <a:gs pos="0">
              <a:schemeClr val="accent5">
                <a:hueOff val="-1031223"/>
                <a:satOff val="-12017"/>
                <a:lumOff val="-2158"/>
                <a:alphaOff val="0"/>
                <a:lumMod val="95000"/>
              </a:schemeClr>
            </a:gs>
            <a:gs pos="100000">
              <a:schemeClr val="accent5">
                <a:hueOff val="-1031223"/>
                <a:satOff val="-12017"/>
                <a:lumOff val="-2158"/>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37A7C5B-9063-4354-B7BF-77F1F1E14A13}">
      <dsp:nvSpPr>
        <dsp:cNvPr id="0" name=""/>
        <dsp:cNvSpPr/>
      </dsp:nvSpPr>
      <dsp:spPr>
        <a:xfrm>
          <a:off x="5349240" y="2181722"/>
          <a:ext cx="2971800" cy="378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713" tIns="0" rIns="0" bIns="0" numCol="1" spcCol="1270" anchor="t" anchorCtr="0">
          <a:noAutofit/>
        </a:bodyPr>
        <a:lstStyle/>
        <a:p>
          <a:pPr lvl="0" algn="l" defTabSz="1111250">
            <a:lnSpc>
              <a:spcPct val="90000"/>
            </a:lnSpc>
            <a:spcBef>
              <a:spcPct val="0"/>
            </a:spcBef>
            <a:spcAft>
              <a:spcPct val="35000"/>
            </a:spcAft>
          </a:pPr>
          <a:r>
            <a:rPr lang="kk-KZ" sz="2500" kern="1200" dirty="0" smtClean="0"/>
            <a:t>5.ӘТН4.Сан есімнің мағыналық түрлерін ажырата білу,  сан есімді зат есім орнына қолдана білу. (дара және күрделі сан есімдер)</a:t>
          </a:r>
          <a:endParaRPr lang="ru-RU" sz="2500" kern="1200" dirty="0"/>
        </a:p>
      </dsp:txBody>
      <dsp:txXfrm>
        <a:off x="5349240" y="2181722"/>
        <a:ext cx="2971800" cy="378333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06.04.2021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06.04.2021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endParaRPr lang="ru-RU" dirty="0"/>
          </a:p>
        </p:txBody>
      </p:sp>
      <p:sp>
        <p:nvSpPr>
          <p:cNvPr id="4" name="Заголовок 1"/>
          <p:cNvSpPr txBox="1">
            <a:spLocks/>
          </p:cNvSpPr>
          <p:nvPr/>
        </p:nvSpPr>
        <p:spPr>
          <a:xfrm>
            <a:off x="214282" y="571480"/>
            <a:ext cx="8458200" cy="54006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chorCtr="0">
            <a:normAutofit fontScale="97500" lnSpcReduction="10000"/>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kk-KZ"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9-бөлім. </a:t>
            </a:r>
            <a:endParaRPr lang="ru-RU"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kk-KZ" dirty="0" smtClean="0">
                <a:solidFill>
                  <a:schemeClr val="tx1"/>
                </a:solidFill>
              </a:rPr>
              <a:t>Аспан әлемінің құпиялары </a:t>
            </a:r>
            <a:r>
              <a:rPr lang="kk-KZ" dirty="0" smtClean="0">
                <a:solidFill>
                  <a:schemeClr val="tx1"/>
                </a:solidFill>
                <a:effectLst/>
                <a:latin typeface="Times New Roman" panose="02020603050405020304" pitchFamily="18" charset="0"/>
                <a:cs typeface="Times New Roman" panose="02020603050405020304" pitchFamily="18" charset="0"/>
              </a:rPr>
              <a:t/>
            </a:r>
            <a:br>
              <a:rPr lang="kk-KZ" dirty="0" smtClean="0">
                <a:solidFill>
                  <a:schemeClr val="tx1"/>
                </a:solidFill>
                <a:effectLst/>
                <a:latin typeface="Times New Roman" panose="02020603050405020304" pitchFamily="18" charset="0"/>
                <a:cs typeface="Times New Roman" panose="02020603050405020304" pitchFamily="18" charset="0"/>
              </a:rPr>
            </a:br>
            <a:r>
              <a:rPr lang="kk-KZ"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r>
            <a:br>
              <a:rPr lang="kk-KZ"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br>
            <a:r>
              <a:rPr lang="kk-KZ"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Сабақ тақырыбы: </a:t>
            </a:r>
            <a:r>
              <a:rPr lang="kk-KZ" dirty="0" smtClean="0">
                <a:ln/>
                <a:solidFill>
                  <a:schemeClr val="tx1"/>
                </a:solidFill>
              </a:rPr>
              <a:t>Сырлы да</a:t>
            </a:r>
            <a:br>
              <a:rPr lang="kk-KZ" dirty="0" smtClean="0">
                <a:ln/>
                <a:solidFill>
                  <a:schemeClr val="tx1"/>
                </a:solidFill>
              </a:rPr>
            </a:br>
            <a:r>
              <a:rPr lang="kk-KZ" dirty="0" smtClean="0">
                <a:ln/>
                <a:solidFill>
                  <a:schemeClr val="tx1"/>
                </a:solidFill>
              </a:rPr>
              <a:t> сиқырлы аспан әлемі</a:t>
            </a:r>
            <a:r>
              <a:rPr lang="kk-KZ" dirty="0" smtClean="0">
                <a:solidFill>
                  <a:schemeClr val="tx1"/>
                </a:solidFill>
                <a:effectLst/>
                <a:latin typeface="Times New Roman" panose="02020603050405020304" pitchFamily="18" charset="0"/>
                <a:cs typeface="Times New Roman" panose="02020603050405020304" pitchFamily="18" charset="0"/>
              </a:rPr>
              <a:t>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803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451043_1.png"/>
          <p:cNvPicPr>
            <a:picLocks noGrp="1" noChangeAspect="1"/>
          </p:cNvPicPr>
          <p:nvPr>
            <p:ph sz="quarter" idx="13"/>
          </p:nvPr>
        </p:nvPicPr>
        <p:blipFill>
          <a:blip r:embed="rId2"/>
          <a:stretch>
            <a:fillRect/>
          </a:stretch>
        </p:blipFill>
        <p:spPr>
          <a:xfrm>
            <a:off x="0" y="0"/>
            <a:ext cx="9144000" cy="6858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13152_html_m37fc3537.jpg"/>
          <p:cNvPicPr>
            <a:picLocks noGrp="1" noChangeAspect="1"/>
          </p:cNvPicPr>
          <p:nvPr>
            <p:ph sz="quarter" idx="13"/>
          </p:nvPr>
        </p:nvPicPr>
        <p:blipFill>
          <a:blip r:embed="rId2"/>
          <a:stretch>
            <a:fillRect/>
          </a:stretch>
        </p:blipFill>
        <p:spPr>
          <a:xfrm>
            <a:off x="0" y="0"/>
            <a:ext cx="9144000"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Содержимое 5" descr="maxresdefault.jpg"/>
          <p:cNvPicPr>
            <a:picLocks noGrp="1" noChangeAspect="1"/>
          </p:cNvPicPr>
          <p:nvPr>
            <p:ph sz="quarter" idx="13"/>
          </p:nvPr>
        </p:nvPicPr>
        <p:blipFill>
          <a:blip r:embed="rId2"/>
          <a:stretch>
            <a:fillRect/>
          </a:stretch>
        </p:blipFill>
        <p:spPr>
          <a:xfrm>
            <a:off x="0" y="0"/>
            <a:ext cx="9144000" cy="68580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88640"/>
            <a:ext cx="8712968" cy="6552728"/>
          </a:xfrm>
        </p:spPr>
        <p:style>
          <a:lnRef idx="2">
            <a:schemeClr val="accent2"/>
          </a:lnRef>
          <a:fillRef idx="1">
            <a:schemeClr val="lt1"/>
          </a:fillRef>
          <a:effectRef idx="0">
            <a:schemeClr val="accent2"/>
          </a:effectRef>
          <a:fontRef idx="minor">
            <a:schemeClr val="dk1"/>
          </a:fontRef>
        </p:style>
        <p:txBody>
          <a:bodyPr>
            <a:normAutofit/>
          </a:bodyPr>
          <a:lstStyle/>
          <a:p>
            <a:r>
              <a:rPr lang="kk-KZ" b="1" dirty="0" smtClean="0">
                <a:latin typeface="Times New Roman" pitchFamily="18" charset="0"/>
                <a:cs typeface="Times New Roman" pitchFamily="18" charset="0"/>
              </a:rPr>
              <a:t>1-тапсырма.</a:t>
            </a:r>
            <a:r>
              <a:rPr lang="kk-KZ" dirty="0" smtClean="0">
                <a:latin typeface="Times New Roman" pitchFamily="18" charset="0"/>
                <a:cs typeface="Times New Roman" pitchFamily="18" charset="0"/>
              </a:rPr>
              <a:t> Мәтіндегі тірек сөздерді тауып, негізгі ойын 1-2 сөйлеммен жазыңыз.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Арғы ата-бабаларымыз апан денелерін зерттеп, аса құнды еңбектер жазған. Орта Азияның ұлы астрономдары қатарына Әбу Насыр әл-Фарабиді, Әбу Райхан әл-Бируниді, Омар Һайамды, Мұхаммед Тарағай Ұлықбекті жатқызамыз. Әл-Фарабидің мол рухани қазынасының ішінде астрономияға қатысты еңбектері де көп. Ал әл-Бируни Орта Азияда жыл санаудың екі жүйесі болғанын анықтаған. Уақытты есептеу әдістері, жыл мен ай, апта мен күн есептері туралы айтқан. Омар Һайам күнтізбені дәл жасаған. Күнтізбедегі жылбасы 22 наурызға сәйкес келеді. Ұлықбектің үлкен ерлігі – Самарқанда үлкен астрономиялық обсерватория салдырып, жұлдыздардың жаңа тізбесін жасауы.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Дескрипторы:</a:t>
            </a:r>
            <a:endParaRPr lang="ru-RU" b="1"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мәтіннен тірек сөздерді анықтайды;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мәтіннің негізгі ойын анықтайды.</a:t>
            </a:r>
            <a:endParaRPr lang="kk-KZ" u="sng" dirty="0" smtClean="0">
              <a:latin typeface="Times New Roman" pitchFamily="18" charset="0"/>
              <a:cs typeface="Times New Roman" pitchFamily="18" charset="0"/>
            </a:endParaRPr>
          </a:p>
          <a:p>
            <a:endParaRPr lang="kk-KZ" u="sng" dirty="0" smtClean="0">
              <a:latin typeface="Times New Roman" pitchFamily="18" charset="0"/>
              <a:cs typeface="Times New Roman"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35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Өзіңді тексер! (болжам жауап)</a:t>
            </a:r>
            <a:r>
              <a:rPr lang="ru-RU" dirty="0" smtClean="0"/>
              <a:t/>
            </a:r>
            <a:br>
              <a:rPr lang="ru-RU" dirty="0" smtClean="0"/>
            </a:br>
            <a:endParaRPr lang="ru-RU" dirty="0"/>
          </a:p>
        </p:txBody>
      </p:sp>
      <p:sp>
        <p:nvSpPr>
          <p:cNvPr id="3" name="Содержимое 2"/>
          <p:cNvSpPr>
            <a:spLocks noGrp="1"/>
          </p:cNvSpPr>
          <p:nvPr>
            <p:ph sz="quarter" idx="13"/>
          </p:nvPr>
        </p:nvSpPr>
        <p:spPr>
          <a:xfrm>
            <a:off x="1143000" y="731520"/>
            <a:ext cx="6858024" cy="3474720"/>
          </a:xfrm>
        </p:spPr>
        <p:style>
          <a:lnRef idx="3">
            <a:schemeClr val="lt1"/>
          </a:lnRef>
          <a:fillRef idx="1">
            <a:schemeClr val="accent4"/>
          </a:fillRef>
          <a:effectRef idx="1">
            <a:schemeClr val="accent4"/>
          </a:effectRef>
          <a:fontRef idx="minor">
            <a:schemeClr val="lt1"/>
          </a:fontRef>
        </p:style>
        <p:txBody>
          <a:bodyPr/>
          <a:lstStyle/>
          <a:p>
            <a:r>
              <a:rPr lang="kk-KZ" dirty="0" smtClean="0"/>
              <a:t>Өзіңді тексер! (оқушы жауабы ескеріледі)</a:t>
            </a:r>
            <a:endParaRPr lang="ru-RU" dirty="0" smtClean="0"/>
          </a:p>
          <a:p>
            <a:r>
              <a:rPr lang="kk-KZ" dirty="0" smtClean="0"/>
              <a:t>Мәтіндегі тірек сөздер: аспан денелері, ұлы астрономдар, құнды еңбектер, күнтізбе.</a:t>
            </a:r>
            <a:endParaRPr lang="ru-RU" dirty="0" smtClean="0"/>
          </a:p>
          <a:p>
            <a:r>
              <a:rPr lang="kk-KZ" dirty="0" smtClean="0"/>
              <a:t>Мәтіннің негізгі ойы: аспан денелерін зерттеген ата-бабаларымыздың құнды еңбектері туралы ақпарат беру. </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13"/>
          </p:nvPr>
        </p:nvSpPr>
        <p:spPr>
          <a:xfrm>
            <a:off x="428596" y="285728"/>
            <a:ext cx="8429684" cy="6286544"/>
          </a:xfrm>
        </p:spPr>
        <p:txBody>
          <a:bodyPr>
            <a:normAutofit/>
          </a:bodyPr>
          <a:lstStyle/>
          <a:p>
            <a:r>
              <a:rPr lang="kk-KZ" b="1" dirty="0" smtClean="0">
                <a:latin typeface="Times New Roman" pitchFamily="18" charset="0"/>
                <a:cs typeface="Times New Roman" pitchFamily="18" charset="0"/>
              </a:rPr>
              <a:t>2-Тапсырма.</a:t>
            </a:r>
            <a:r>
              <a:rPr lang="kk-KZ" dirty="0" smtClean="0">
                <a:latin typeface="Times New Roman" pitchFamily="18" charset="0"/>
                <a:cs typeface="Times New Roman" pitchFamily="18" charset="0"/>
              </a:rPr>
              <a:t> Берілген мәтіннен сан есімнің мағыналық түрлері тауып, ажыратыңыз. Күрделі және дара сан есімдерді екі бағанға теріп жазыңыз. Заттанып тұрған сан есімдерді табыңыз.</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r>
              <a:rPr lang="kk-KZ" i="1" dirty="0" smtClean="0">
                <a:latin typeface="Times New Roman" pitchFamily="18" charset="0"/>
                <a:cs typeface="Times New Roman" pitchFamily="18" charset="0"/>
              </a:rPr>
              <a:t>Біздің сыныпта жиырма оқушы бар. Қазір бесінші сыныпта оқимыз. Біздің көбіміз екі мың оныншы жылы дүниеге келгенбіз. Сабақта екі – екіден отырамыз. Жиналысқа он шақты ата – ана қатысып отыр. Бүгінгі сабақ бес жарым сағатқа созылады. Сегіз сабақтың алтауы өтілді.</a:t>
            </a:r>
          </a:p>
          <a:p>
            <a:endParaRPr lang="kk-KZ" i="1"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Дескрипторы: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Мәтіннен сан есімнің мағыналық түрлерін табады;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Мәтінде берілген сан есімдерді құрамына қарай ажыратады;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Зат есім орнына жұмсалып тұрған сан есімдерді табады.</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57158" y="357166"/>
            <a:ext cx="8358246" cy="6215106"/>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ctr"/>
            <a:r>
              <a:rPr lang="kk-KZ" b="1" dirty="0" smtClean="0"/>
              <a:t>Өзіңді тексер!</a:t>
            </a:r>
            <a:endParaRPr lang="ru-RU" b="1" dirty="0" smtClean="0"/>
          </a:p>
          <a:p>
            <a:r>
              <a:rPr lang="kk-KZ" dirty="0" smtClean="0">
                <a:latin typeface="Times New Roman" pitchFamily="18" charset="0"/>
                <a:cs typeface="Times New Roman" pitchFamily="18" charset="0"/>
              </a:rPr>
              <a:t>Жиырма – есептік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Бесінші – реттік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Екі мың оныншы – реттік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Екі-екіден – топтау сан есімі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Он шақты – болжалды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Бес жарым – бөлшектік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Сегіз  -  есептік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Алтауы – жинақты сан есім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Дара сан есім:</a:t>
            </a:r>
            <a:r>
              <a:rPr lang="kk-KZ" dirty="0" smtClean="0">
                <a:latin typeface="Times New Roman" pitchFamily="18" charset="0"/>
                <a:cs typeface="Times New Roman" pitchFamily="18" charset="0"/>
              </a:rPr>
              <a:t>жиырма, бесінші, сегіз, алтауы</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Күрделі сан есім:</a:t>
            </a:r>
            <a:r>
              <a:rPr lang="ru-RU"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екі мың оныншы, екі-екіден, он шақты,  бес жарым.</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Зат есім орнына жұмсалып тұрған сан есімдер: </a:t>
            </a:r>
            <a:r>
              <a:rPr lang="kk-KZ" i="1" dirty="0" smtClean="0">
                <a:latin typeface="Times New Roman" pitchFamily="18" charset="0"/>
                <a:cs typeface="Times New Roman" pitchFamily="18" charset="0"/>
              </a:rPr>
              <a:t>Сабақта </a:t>
            </a:r>
            <a:r>
              <a:rPr lang="kk-KZ" b="1" i="1" dirty="0" smtClean="0">
                <a:latin typeface="Times New Roman" pitchFamily="18" charset="0"/>
                <a:cs typeface="Times New Roman" pitchFamily="18" charset="0"/>
              </a:rPr>
              <a:t>екі – екіден</a:t>
            </a:r>
            <a:r>
              <a:rPr lang="kk-KZ" i="1" dirty="0" smtClean="0">
                <a:latin typeface="Times New Roman" pitchFamily="18" charset="0"/>
                <a:cs typeface="Times New Roman" pitchFamily="18" charset="0"/>
              </a:rPr>
              <a:t> отырамыз. – Екі оқушыдан. Сегіз сабақтың </a:t>
            </a:r>
            <a:r>
              <a:rPr lang="kk-KZ" b="1" i="1" dirty="0" smtClean="0">
                <a:latin typeface="Times New Roman" pitchFamily="18" charset="0"/>
                <a:cs typeface="Times New Roman" pitchFamily="18" charset="0"/>
              </a:rPr>
              <a:t>алтауы </a:t>
            </a:r>
            <a:r>
              <a:rPr lang="kk-KZ" i="1" dirty="0" smtClean="0">
                <a:latin typeface="Times New Roman" pitchFamily="18" charset="0"/>
                <a:cs typeface="Times New Roman" pitchFamily="18" charset="0"/>
              </a:rPr>
              <a:t>өтілді. – алты сабақ.</a:t>
            </a: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85720" y="142852"/>
            <a:ext cx="8572560" cy="6429420"/>
          </a:xfrm>
        </p:spPr>
        <p:style>
          <a:lnRef idx="2">
            <a:schemeClr val="accent5"/>
          </a:lnRef>
          <a:fillRef idx="1">
            <a:schemeClr val="lt1"/>
          </a:fillRef>
          <a:effectRef idx="0">
            <a:schemeClr val="accent5"/>
          </a:effectRef>
          <a:fontRef idx="minor">
            <a:schemeClr val="dk1"/>
          </a:fontRef>
        </p:style>
        <p:txBody>
          <a:bodyPr>
            <a:normAutofit fontScale="85000" lnSpcReduction="20000"/>
          </a:bodyPr>
          <a:lstStyle/>
          <a:p>
            <a:r>
              <a:rPr lang="kk-KZ" b="1" dirty="0" smtClean="0">
                <a:latin typeface="Times New Roman" pitchFamily="18" charset="0"/>
                <a:cs typeface="Times New Roman" pitchFamily="18" charset="0"/>
              </a:rPr>
              <a:t>3-тапсырма.</a:t>
            </a:r>
            <a:r>
              <a:rPr lang="kk-KZ" dirty="0" smtClean="0">
                <a:latin typeface="Times New Roman" pitchFamily="18" charset="0"/>
                <a:cs typeface="Times New Roman" pitchFamily="18" charset="0"/>
              </a:rPr>
              <a:t>  Берілген мақал-мәтелдердегі көп нүктенің орнына тиісті сан есімдерді қойыңыз. Заттанып тұрған сан есімдерді табыңыз.</a:t>
            </a:r>
            <a:endParaRPr lang="ru-RU" dirty="0" smtClean="0">
              <a:latin typeface="Times New Roman" pitchFamily="18" charset="0"/>
              <a:cs typeface="Times New Roman" pitchFamily="18" charset="0"/>
            </a:endParaRPr>
          </a:p>
          <a:p>
            <a:pPr lvl="0"/>
            <a:r>
              <a:rPr lang="kk-KZ" i="1" dirty="0" smtClean="0">
                <a:latin typeface="Times New Roman" pitchFamily="18" charset="0"/>
                <a:cs typeface="Times New Roman" pitchFamily="18" charset="0"/>
              </a:rPr>
              <a:t>.… атасын білмеген жетесіз</a:t>
            </a:r>
            <a:endParaRPr lang="ru-RU" dirty="0" smtClean="0">
              <a:latin typeface="Times New Roman" pitchFamily="18" charset="0"/>
              <a:cs typeface="Times New Roman" pitchFamily="18" charset="0"/>
            </a:endParaRPr>
          </a:p>
          <a:p>
            <a:r>
              <a:rPr lang="kk-KZ" i="1" dirty="0" smtClean="0">
                <a:latin typeface="Times New Roman" pitchFamily="18" charset="0"/>
                <a:cs typeface="Times New Roman" pitchFamily="18" charset="0"/>
              </a:rPr>
              <a:t>.… ала болса ауыздағы кетеді,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r>
              <a:rPr lang="kk-KZ" i="1" dirty="0" smtClean="0">
                <a:latin typeface="Times New Roman" pitchFamily="18" charset="0"/>
                <a:cs typeface="Times New Roman" pitchFamily="18" charset="0"/>
              </a:rPr>
              <a:t>түгел болса төбедегі келеді.</a:t>
            </a:r>
            <a:endParaRPr lang="ru-RU" dirty="0" smtClean="0">
              <a:latin typeface="Times New Roman" pitchFamily="18" charset="0"/>
              <a:cs typeface="Times New Roman" pitchFamily="18" charset="0"/>
            </a:endParaRPr>
          </a:p>
          <a:p>
            <a:pPr lvl="0"/>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тістен</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шыққан сөз,</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рулы</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елге</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тарайды</a:t>
            </a:r>
            <a:r>
              <a:rPr lang="ru-RU"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рет</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өлшеп, </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рет</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кес</a:t>
            </a:r>
            <a:r>
              <a:rPr lang="ru-RU"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ru-RU" i="1" dirty="0" smtClean="0">
                <a:latin typeface="Times New Roman" pitchFamily="18" charset="0"/>
                <a:cs typeface="Times New Roman" pitchFamily="18" charset="0"/>
              </a:rPr>
              <a:t>Ер </a:t>
            </a:r>
            <a:r>
              <a:rPr lang="ru-RU" i="1" dirty="0" err="1" smtClean="0">
                <a:latin typeface="Times New Roman" pitchFamily="18" charset="0"/>
                <a:cs typeface="Times New Roman" pitchFamily="18" charset="0"/>
              </a:rPr>
              <a:t>жігіттің </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сөйлегені </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өлгені.</a:t>
            </a:r>
            <a:endParaRPr lang="ru-RU" dirty="0" smtClean="0">
              <a:latin typeface="Times New Roman" pitchFamily="18" charset="0"/>
              <a:cs typeface="Times New Roman" pitchFamily="18" charset="0"/>
            </a:endParaRPr>
          </a:p>
          <a:p>
            <a:pPr lvl="0"/>
            <a:r>
              <a:rPr lang="ru-RU" i="1" dirty="0" err="1" smtClean="0">
                <a:latin typeface="Times New Roman" pitchFamily="18" charset="0"/>
                <a:cs typeface="Times New Roman" pitchFamily="18" charset="0"/>
              </a:rPr>
              <a:t>Қызға </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үйден тыйым</a:t>
            </a:r>
            <a:endParaRPr lang="ru-RU" dirty="0" smtClean="0">
              <a:latin typeface="Times New Roman" pitchFamily="18" charset="0"/>
              <a:cs typeface="Times New Roman" pitchFamily="18" charset="0"/>
            </a:endParaRPr>
          </a:p>
          <a:p>
            <a:pPr lvl="0"/>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саусақ бірдей</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емес</a:t>
            </a:r>
            <a:r>
              <a:rPr lang="ru-RU"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ru-RU" i="1" dirty="0" smtClean="0">
                <a:latin typeface="Times New Roman" pitchFamily="18" charset="0"/>
                <a:cs typeface="Times New Roman" pitchFamily="18" charset="0"/>
              </a:rPr>
              <a:t>Ел </a:t>
            </a:r>
            <a:r>
              <a:rPr lang="ru-RU" i="1" dirty="0" err="1" smtClean="0">
                <a:latin typeface="Times New Roman" pitchFamily="18" charset="0"/>
                <a:cs typeface="Times New Roman" pitchFamily="18" charset="0"/>
              </a:rPr>
              <a:t>құлағы-</a:t>
            </a:r>
            <a:r>
              <a:rPr lang="ru-RU"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теңгең болғанша, </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досың болсын</a:t>
            </a:r>
            <a:r>
              <a:rPr lang="ru-RU"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ru-RU" i="1" dirty="0" err="1" smtClean="0">
                <a:latin typeface="Times New Roman" pitchFamily="18" charset="0"/>
                <a:cs typeface="Times New Roman" pitchFamily="18" charset="0"/>
              </a:rPr>
              <a:t>Алыстан</a:t>
            </a:r>
            <a:r>
              <a:rPr lang="ru-RU" i="1" dirty="0" smtClean="0">
                <a:latin typeface="Times New Roman" pitchFamily="18" charset="0"/>
                <a:cs typeface="Times New Roman" pitchFamily="18" charset="0"/>
              </a:rPr>
              <a:t> …… </a:t>
            </a:r>
            <a:r>
              <a:rPr lang="ru-RU" i="1" dirty="0" err="1" smtClean="0">
                <a:latin typeface="Times New Roman" pitchFamily="18" charset="0"/>
                <a:cs typeface="Times New Roman" pitchFamily="18" charset="0"/>
              </a:rPr>
              <a:t>жасар</a:t>
            </a:r>
            <a:r>
              <a:rPr lang="ru-RU" i="1" dirty="0" smtClean="0">
                <a:latin typeface="Times New Roman" pitchFamily="18" charset="0"/>
                <a:cs typeface="Times New Roman" pitchFamily="18" charset="0"/>
              </a:rPr>
              <a:t> бала </a:t>
            </a:r>
            <a:r>
              <a:rPr lang="ru-RU" i="1" dirty="0" err="1" smtClean="0">
                <a:latin typeface="Times New Roman" pitchFamily="18" charset="0"/>
                <a:cs typeface="Times New Roman" pitchFamily="18" charset="0"/>
              </a:rPr>
              <a:t>келсе</a:t>
            </a:r>
            <a:r>
              <a:rPr lang="ru-RU" i="1" dirty="0" smtClean="0">
                <a:latin typeface="Times New Roman" pitchFamily="18" charset="0"/>
                <a:cs typeface="Times New Roman" pitchFamily="18" charset="0"/>
              </a:rPr>
              <a:t>,</a:t>
            </a:r>
            <a:br>
              <a:rPr lang="ru-RU" i="1" dirty="0" smtClean="0">
                <a:latin typeface="Times New Roman" pitchFamily="18" charset="0"/>
                <a:cs typeface="Times New Roman" pitchFamily="18" charset="0"/>
              </a:rPr>
            </a:br>
            <a:r>
              <a:rPr lang="ru-RU" i="1" dirty="0" err="1" smtClean="0">
                <a:latin typeface="Times New Roman" pitchFamily="18" charset="0"/>
                <a:cs typeface="Times New Roman" pitchFamily="18" charset="0"/>
              </a:rPr>
              <a:t>Алпыстағы қария сәлем бере</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келеді</a:t>
            </a:r>
            <a:r>
              <a:rPr lang="ru-RU"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Дескрипторы: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Көп нүктенің орнына тиісті сан есімдерді қояды;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Зат есім орнына жұмсалып тұрған сан есімдерді теріп жазады.</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8794" y="5500702"/>
            <a:ext cx="6512511" cy="1143000"/>
          </a:xfrm>
        </p:spPr>
        <p:txBody>
          <a:bodyPr/>
          <a:lstStyle/>
          <a:p>
            <a:r>
              <a:rPr lang="kk-KZ" dirty="0" smtClean="0"/>
              <a:t>Өзіңді тексер!</a:t>
            </a:r>
            <a:r>
              <a:rPr lang="ru-RU" dirty="0" smtClean="0"/>
              <a:t/>
            </a:r>
            <a:br>
              <a:rPr lang="ru-RU" dirty="0" smtClean="0"/>
            </a:br>
            <a:endParaRPr lang="ru-RU" dirty="0"/>
          </a:p>
        </p:txBody>
      </p:sp>
      <p:sp>
        <p:nvSpPr>
          <p:cNvPr id="5" name="Содержимое 4"/>
          <p:cNvSpPr>
            <a:spLocks noGrp="1"/>
          </p:cNvSpPr>
          <p:nvPr>
            <p:ph sz="quarter" idx="13"/>
          </p:nvPr>
        </p:nvSpPr>
        <p:spPr>
          <a:xfrm>
            <a:off x="428596" y="357166"/>
            <a:ext cx="8215370" cy="5000660"/>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lvl="0"/>
            <a:r>
              <a:rPr lang="kk-KZ" b="1" i="1" dirty="0" smtClean="0">
                <a:latin typeface="Times New Roman" pitchFamily="18" charset="0"/>
                <a:cs typeface="Times New Roman" pitchFamily="18" charset="0"/>
              </a:rPr>
              <a:t>Жеті  атасын білмеген </a:t>
            </a:r>
            <a:r>
              <a:rPr lang="kk-KZ" b="1" i="1" dirty="0" smtClean="0">
                <a:latin typeface="Times New Roman" pitchFamily="18" charset="0"/>
                <a:cs typeface="Times New Roman" pitchFamily="18" charset="0"/>
              </a:rPr>
              <a:t>жетесіз.</a:t>
            </a:r>
            <a:endParaRPr lang="ru-RU" b="1" dirty="0" smtClean="0">
              <a:latin typeface="Times New Roman" pitchFamily="18" charset="0"/>
              <a:cs typeface="Times New Roman" pitchFamily="18" charset="0"/>
            </a:endParaRPr>
          </a:p>
          <a:p>
            <a:r>
              <a:rPr lang="kk-KZ" b="1" i="1" dirty="0" smtClean="0">
                <a:latin typeface="Times New Roman" pitchFamily="18" charset="0"/>
                <a:cs typeface="Times New Roman" pitchFamily="18" charset="0"/>
              </a:rPr>
              <a:t>Алтау  ала болса ауыздағы кетеді, </a:t>
            </a:r>
            <a:endParaRPr lang="kk-KZ" b="1" i="1" dirty="0" smtClean="0">
              <a:latin typeface="Times New Roman" pitchFamily="18" charset="0"/>
              <a:cs typeface="Times New Roman" pitchFamily="18" charset="0"/>
            </a:endParaRPr>
          </a:p>
          <a:p>
            <a:r>
              <a:rPr lang="kk-KZ" b="1" i="1" dirty="0" smtClean="0">
                <a:latin typeface="Times New Roman" pitchFamily="18" charset="0"/>
                <a:cs typeface="Times New Roman" pitchFamily="18" charset="0"/>
              </a:rPr>
              <a:t>Төртеу </a:t>
            </a:r>
            <a:r>
              <a:rPr lang="kk-KZ" b="1" i="1" dirty="0" smtClean="0">
                <a:latin typeface="Times New Roman" pitchFamily="18" charset="0"/>
                <a:cs typeface="Times New Roman" pitchFamily="18" charset="0"/>
              </a:rPr>
              <a:t> түгел болса төбедегі келеді.</a:t>
            </a:r>
          </a:p>
          <a:p>
            <a:pPr lvl="0"/>
            <a:r>
              <a:rPr lang="kk-KZ" b="1" i="1" dirty="0" smtClean="0">
                <a:latin typeface="Times New Roman" pitchFamily="18" charset="0"/>
                <a:cs typeface="Times New Roman" pitchFamily="18" charset="0"/>
              </a:rPr>
              <a:t>Отыз тістен шыққан сөз, </a:t>
            </a:r>
            <a:endParaRPr lang="kk-KZ" b="1" i="1" dirty="0" smtClean="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Отыз</a:t>
            </a:r>
            <a:r>
              <a:rPr lang="kk-KZ" b="1" i="1" dirty="0" smtClean="0">
                <a:latin typeface="Times New Roman" pitchFamily="18" charset="0"/>
                <a:cs typeface="Times New Roman" pitchFamily="18" charset="0"/>
              </a:rPr>
              <a:t> рулы елге тарайды.</a:t>
            </a:r>
          </a:p>
          <a:p>
            <a:pPr lvl="0"/>
            <a:r>
              <a:rPr lang="kk-KZ" b="1" i="1" dirty="0" smtClean="0">
                <a:latin typeface="Times New Roman" pitchFamily="18" charset="0"/>
                <a:cs typeface="Times New Roman" pitchFamily="18" charset="0"/>
              </a:rPr>
              <a:t>Жеті рет өлшеп, бір рет кес</a:t>
            </a:r>
            <a:r>
              <a:rPr lang="kk-KZ" b="1" i="1" dirty="0" smtClean="0">
                <a:latin typeface="Times New Roman" pitchFamily="18" charset="0"/>
                <a:cs typeface="Times New Roman" pitchFamily="18" charset="0"/>
              </a:rPr>
              <a:t>.</a:t>
            </a:r>
          </a:p>
          <a:p>
            <a:pPr lvl="0"/>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Ер жігіттің екі сөйлегені - өлгені.</a:t>
            </a:r>
          </a:p>
          <a:p>
            <a:pPr lvl="0"/>
            <a:r>
              <a:rPr lang="kk-KZ" b="1" i="1" dirty="0" smtClean="0">
                <a:latin typeface="Times New Roman" pitchFamily="18" charset="0"/>
                <a:cs typeface="Times New Roman" pitchFamily="18" charset="0"/>
              </a:rPr>
              <a:t>Қызға қырық  үйден тыйым </a:t>
            </a:r>
            <a:endParaRPr lang="kk-KZ" b="1" i="1" dirty="0" smtClean="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Бес  </a:t>
            </a:r>
            <a:r>
              <a:rPr lang="kk-KZ" b="1" i="1" dirty="0" smtClean="0">
                <a:latin typeface="Times New Roman" pitchFamily="18" charset="0"/>
                <a:cs typeface="Times New Roman" pitchFamily="18" charset="0"/>
              </a:rPr>
              <a:t>саусақ бірдей емес. </a:t>
            </a:r>
            <a:endParaRPr lang="kk-KZ" b="1" i="1" dirty="0" smtClean="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Ел </a:t>
            </a:r>
            <a:r>
              <a:rPr lang="kk-KZ" b="1" i="1" dirty="0" smtClean="0">
                <a:latin typeface="Times New Roman" pitchFamily="18" charset="0"/>
                <a:cs typeface="Times New Roman" pitchFamily="18" charset="0"/>
              </a:rPr>
              <a:t>құлағы- </a:t>
            </a:r>
            <a:r>
              <a:rPr lang="kk-KZ" b="1" i="1" dirty="0" smtClean="0">
                <a:latin typeface="Times New Roman" pitchFamily="18" charset="0"/>
                <a:cs typeface="Times New Roman" pitchFamily="18" charset="0"/>
              </a:rPr>
              <a:t>елу.</a:t>
            </a:r>
          </a:p>
          <a:p>
            <a:pPr lvl="0"/>
            <a:r>
              <a:rPr lang="kk-KZ" b="1" i="1"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Жүз теңгең болғанша, жүз досың болсын.</a:t>
            </a:r>
          </a:p>
          <a:p>
            <a:pPr lvl="0"/>
            <a:r>
              <a:rPr lang="kk-KZ" b="1" i="1" dirty="0" smtClean="0">
                <a:latin typeface="Times New Roman" pitchFamily="18" charset="0"/>
                <a:cs typeface="Times New Roman" pitchFamily="18" charset="0"/>
              </a:rPr>
              <a:t>Алыстан алты жасар бала келсе,</a:t>
            </a:r>
            <a:br>
              <a:rPr lang="kk-KZ" b="1" i="1" dirty="0" smtClean="0">
                <a:latin typeface="Times New Roman" pitchFamily="18" charset="0"/>
                <a:cs typeface="Times New Roman" pitchFamily="18" charset="0"/>
              </a:rPr>
            </a:br>
            <a:r>
              <a:rPr lang="kk-KZ" b="1" i="1" dirty="0" smtClean="0">
                <a:latin typeface="Times New Roman" pitchFamily="18" charset="0"/>
                <a:cs typeface="Times New Roman" pitchFamily="18" charset="0"/>
              </a:rPr>
              <a:t>Алпыстағы қария сәлем бере келеді.</a:t>
            </a:r>
          </a:p>
          <a:p>
            <a:pPr lvl="0"/>
            <a:r>
              <a:rPr lang="kk-KZ" b="1" i="1" dirty="0" smtClean="0">
                <a:latin typeface="Times New Roman" pitchFamily="18" charset="0"/>
                <a:cs typeface="Times New Roman" pitchFamily="18" charset="0"/>
              </a:rPr>
              <a:t> </a:t>
            </a:r>
          </a:p>
          <a:p>
            <a:r>
              <a:rPr lang="kk-KZ" b="1" i="1" dirty="0" smtClean="0">
                <a:latin typeface="Times New Roman" pitchFamily="18" charset="0"/>
                <a:cs typeface="Times New Roman" pitchFamily="18" charset="0"/>
              </a:rPr>
              <a:t>Зат есім орнына жұмсалып тұрған сан есім: алтау, төртеу. </a:t>
            </a:r>
            <a:endParaRPr lang="ru-RU"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Сабақты бекіту</a:t>
            </a:r>
            <a:r>
              <a:rPr lang="ru-RU" dirty="0" smtClean="0"/>
              <a:t/>
            </a:r>
            <a:br>
              <a:rPr lang="ru-RU" dirty="0" smtClean="0"/>
            </a:br>
            <a:endParaRPr lang="ru-RU" dirty="0"/>
          </a:p>
        </p:txBody>
      </p:sp>
      <p:sp>
        <p:nvSpPr>
          <p:cNvPr id="3" name="Содержимое 2"/>
          <p:cNvSpPr>
            <a:spLocks noGrp="1"/>
          </p:cNvSpPr>
          <p:nvPr>
            <p:ph sz="quarter" idx="13"/>
          </p:nvPr>
        </p:nvSpPr>
        <p:spPr/>
        <p:style>
          <a:lnRef idx="3">
            <a:schemeClr val="lt1"/>
          </a:lnRef>
          <a:fillRef idx="1">
            <a:schemeClr val="accent5"/>
          </a:fillRef>
          <a:effectRef idx="1">
            <a:schemeClr val="accent5"/>
          </a:effectRef>
          <a:fontRef idx="minor">
            <a:schemeClr val="lt1"/>
          </a:fontRef>
        </p:style>
        <p:txBody>
          <a:bodyPr/>
          <a:lstStyle/>
          <a:p>
            <a:pPr lvl="0"/>
            <a:r>
              <a:rPr lang="kk-KZ" dirty="0" smtClean="0"/>
              <a:t>мәтін  мазмұнын  түсініп, тірек сөздер мен жетекші сұрақтар  арқылы  негізгі ойды анықтадың;</a:t>
            </a:r>
            <a:endParaRPr lang="ru-RU" dirty="0" smtClean="0"/>
          </a:p>
          <a:p>
            <a:pPr lvl="0"/>
            <a:r>
              <a:rPr lang="kk-KZ" dirty="0" smtClean="0"/>
              <a:t>сан есімнің мағыналық түрлерімен танысып, сан есімді зат есім орнына қолдануды үйрендің;</a:t>
            </a:r>
            <a:endParaRPr lang="ru-RU" dirty="0" smtClean="0"/>
          </a:p>
          <a:p>
            <a:r>
              <a:rPr lang="kk-KZ" dirty="0" smtClean="0"/>
              <a:t>дара және күрделі сан есімдерді ажыратып, анықтадың.</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3"/>
          </p:nvPr>
        </p:nvGraphicFramePr>
        <p:xfrm>
          <a:off x="0" y="214290"/>
          <a:ext cx="9144000"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txBox="1">
            <a:spLocks/>
          </p:cNvSpPr>
          <p:nvPr/>
        </p:nvSpPr>
        <p:spPr>
          <a:xfrm>
            <a:off x="0" y="214290"/>
            <a:ext cx="6512511" cy="1143000"/>
          </a:xfrm>
          <a:prstGeom prst="rect">
            <a:avLst/>
          </a:prstGeom>
          <a:effectLst/>
        </p:spPr>
        <p:txBody>
          <a:bodyPr vert="horz" lIns="91440" tIns="45720" rIns="91440" bIns="45720" rtlCol="0" anchor="t" anchorCtr="0">
            <a:normAutofit fontScale="90000" lnSpcReduction="2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kk-KZ" dirty="0" smtClean="0"/>
              <a:t>Оқу мақсаттары:</a:t>
            </a:r>
            <a:br>
              <a:rPr lang="kk-KZ" dirty="0" smtClean="0"/>
            </a:b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Қосымша тапсырма </a:t>
            </a:r>
            <a:r>
              <a:rPr lang="ru-RU" dirty="0" smtClean="0"/>
              <a:t/>
            </a:r>
            <a:br>
              <a:rPr lang="ru-RU" dirty="0" smtClean="0"/>
            </a:br>
            <a:endParaRPr lang="ru-RU" dirty="0"/>
          </a:p>
        </p:txBody>
      </p:sp>
      <p:sp>
        <p:nvSpPr>
          <p:cNvPr id="3" name="Содержимое 2"/>
          <p:cNvSpPr>
            <a:spLocks noGrp="1"/>
          </p:cNvSpPr>
          <p:nvPr>
            <p:ph sz="quarter" idx="13"/>
          </p:nvPr>
        </p:nvSpPr>
        <p:spPr/>
        <p:style>
          <a:lnRef idx="2">
            <a:schemeClr val="accent4"/>
          </a:lnRef>
          <a:fillRef idx="1">
            <a:schemeClr val="lt1"/>
          </a:fillRef>
          <a:effectRef idx="0">
            <a:schemeClr val="accent4"/>
          </a:effectRef>
          <a:fontRef idx="minor">
            <a:schemeClr val="dk1"/>
          </a:fontRef>
        </p:style>
        <p:txBody>
          <a:bodyPr/>
          <a:lstStyle/>
          <a:p>
            <a:endParaRPr lang="kk-KZ" dirty="0" smtClean="0"/>
          </a:p>
          <a:p>
            <a:r>
              <a:rPr lang="kk-KZ" dirty="0" smtClean="0"/>
              <a:t>Заттың мөлшерін, сандық ұғымын білдіретін тіліміздегі сөздер мен сөз тіркестерін жазып келіңіз. </a:t>
            </a:r>
            <a:endParaRPr lang="ru-RU" dirty="0" smtClean="0"/>
          </a:p>
          <a:p>
            <a:r>
              <a:rPr lang="kk-KZ" dirty="0" smtClean="0"/>
              <a:t>Бір шымшым тұз, бір асым ет, т.б.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r>
              <a:rPr lang="kk-KZ" dirty="0" smtClean="0"/>
              <a:t>Барлығы: мәтін  мазмұнын  түсініп, тірек сөздер мен жетекші сұрақтар  арқылы  негізгі ойды анықтайды. </a:t>
            </a:r>
            <a:endParaRPr lang="ru-RU" dirty="0" smtClean="0"/>
          </a:p>
          <a:p>
            <a:r>
              <a:rPr lang="kk-KZ" dirty="0" smtClean="0"/>
              <a:t>Көбі: сан есімнің мағыналық түрлерін ажыратады, сан есімді зат есім орнына қолдана біледі.</a:t>
            </a:r>
            <a:endParaRPr lang="ru-RU" dirty="0" smtClean="0"/>
          </a:p>
          <a:p>
            <a:r>
              <a:rPr lang="kk-KZ" dirty="0" smtClean="0"/>
              <a:t>Кейбірі: дара және күрделі сан есімдерді ажырата біледі.</a:t>
            </a:r>
            <a:endParaRPr lang="ru-RU" dirty="0"/>
          </a:p>
        </p:txBody>
      </p:sp>
      <p:sp>
        <p:nvSpPr>
          <p:cNvPr id="4" name="Заголовок 1"/>
          <p:cNvSpPr>
            <a:spLocks noGrp="1"/>
          </p:cNvSpPr>
          <p:nvPr>
            <p:ph type="title"/>
          </p:nvPr>
        </p:nvSpPr>
        <p:spPr>
          <a:xfrm>
            <a:off x="1793289" y="4372168"/>
            <a:ext cx="6512511" cy="1143000"/>
          </a:xfrm>
        </p:spPr>
        <p:txBody>
          <a:bodyPr/>
          <a:lstStyle/>
          <a:p>
            <a:r>
              <a:rPr lang="kk-KZ" dirty="0" smtClean="0"/>
              <a:t>Сабақ мақсаты:</a:t>
            </a:r>
            <a:endParaRPr lang="ru-RU" dirty="0"/>
          </a:p>
        </p:txBody>
      </p:sp>
    </p:spTree>
    <p:extLst>
      <p:ext uri="{BB962C8B-B14F-4D97-AF65-F5344CB8AC3E}">
        <p14:creationId xmlns:p14="http://schemas.microsoft.com/office/powerpoint/2010/main" val="2042161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lvl="0"/>
            <a:r>
              <a:rPr lang="kk-KZ" dirty="0" smtClean="0"/>
              <a:t>ұсынылған ақпараттан негізгі ойды анықтайды;</a:t>
            </a:r>
            <a:endParaRPr lang="ru-RU" dirty="0" smtClean="0"/>
          </a:p>
          <a:p>
            <a:pPr lvl="0"/>
            <a:r>
              <a:rPr lang="kk-KZ" dirty="0" smtClean="0"/>
              <a:t>сан есімнің мағыналық түрлерін біледі;</a:t>
            </a:r>
            <a:endParaRPr lang="ru-RU" dirty="0" smtClean="0"/>
          </a:p>
          <a:p>
            <a:r>
              <a:rPr lang="kk-KZ" dirty="0" smtClean="0"/>
              <a:t>берілген мәтіннен дара және күрделі сан есімдерді таба біледі.</a:t>
            </a:r>
            <a:endParaRPr lang="ru-RU" dirty="0"/>
          </a:p>
        </p:txBody>
      </p:sp>
      <p:sp>
        <p:nvSpPr>
          <p:cNvPr id="4" name="Заголовок 1"/>
          <p:cNvSpPr>
            <a:spLocks noGrp="1"/>
          </p:cNvSpPr>
          <p:nvPr>
            <p:ph type="title"/>
          </p:nvPr>
        </p:nvSpPr>
        <p:spPr>
          <a:xfrm>
            <a:off x="1793289" y="4372168"/>
            <a:ext cx="6512511" cy="1143000"/>
          </a:xfrm>
        </p:spPr>
        <p:txBody>
          <a:bodyPr/>
          <a:lstStyle/>
          <a:p>
            <a:r>
              <a:rPr lang="kk-KZ" dirty="0" smtClean="0"/>
              <a:t>Бағалау критерийлері:</a:t>
            </a:r>
            <a:endParaRPr lang="ru-RU" dirty="0"/>
          </a:p>
        </p:txBody>
      </p:sp>
    </p:spTree>
    <p:extLst>
      <p:ext uri="{BB962C8B-B14F-4D97-AF65-F5344CB8AC3E}">
        <p14:creationId xmlns:p14="http://schemas.microsoft.com/office/powerpoint/2010/main" val="55373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Овал 8"/>
          <p:cNvSpPr/>
          <p:nvPr/>
        </p:nvSpPr>
        <p:spPr>
          <a:xfrm>
            <a:off x="2483768" y="2087456"/>
            <a:ext cx="2664296" cy="14184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rPr>
              <a:t>Сенің меңгеретінің:</a:t>
            </a:r>
            <a:endParaRPr lang="ru-RU" sz="2000" dirty="0">
              <a:solidFill>
                <a:schemeClr val="tx1"/>
              </a:solidFill>
            </a:endParaRPr>
          </a:p>
        </p:txBody>
      </p:sp>
      <p:sp>
        <p:nvSpPr>
          <p:cNvPr id="10" name="Равнобедренный треугольник 9"/>
          <p:cNvSpPr/>
          <p:nvPr/>
        </p:nvSpPr>
        <p:spPr>
          <a:xfrm rot="20987000">
            <a:off x="3006563" y="1086237"/>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Равнобедренный треугольник 11"/>
          <p:cNvSpPr/>
          <p:nvPr/>
        </p:nvSpPr>
        <p:spPr>
          <a:xfrm rot="18330808">
            <a:off x="2852192" y="3299795"/>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Равнобедренный треугольник 12"/>
          <p:cNvSpPr/>
          <p:nvPr/>
        </p:nvSpPr>
        <p:spPr>
          <a:xfrm rot="21007532">
            <a:off x="1718803" y="2643944"/>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Равнобедренный треугольник 13"/>
          <p:cNvSpPr/>
          <p:nvPr/>
        </p:nvSpPr>
        <p:spPr>
          <a:xfrm rot="19568073">
            <a:off x="1784900" y="1511572"/>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Равнобедренный треугольник 14"/>
          <p:cNvSpPr/>
          <p:nvPr/>
        </p:nvSpPr>
        <p:spPr>
          <a:xfrm rot="1061112">
            <a:off x="4253779" y="1219200"/>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Равнобедренный треугольник 15"/>
          <p:cNvSpPr/>
          <p:nvPr/>
        </p:nvSpPr>
        <p:spPr>
          <a:xfrm rot="5400000">
            <a:off x="5173703" y="2518360"/>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Равнобедренный треугольник 16"/>
          <p:cNvSpPr/>
          <p:nvPr/>
        </p:nvSpPr>
        <p:spPr>
          <a:xfrm rot="2252464">
            <a:off x="4253778" y="3185322"/>
            <a:ext cx="1060704"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но 2 17"/>
          <p:cNvSpPr/>
          <p:nvPr/>
        </p:nvSpPr>
        <p:spPr>
          <a:xfrm>
            <a:off x="6372200" y="2273108"/>
            <a:ext cx="2276448" cy="200815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ятно 2 18"/>
          <p:cNvSpPr/>
          <p:nvPr/>
        </p:nvSpPr>
        <p:spPr>
          <a:xfrm>
            <a:off x="4290086" y="4661716"/>
            <a:ext cx="2802194" cy="169202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ятно 2 19"/>
          <p:cNvSpPr/>
          <p:nvPr/>
        </p:nvSpPr>
        <p:spPr>
          <a:xfrm>
            <a:off x="-27293" y="3933056"/>
            <a:ext cx="2276448" cy="1899461"/>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1" name="Прямоугольник 20"/>
          <p:cNvSpPr/>
          <p:nvPr/>
        </p:nvSpPr>
        <p:spPr>
          <a:xfrm>
            <a:off x="2357422" y="4549676"/>
            <a:ext cx="4976898" cy="230832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r>
              <a:rPr lang="kk-KZ" dirty="0" smtClean="0"/>
              <a:t>мәтін  мазмұнын  түсініп, тірек сөздер мен жетекші сұрақтар  арқылы  негізгі ойды анықтайсың;</a:t>
            </a:r>
            <a:endParaRPr lang="ru-RU" dirty="0" smtClean="0"/>
          </a:p>
          <a:p>
            <a:pPr lvl="0"/>
            <a:r>
              <a:rPr lang="kk-KZ" dirty="0" smtClean="0"/>
              <a:t>сан есімнің мағыналық түрлерін ажыратады, сан есімді зат есім орнына қолдануды үйренесің;</a:t>
            </a:r>
            <a:endParaRPr lang="ru-RU" dirty="0" smtClean="0"/>
          </a:p>
          <a:p>
            <a:r>
              <a:rPr lang="kk-KZ" dirty="0" smtClean="0"/>
              <a:t>дара және күрделі сан есімдерді ажыратасың.</a:t>
            </a:r>
            <a:endParaRPr lang="ru-RU" dirty="0"/>
          </a:p>
        </p:txBody>
      </p:sp>
      <p:sp>
        <p:nvSpPr>
          <p:cNvPr id="22" name="Равнобедренный треугольник 21"/>
          <p:cNvSpPr/>
          <p:nvPr/>
        </p:nvSpPr>
        <p:spPr>
          <a:xfrm rot="4232092">
            <a:off x="5319896" y="1634225"/>
            <a:ext cx="830051" cy="914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2229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Содержимое 3" descr="12a70aed37edd9dbd2383d53631a0233_original.jpg"/>
          <p:cNvPicPr>
            <a:picLocks noGrp="1" noChangeAspect="1"/>
          </p:cNvPicPr>
          <p:nvPr>
            <p:ph sz="quarter" idx="13"/>
          </p:nvPr>
        </p:nvPicPr>
        <p:blipFill>
          <a:blip r:embed="rId2"/>
          <a:stretch>
            <a:fillRect/>
          </a:stretch>
        </p:blipFill>
        <p:spPr>
          <a:xfrm>
            <a:off x="2786050" y="3357562"/>
            <a:ext cx="6000792" cy="3286148"/>
          </a:xfrm>
        </p:spPr>
      </p:pic>
      <p:sp>
        <p:nvSpPr>
          <p:cNvPr id="9" name="Прямоугольник 8"/>
          <p:cNvSpPr/>
          <p:nvPr/>
        </p:nvSpPr>
        <p:spPr>
          <a:xfrm>
            <a:off x="4000496" y="928670"/>
            <a:ext cx="4572000" cy="2308324"/>
          </a:xfrm>
          <a:prstGeom prst="rect">
            <a:avLst/>
          </a:prstGeom>
          <a:scene3d>
            <a:camera prst="isometricOffAxis1Right"/>
            <a:lightRig rig="threePt" dir="t"/>
          </a:scene3d>
          <a:sp3d>
            <a:bevelT prst="relaxedInset"/>
          </a:sp3d>
        </p:spPr>
        <p:style>
          <a:lnRef idx="1">
            <a:schemeClr val="accent5"/>
          </a:lnRef>
          <a:fillRef idx="2">
            <a:schemeClr val="accent5"/>
          </a:fillRef>
          <a:effectRef idx="1">
            <a:schemeClr val="accent5"/>
          </a:effectRef>
          <a:fontRef idx="minor">
            <a:schemeClr val="dk1"/>
          </a:fontRef>
        </p:style>
        <p:txBody>
          <a:bodyPr wrap="square">
            <a:spAutoFit/>
          </a:bodyPr>
          <a:lstStyle/>
          <a:p>
            <a:r>
              <a:rPr lang="ru-RU" sz="3600" b="1" dirty="0" err="1" smtClean="0">
                <a:latin typeface="Times New Roman" pitchFamily="18" charset="0"/>
                <a:cs typeface="Times New Roman" pitchFamily="18" charset="0"/>
              </a:rPr>
              <a:t>Жайғаным түкт</a:t>
            </a:r>
            <a:r>
              <a:rPr lang="en-US" sz="3600" b="1" dirty="0" err="1" smtClean="0">
                <a:latin typeface="Times New Roman" pitchFamily="18" charset="0"/>
                <a:cs typeface="Times New Roman" pitchFamily="18" charset="0"/>
              </a:rPr>
              <a:t>i</a:t>
            </a:r>
            <a:r>
              <a:rPr lang="en-US" sz="3600" b="1" dirty="0" smtClean="0">
                <a:latin typeface="Times New Roman" pitchFamily="18" charset="0"/>
                <a:cs typeface="Times New Roman" pitchFamily="18" charset="0"/>
              </a:rPr>
              <a:t> </a:t>
            </a:r>
            <a:r>
              <a:rPr lang="ru-RU" sz="3600" b="1" dirty="0" smtClean="0">
                <a:latin typeface="Times New Roman" pitchFamily="18" charset="0"/>
                <a:cs typeface="Times New Roman" pitchFamily="18" charset="0"/>
              </a:rPr>
              <a:t>к</a:t>
            </a:r>
            <a:r>
              <a:rPr lang="en-US" sz="3600" b="1" dirty="0" err="1" smtClean="0">
                <a:latin typeface="Times New Roman" pitchFamily="18" charset="0"/>
                <a:cs typeface="Times New Roman" pitchFamily="18" charset="0"/>
              </a:rPr>
              <a:t>i</a:t>
            </a:r>
            <a:r>
              <a:rPr lang="ru-RU" sz="3600" b="1" dirty="0" err="1" smtClean="0">
                <a:latin typeface="Times New Roman" pitchFamily="18" charset="0"/>
                <a:cs typeface="Times New Roman" pitchFamily="18" charset="0"/>
              </a:rPr>
              <a:t>лем</a:t>
            </a:r>
            <a:r>
              <a:rPr lang="ru-RU" sz="3600" b="1" dirty="0" smtClean="0">
                <a:latin typeface="Times New Roman" pitchFamily="18" charset="0"/>
                <a:cs typeface="Times New Roman" pitchFamily="18" charset="0"/>
              </a:rPr>
              <a:t>,</a:t>
            </a:r>
          </a:p>
          <a:p>
            <a:r>
              <a:rPr lang="en-US" sz="3600" b="1" dirty="0" smtClean="0">
                <a:latin typeface="Times New Roman" pitchFamily="18" charset="0"/>
                <a:cs typeface="Times New Roman" pitchFamily="18" charset="0"/>
              </a:rPr>
              <a:t>I</a:t>
            </a:r>
            <a:r>
              <a:rPr lang="ru-RU" sz="3600" b="1" dirty="0" err="1" smtClean="0">
                <a:latin typeface="Times New Roman" pitchFamily="18" charset="0"/>
                <a:cs typeface="Times New Roman" pitchFamily="18" charset="0"/>
              </a:rPr>
              <a:t>лген</a:t>
            </a:r>
            <a:r>
              <a:rPr lang="en-US" sz="3600" b="1" dirty="0" err="1" smtClean="0">
                <a:latin typeface="Times New Roman" pitchFamily="18" charset="0"/>
                <a:cs typeface="Times New Roman" pitchFamily="18" charset="0"/>
              </a:rPr>
              <a:t>i</a:t>
            </a:r>
            <a:r>
              <a:rPr lang="ru-RU" sz="3600" b="1" dirty="0" smtClean="0">
                <a:latin typeface="Times New Roman" pitchFamily="18" charset="0"/>
                <a:cs typeface="Times New Roman" pitchFamily="18" charset="0"/>
              </a:rPr>
              <a:t>м – </a:t>
            </a:r>
            <a:r>
              <a:rPr lang="ru-RU" sz="3600" b="1" dirty="0" err="1" smtClean="0">
                <a:latin typeface="Times New Roman" pitchFamily="18" charset="0"/>
                <a:cs typeface="Times New Roman" pitchFamily="18" charset="0"/>
              </a:rPr>
              <a:t>тықыр </a:t>
            </a:r>
            <a:r>
              <a:rPr lang="ru-RU" sz="3600" b="1" dirty="0" smtClean="0">
                <a:latin typeface="Times New Roman" pitchFamily="18" charset="0"/>
                <a:cs typeface="Times New Roman" pitchFamily="18" charset="0"/>
              </a:rPr>
              <a:t>к</a:t>
            </a:r>
            <a:r>
              <a:rPr lang="en-US" sz="3600" b="1" dirty="0" err="1" smtClean="0">
                <a:latin typeface="Times New Roman" pitchFamily="18" charset="0"/>
                <a:cs typeface="Times New Roman" pitchFamily="18" charset="0"/>
              </a:rPr>
              <a:t>i</a:t>
            </a:r>
            <a:r>
              <a:rPr lang="ru-RU" sz="3600" b="1" dirty="0" err="1" smtClean="0">
                <a:latin typeface="Times New Roman" pitchFamily="18" charset="0"/>
                <a:cs typeface="Times New Roman" pitchFamily="18" charset="0"/>
              </a:rPr>
              <a:t>лем</a:t>
            </a:r>
            <a:r>
              <a:rPr lang="ru-RU" sz="3600" b="1" dirty="0" smtClean="0">
                <a:latin typeface="Times New Roman" pitchFamily="18" charset="0"/>
                <a:cs typeface="Times New Roman" pitchFamily="18" charset="0"/>
              </a:rPr>
              <a:t>. </a:t>
            </a:r>
            <a:endParaRPr lang="ru-RU" sz="3600" b="1" dirty="0">
              <a:latin typeface="Times New Roman" pitchFamily="18" charset="0"/>
              <a:cs typeface="Times New Roman" pitchFamily="18" charset="0"/>
            </a:endParaRPr>
          </a:p>
        </p:txBody>
      </p:sp>
      <p:sp>
        <p:nvSpPr>
          <p:cNvPr id="11" name="Заголовок 1"/>
          <p:cNvSpPr>
            <a:spLocks noGrp="1"/>
          </p:cNvSpPr>
          <p:nvPr>
            <p:ph type="title"/>
          </p:nvPr>
        </p:nvSpPr>
        <p:spPr>
          <a:xfrm rot="17615377">
            <a:off x="-831371" y="2807778"/>
            <a:ext cx="5369503" cy="1700038"/>
          </a:xfrm>
        </p:spPr>
        <p:txBody>
          <a:bodyPr/>
          <a:lstStyle/>
          <a:p>
            <a:r>
              <a:rPr lang="kk-KZ"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Тапқыр болсаң тауып көр!</a:t>
            </a:r>
            <a:endParaRPr lang="ru-RU"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986968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hutterstock_538598362.jpg"/>
          <p:cNvPicPr>
            <a:picLocks noChangeAspect="1"/>
          </p:cNvPicPr>
          <p:nvPr/>
        </p:nvPicPr>
        <p:blipFill>
          <a:blip r:embed="rId2"/>
          <a:stretch>
            <a:fillRect/>
          </a:stretch>
        </p:blipFill>
        <p:spPr>
          <a:xfrm>
            <a:off x="537608" y="1600200"/>
            <a:ext cx="7306784" cy="4873625"/>
          </a:xfrm>
          <a:prstGeom prst="rect">
            <a:avLst/>
          </a:prstGeom>
        </p:spPr>
      </p:pic>
      <p:sp>
        <p:nvSpPr>
          <p:cNvPr id="5" name="Заголовок 1"/>
          <p:cNvSpPr>
            <a:spLocks noGrp="1"/>
          </p:cNvSpPr>
          <p:nvPr>
            <p:ph sz="quarter" idx="13"/>
          </p:nvPr>
        </p:nvSpPr>
        <p:spPr>
          <a:xfrm>
            <a:off x="1214414" y="428604"/>
            <a:ext cx="6400800" cy="3474720"/>
          </a:xfrm>
        </p:spPr>
        <p:txBody>
          <a:bodyPr>
            <a:normAutofit fontScale="97500"/>
          </a:bodyPr>
          <a:lstStyle/>
          <a:p>
            <a:r>
              <a:rPr lang="ru-RU" dirty="0" err="1" smtClean="0"/>
              <a:t>Айдалада</a:t>
            </a:r>
            <a:r>
              <a:rPr lang="ru-RU" dirty="0" smtClean="0"/>
              <a:t> </a:t>
            </a:r>
            <a:r>
              <a:rPr lang="ru-RU" dirty="0" err="1" smtClean="0"/>
              <a:t>көк шатыр</a:t>
            </a:r>
            <a:r>
              <a:rPr lang="ru-RU" dirty="0" smtClean="0"/>
              <a:t>,</a:t>
            </a:r>
            <a:br>
              <a:rPr lang="ru-RU" dirty="0" smtClean="0"/>
            </a:br>
            <a:r>
              <a:rPr lang="ru-RU" dirty="0" err="1" smtClean="0"/>
              <a:t>Көк шатырда</a:t>
            </a:r>
            <a:r>
              <a:rPr lang="ru-RU" dirty="0" smtClean="0"/>
              <a:t/>
            </a:r>
            <a:br>
              <a:rPr lang="ru-RU" dirty="0" smtClean="0"/>
            </a:br>
            <a:r>
              <a:rPr lang="ru-RU" dirty="0" err="1" smtClean="0"/>
              <a:t>Қызыл көзд</a:t>
            </a:r>
            <a:r>
              <a:rPr lang="en-US" dirty="0" err="1" smtClean="0"/>
              <a:t>i</a:t>
            </a:r>
            <a:r>
              <a:rPr lang="en-US" dirty="0" smtClean="0"/>
              <a:t> </a:t>
            </a:r>
            <a:r>
              <a:rPr lang="ru-RU" dirty="0" smtClean="0"/>
              <a:t>шал </a:t>
            </a:r>
            <a:r>
              <a:rPr lang="ru-RU" dirty="0" err="1" smtClean="0"/>
              <a:t>жатыр</a:t>
            </a:r>
            <a:r>
              <a:rPr lang="ru-RU" dirty="0" smtClean="0"/>
              <a: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4" descr="img9.jpg"/>
          <p:cNvPicPr>
            <a:picLocks noChangeAspect="1"/>
          </p:cNvPicPr>
          <p:nvPr/>
        </p:nvPicPr>
        <p:blipFill>
          <a:blip r:embed="rId2"/>
          <a:stretch>
            <a:fillRect/>
          </a:stretch>
        </p:blipFill>
        <p:spPr>
          <a:xfrm>
            <a:off x="4071934" y="571480"/>
            <a:ext cx="4643470" cy="5786478"/>
          </a:xfrm>
          <a:prstGeom prst="rect">
            <a:avLst/>
          </a:prstGeom>
        </p:spPr>
      </p:pic>
      <p:sp>
        <p:nvSpPr>
          <p:cNvPr id="5" name="Содержимое 2"/>
          <p:cNvSpPr txBox="1">
            <a:spLocks/>
          </p:cNvSpPr>
          <p:nvPr/>
        </p:nvSpPr>
        <p:spPr>
          <a:xfrm>
            <a:off x="214282" y="642918"/>
            <a:ext cx="3657600" cy="5500694"/>
          </a:xfrm>
          <a:prstGeom prst="rect">
            <a:avLst/>
          </a:prstGeom>
        </p:spPr>
        <p:style>
          <a:lnRef idx="2">
            <a:schemeClr val="accent1"/>
          </a:lnRef>
          <a:fillRef idx="1">
            <a:schemeClr val="lt1"/>
          </a:fillRef>
          <a:effectRef idx="0">
            <a:schemeClr val="accent1"/>
          </a:effectRef>
          <a:fontRef idx="minor">
            <a:schemeClr val="dk1"/>
          </a:fontRef>
        </p:style>
        <p:txBody>
          <a:bodyPr/>
          <a:lstStyle/>
          <a:p>
            <a:pPr marL="228600" marR="0" lvl="0" indent="-182880" algn="l"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Char char="*"/>
              <a:tabLst/>
              <a:defRPr/>
            </a:pP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Шаруасы</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 </a:t>
            </a: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әр салалы</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a:t>
            </a:r>
          </a:p>
          <a:p>
            <a:pPr marL="228600" marR="0" lvl="0" indent="-182880" algn="l"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Char char="*"/>
              <a:tabLst/>
              <a:defRPr/>
            </a:pPr>
            <a:r>
              <a:rPr kumimoji="0" lang="ru-RU" sz="2200" b="0" i="0" u="none" strike="noStrike" kern="1200" cap="none" spc="0" normalizeH="0" baseline="0" noProof="0" dirty="0" smtClean="0">
                <a:ln>
                  <a:noFill/>
                </a:ln>
                <a:solidFill>
                  <a:schemeClr val="dk1"/>
                </a:solidFill>
                <a:effectLst/>
                <a:uLnTx/>
                <a:uFillTx/>
                <a:latin typeface="+mn-lt"/>
                <a:ea typeface="+mn-ea"/>
                <a:cs typeface="+mn-cs"/>
              </a:rPr>
              <a:t>Он </a:t>
            </a: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ек</a:t>
            </a:r>
            <a:r>
              <a:rPr kumimoji="0" lang="en-US" sz="2200" b="0" i="0" u="none" strike="noStrike" kern="1200" cap="none" spc="0" normalizeH="0" baseline="0" noProof="0" dirty="0" err="1" smtClean="0">
                <a:ln>
                  <a:noFill/>
                </a:ln>
                <a:solidFill>
                  <a:schemeClr val="dk1"/>
                </a:solidFill>
                <a:effectLst/>
                <a:uLnTx/>
                <a:uFillTx/>
                <a:latin typeface="+mn-lt"/>
                <a:ea typeface="+mn-ea"/>
                <a:cs typeface="+mn-cs"/>
              </a:rPr>
              <a:t>i</a:t>
            </a:r>
            <a:r>
              <a:rPr kumimoji="0" lang="en-US" sz="2200" b="0" i="0" u="none" strike="noStrike" kern="1200" cap="none" spc="0" normalizeH="0" baseline="0" noProof="0" dirty="0" smtClean="0">
                <a:ln>
                  <a:noFill/>
                </a:ln>
                <a:solidFill>
                  <a:schemeClr val="dk1"/>
                </a:solidFill>
                <a:effectLst/>
                <a:uLnTx/>
                <a:uFillTx/>
                <a:latin typeface="+mn-lt"/>
                <a:ea typeface="+mn-ea"/>
                <a:cs typeface="+mn-cs"/>
              </a:rPr>
              <a:t> </a:t>
            </a: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балалы</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a:t>
            </a:r>
          </a:p>
          <a:p>
            <a:pPr marL="228600" marR="0" lvl="0" indent="-182880" algn="l"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Char char="*"/>
              <a:tabLst/>
              <a:defRPr/>
            </a:pP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Бәйтеректей атам</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 бар.</a:t>
            </a:r>
          </a:p>
          <a:p>
            <a:pPr marL="228600" marR="0" lvl="0" indent="-182880" algn="l"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Char char="*"/>
              <a:tabLst/>
              <a:defRPr/>
            </a:pP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Әр баласың</a:t>
            </a:r>
            <a:endParaRPr kumimoji="0" lang="ru-RU" sz="2200" b="0" i="0" u="none" strike="noStrike" kern="1200" cap="none" spc="0" normalizeH="0" baseline="0" noProof="0" dirty="0" smtClean="0">
              <a:ln>
                <a:noFill/>
              </a:ln>
              <a:solidFill>
                <a:schemeClr val="dk1"/>
              </a:solidFill>
              <a:effectLst/>
              <a:uLnTx/>
              <a:uFillTx/>
              <a:latin typeface="+mn-lt"/>
              <a:ea typeface="+mn-ea"/>
              <a:cs typeface="+mn-cs"/>
            </a:endParaRPr>
          </a:p>
          <a:p>
            <a:pPr marL="228600" marR="0" lvl="0" indent="-182880" algn="l"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Char char="*"/>
              <a:tabLst/>
              <a:defRPr/>
            </a:pP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Отыздан</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 сер</a:t>
            </a:r>
            <a:r>
              <a:rPr kumimoji="0" lang="en-US" sz="2200" b="0" i="0" u="none" strike="noStrike" kern="1200" cap="none" spc="0" normalizeH="0" baseline="0" noProof="0" dirty="0" err="1" smtClean="0">
                <a:ln>
                  <a:noFill/>
                </a:ln>
                <a:solidFill>
                  <a:schemeClr val="dk1"/>
                </a:solidFill>
                <a:effectLst/>
                <a:uLnTx/>
                <a:uFillTx/>
                <a:latin typeface="+mn-lt"/>
                <a:ea typeface="+mn-ea"/>
                <a:cs typeface="+mn-cs"/>
              </a:rPr>
              <a:t>i</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г</a:t>
            </a:r>
            <a:r>
              <a:rPr kumimoji="0" lang="en-US" sz="2200" b="0" i="0" u="none" strike="noStrike" kern="1200" cap="none" spc="0" normalizeH="0" baseline="0" noProof="0" dirty="0" err="1" smtClean="0">
                <a:ln>
                  <a:noFill/>
                </a:ln>
                <a:solidFill>
                  <a:schemeClr val="dk1"/>
                </a:solidFill>
                <a:effectLst/>
                <a:uLnTx/>
                <a:uFillTx/>
                <a:latin typeface="+mn-lt"/>
                <a:ea typeface="+mn-ea"/>
                <a:cs typeface="+mn-cs"/>
              </a:rPr>
              <a:t>i</a:t>
            </a:r>
            <a:r>
              <a:rPr kumimoji="0" lang="en-US" sz="2200" b="0" i="0" u="none" strike="noStrike" kern="1200" cap="none" spc="0" normalizeH="0" baseline="0" noProof="0" dirty="0" smtClean="0">
                <a:ln>
                  <a:noFill/>
                </a:ln>
                <a:solidFill>
                  <a:schemeClr val="dk1"/>
                </a:solidFill>
                <a:effectLst/>
                <a:uLnTx/>
                <a:uFillTx/>
                <a:latin typeface="+mn-lt"/>
                <a:ea typeface="+mn-ea"/>
                <a:cs typeface="+mn-cs"/>
              </a:rPr>
              <a:t>,</a:t>
            </a:r>
          </a:p>
          <a:p>
            <a:pPr marL="228600" marR="0" lvl="0" indent="-182880" algn="l"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Char char="*"/>
              <a:tabLst/>
              <a:defRPr/>
            </a:pP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Өз</a:t>
            </a:r>
            <a:r>
              <a:rPr kumimoji="0" lang="en-US" sz="2200" b="0" i="0" u="none" strike="noStrike" kern="1200" cap="none" spc="0" normalizeH="0" baseline="0" noProof="0" dirty="0" err="1" smtClean="0">
                <a:ln>
                  <a:noFill/>
                </a:ln>
                <a:solidFill>
                  <a:schemeClr val="dk1"/>
                </a:solidFill>
                <a:effectLst/>
                <a:uLnTx/>
                <a:uFillTx/>
                <a:latin typeface="+mn-lt"/>
                <a:ea typeface="+mn-ea"/>
                <a:cs typeface="+mn-cs"/>
              </a:rPr>
              <a:t>i</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не </a:t>
            </a:r>
            <a:r>
              <a:rPr kumimoji="0" lang="ru-RU" sz="2200" b="0" i="0" u="none" strike="noStrike" kern="1200" cap="none" spc="0" normalizeH="0" baseline="0" noProof="0" dirty="0" err="1" smtClean="0">
                <a:ln>
                  <a:noFill/>
                </a:ln>
                <a:solidFill>
                  <a:schemeClr val="dk1"/>
                </a:solidFill>
                <a:effectLst/>
                <a:uLnTx/>
                <a:uFillTx/>
                <a:latin typeface="+mn-lt"/>
                <a:ea typeface="+mn-ea"/>
                <a:cs typeface="+mn-cs"/>
              </a:rPr>
              <a:t>лайық көр</a:t>
            </a:r>
            <a:r>
              <a:rPr kumimoji="0" lang="en-US" sz="2200" b="0" i="0" u="none" strike="noStrike" kern="1200" cap="none" spc="0" normalizeH="0" baseline="0" noProof="0" dirty="0" err="1" smtClean="0">
                <a:ln>
                  <a:noFill/>
                </a:ln>
                <a:solidFill>
                  <a:schemeClr val="dk1"/>
                </a:solidFill>
                <a:effectLst/>
                <a:uLnTx/>
                <a:uFillTx/>
                <a:latin typeface="+mn-lt"/>
                <a:ea typeface="+mn-ea"/>
                <a:cs typeface="+mn-cs"/>
              </a:rPr>
              <a:t>i</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г</a:t>
            </a:r>
            <a:r>
              <a:rPr kumimoji="0" lang="en-US" sz="2200" b="0" i="0" u="none" strike="noStrike" kern="1200" cap="none" spc="0" normalizeH="0" baseline="0" noProof="0" dirty="0" err="1" smtClean="0">
                <a:ln>
                  <a:noFill/>
                </a:ln>
                <a:solidFill>
                  <a:schemeClr val="dk1"/>
                </a:solidFill>
                <a:effectLst/>
                <a:uLnTx/>
                <a:uFillTx/>
                <a:latin typeface="+mn-lt"/>
                <a:ea typeface="+mn-ea"/>
                <a:cs typeface="+mn-cs"/>
              </a:rPr>
              <a:t>i</a:t>
            </a:r>
            <a:r>
              <a:rPr kumimoji="0" lang="en-US" sz="2200" b="0" i="0" u="none" strike="noStrike" kern="1200" cap="none" spc="0" normalizeH="0" baseline="0" noProof="0" dirty="0" smtClean="0">
                <a:ln>
                  <a:noFill/>
                </a:ln>
                <a:solidFill>
                  <a:schemeClr val="dk1"/>
                </a:solidFill>
                <a:effectLst/>
                <a:uLnTx/>
                <a:uFillTx/>
                <a:latin typeface="+mn-lt"/>
                <a:ea typeface="+mn-ea"/>
                <a:cs typeface="+mn-cs"/>
              </a:rPr>
              <a:t> </a:t>
            </a:r>
            <a:r>
              <a:rPr kumimoji="0" lang="ru-RU" sz="2200" b="0" i="0" u="none" strike="noStrike" kern="1200" cap="none" spc="0" normalizeH="0" baseline="0" noProof="0" dirty="0" smtClean="0">
                <a:ln>
                  <a:noFill/>
                </a:ln>
                <a:solidFill>
                  <a:schemeClr val="dk1"/>
                </a:solidFill>
                <a:effectLst/>
                <a:uLnTx/>
                <a:uFillTx/>
                <a:latin typeface="+mn-lt"/>
                <a:ea typeface="+mn-ea"/>
                <a:cs typeface="+mn-cs"/>
              </a:rPr>
              <a:t>бар.</a:t>
            </a:r>
            <a:endParaRPr kumimoji="0" lang="ru-RU" sz="22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6400800" cy="4497680"/>
          </a:xfrm>
        </p:spPr>
        <p:style>
          <a:lnRef idx="1">
            <a:schemeClr val="accent5"/>
          </a:lnRef>
          <a:fillRef idx="2">
            <a:schemeClr val="accent5"/>
          </a:fillRef>
          <a:effectRef idx="1">
            <a:schemeClr val="accent5"/>
          </a:effectRef>
          <a:fontRef idx="minor">
            <a:schemeClr val="dk1"/>
          </a:fontRef>
        </p:style>
        <p:txBody>
          <a:bodyPr>
            <a:normAutofit/>
          </a:bodyPr>
          <a:lstStyle/>
          <a:p>
            <a:r>
              <a:rPr lang="ru-RU" b="1" dirty="0" smtClean="0"/>
              <a:t>Сан </a:t>
            </a:r>
            <a:r>
              <a:rPr lang="ru-RU" b="1" dirty="0" err="1" smtClean="0"/>
              <a:t>есім</a:t>
            </a:r>
            <a:r>
              <a:rPr lang="ru-RU" dirty="0" smtClean="0"/>
              <a:t> - </a:t>
            </a:r>
            <a:r>
              <a:rPr lang="ru-RU" dirty="0" err="1" smtClean="0"/>
              <a:t>заттың санын</a:t>
            </a:r>
            <a:r>
              <a:rPr lang="ru-RU" dirty="0" smtClean="0"/>
              <a:t>, </a:t>
            </a:r>
            <a:r>
              <a:rPr lang="ru-RU" dirty="0" err="1" smtClean="0"/>
              <a:t>мөлшерін</a:t>
            </a:r>
            <a:r>
              <a:rPr lang="ru-RU" dirty="0" smtClean="0"/>
              <a:t>, </a:t>
            </a:r>
            <a:r>
              <a:rPr lang="ru-RU" dirty="0" err="1" smtClean="0"/>
              <a:t>ретін</a:t>
            </a:r>
            <a:r>
              <a:rPr lang="ru-RU" dirty="0" smtClean="0"/>
              <a:t>, </a:t>
            </a:r>
            <a:r>
              <a:rPr lang="ru-RU" dirty="0" err="1" smtClean="0"/>
              <a:t>шамасын</a:t>
            </a:r>
            <a:r>
              <a:rPr lang="ru-RU" dirty="0" smtClean="0"/>
              <a:t> </a:t>
            </a:r>
            <a:r>
              <a:rPr lang="ru-RU" dirty="0" err="1" smtClean="0"/>
              <a:t>білдіріп</a:t>
            </a:r>
            <a:r>
              <a:rPr lang="ru-RU" dirty="0" smtClean="0"/>
              <a:t>, </a:t>
            </a:r>
            <a:r>
              <a:rPr lang="ru-RU" dirty="0" err="1" smtClean="0"/>
              <a:t>қанша</a:t>
            </a:r>
            <a:r>
              <a:rPr lang="ru-RU" dirty="0" smtClean="0"/>
              <a:t>? </a:t>
            </a:r>
            <a:r>
              <a:rPr lang="ru-RU" dirty="0" err="1" smtClean="0"/>
              <a:t>Неше</a:t>
            </a:r>
            <a:r>
              <a:rPr lang="ru-RU" dirty="0" smtClean="0"/>
              <a:t>? </a:t>
            </a:r>
            <a:r>
              <a:rPr lang="ru-RU" dirty="0" err="1" smtClean="0"/>
              <a:t>Нешеу?Қай</a:t>
            </a:r>
            <a:r>
              <a:rPr lang="ru-RU" dirty="0" smtClean="0"/>
              <a:t> </a:t>
            </a:r>
            <a:r>
              <a:rPr lang="ru-RU" dirty="0" err="1" smtClean="0"/>
              <a:t>шамалы</a:t>
            </a:r>
            <a:r>
              <a:rPr lang="ru-RU" dirty="0" smtClean="0"/>
              <a:t>? </a:t>
            </a:r>
            <a:r>
              <a:rPr lang="ru-RU" dirty="0" err="1"/>
              <a:t>д</a:t>
            </a:r>
            <a:r>
              <a:rPr lang="ru-RU" dirty="0" err="1" smtClean="0"/>
              <a:t>еген</a:t>
            </a:r>
            <a:r>
              <a:rPr lang="ru-RU" dirty="0" smtClean="0"/>
              <a:t> </a:t>
            </a:r>
            <a:r>
              <a:rPr lang="ru-RU" dirty="0" err="1" smtClean="0"/>
              <a:t>сұрақтарға</a:t>
            </a:r>
            <a:r>
              <a:rPr lang="ru-RU" dirty="0" smtClean="0"/>
              <a:t> </a:t>
            </a:r>
            <a:r>
              <a:rPr lang="ru-RU" dirty="0" err="1" smtClean="0"/>
              <a:t>жауап</a:t>
            </a:r>
            <a:r>
              <a:rPr lang="ru-RU" dirty="0" smtClean="0"/>
              <a:t> </a:t>
            </a:r>
            <a:r>
              <a:rPr lang="ru-RU" dirty="0" err="1" smtClean="0"/>
              <a:t>беретін</a:t>
            </a:r>
            <a:r>
              <a:rPr lang="ru-RU" dirty="0" smtClean="0"/>
              <a:t> </a:t>
            </a:r>
            <a:r>
              <a:rPr lang="ru-RU" dirty="0" err="1" smtClean="0"/>
              <a:t>сөз</a:t>
            </a:r>
            <a:r>
              <a:rPr lang="ru-RU" dirty="0" smtClean="0"/>
              <a:t> </a:t>
            </a:r>
            <a:r>
              <a:rPr lang="ru-RU" dirty="0" err="1" smtClean="0"/>
              <a:t>табы</a:t>
            </a:r>
            <a:r>
              <a:rPr lang="ru-RU" dirty="0" smtClean="0"/>
              <a:t>. </a:t>
            </a:r>
            <a:endParaRPr lang="kk-KZ" dirty="0" smtClean="0"/>
          </a:p>
          <a:p>
            <a:r>
              <a:rPr lang="kk-KZ" dirty="0" smtClean="0"/>
              <a:t>Сан  есім құрамына қарай дара сан есім және күрделі сан есім болып бөлінеді. Дара сан есім бір ғана түбірден тұрады. Мысалы: он, екі, жүз. Ал күрделі сан есім екі </a:t>
            </a:r>
            <a:r>
              <a:rPr lang="kk-KZ" dirty="0" smtClean="0"/>
              <a:t>түбірден </a:t>
            </a:r>
            <a:r>
              <a:rPr lang="kk-KZ" dirty="0" smtClean="0"/>
              <a:t>тұрады. Мысалы: </a:t>
            </a:r>
            <a:r>
              <a:rPr lang="kk-KZ" dirty="0" smtClean="0"/>
              <a:t>он </a:t>
            </a:r>
            <a:r>
              <a:rPr lang="kk-KZ" dirty="0" smtClean="0"/>
              <a:t>бес, тоғыз жүз, екі мың.  </a:t>
            </a:r>
          </a:p>
          <a:p>
            <a:pPr marL="45720" indent="0">
              <a:buNone/>
            </a:pPr>
            <a:endParaRPr lang="ru-RU" dirty="0"/>
          </a:p>
        </p:txBody>
      </p:sp>
      <p:sp>
        <p:nvSpPr>
          <p:cNvPr id="4" name="Заголовок 1"/>
          <p:cNvSpPr>
            <a:spLocks noGrp="1"/>
          </p:cNvSpPr>
          <p:nvPr>
            <p:ph type="title"/>
          </p:nvPr>
        </p:nvSpPr>
        <p:spPr>
          <a:xfrm>
            <a:off x="539552" y="5445224"/>
            <a:ext cx="6512511" cy="1143000"/>
          </a:xfrm>
        </p:spPr>
        <p:txBody>
          <a:bodyPr/>
          <a:lstStyle/>
          <a:p>
            <a:r>
              <a:rPr lang="kk-KZ" dirty="0" smtClean="0"/>
              <a:t>Ережені жазып ал</a:t>
            </a:r>
            <a:endParaRPr lang="ru-RU" dirty="0"/>
          </a:p>
        </p:txBody>
      </p:sp>
    </p:spTree>
    <p:extLst>
      <p:ext uri="{BB962C8B-B14F-4D97-AF65-F5344CB8AC3E}">
        <p14:creationId xmlns:p14="http://schemas.microsoft.com/office/powerpoint/2010/main" val="279725892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92</TotalTime>
  <Words>525</Words>
  <Application>Microsoft Office PowerPoint</Application>
  <PresentationFormat>Экран (4:3)</PresentationFormat>
  <Paragraphs>103</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Презентация PowerPoint</vt:lpstr>
      <vt:lpstr>Презентация PowerPoint</vt:lpstr>
      <vt:lpstr>Сабақ мақсаты:</vt:lpstr>
      <vt:lpstr>Бағалау критерийлері:</vt:lpstr>
      <vt:lpstr>Презентация PowerPoint</vt:lpstr>
      <vt:lpstr>Тапқыр болсаң тауып көр!</vt:lpstr>
      <vt:lpstr>Презентация PowerPoint</vt:lpstr>
      <vt:lpstr>Презентация PowerPoint</vt:lpstr>
      <vt:lpstr>Ережені жазып ал</vt:lpstr>
      <vt:lpstr>Презентация PowerPoint</vt:lpstr>
      <vt:lpstr>Презентация PowerPoint</vt:lpstr>
      <vt:lpstr>Презентация PowerPoint</vt:lpstr>
      <vt:lpstr>Презентация PowerPoint</vt:lpstr>
      <vt:lpstr>Өзіңді тексер! (болжам жауап) </vt:lpstr>
      <vt:lpstr>Презентация PowerPoint</vt:lpstr>
      <vt:lpstr>Презентация PowerPoint</vt:lpstr>
      <vt:lpstr>Презентация PowerPoint</vt:lpstr>
      <vt:lpstr>Өзіңді тексер! </vt:lpstr>
      <vt:lpstr>Сабақты бекіту </vt:lpstr>
      <vt:lpstr>Қосымша тапсырма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ASTKIZBIL-USER</dc:creator>
  <cp:lastModifiedBy>HP</cp:lastModifiedBy>
  <cp:revision>8</cp:revision>
  <dcterms:created xsi:type="dcterms:W3CDTF">2021-01-12T16:42:42Z</dcterms:created>
  <dcterms:modified xsi:type="dcterms:W3CDTF">2021-04-06T05:53:44Z</dcterms:modified>
</cp:coreProperties>
</file>