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83" r:id="rId5"/>
    <p:sldId id="264" r:id="rId6"/>
    <p:sldId id="282" r:id="rId7"/>
    <p:sldId id="281" r:id="rId8"/>
    <p:sldId id="266" r:id="rId9"/>
    <p:sldId id="265" r:id="rId10"/>
    <p:sldId id="267" r:id="rId11"/>
    <p:sldId id="284" r:id="rId12"/>
    <p:sldId id="27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DFFA3"/>
    <a:srgbClr val="FF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86" d="100"/>
          <a:sy n="86" d="100"/>
        </p:scale>
        <p:origin x="42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95190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64268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346475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70600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119526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165249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287864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370264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98086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161673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F2B5744-130A-44B5-9C08-E1A6FC2BFBCB}" type="datetimeFigureOut">
              <a:rPr lang="ru-RU" smtClean="0"/>
              <a:t>31.01.2021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155340-46FB-4FEB-B1CD-E5991222E6FE}" type="slidenum">
              <a:rPr lang="ru-RU" smtClean="0"/>
              <a:t>‹#›</a:t>
            </a:fld>
            <a:endParaRPr lang="ru-RU" dirty="0"/>
          </a:p>
        </p:txBody>
      </p:sp>
    </p:spTree>
    <p:extLst>
      <p:ext uri="{BB962C8B-B14F-4D97-AF65-F5344CB8AC3E}">
        <p14:creationId xmlns:p14="http://schemas.microsoft.com/office/powerpoint/2010/main" val="227165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B5744-130A-44B5-9C08-E1A6FC2BFBCB}" type="datetimeFigureOut">
              <a:rPr lang="ru-RU" smtClean="0"/>
              <a:t>31.01.2021</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55340-46FB-4FEB-B1CD-E5991222E6FE}" type="slidenum">
              <a:rPr lang="ru-RU" smtClean="0"/>
              <a:t>‹#›</a:t>
            </a:fld>
            <a:endParaRPr lang="ru-RU" dirty="0"/>
          </a:p>
        </p:txBody>
      </p:sp>
    </p:spTree>
    <p:extLst>
      <p:ext uri="{BB962C8B-B14F-4D97-AF65-F5344CB8AC3E}">
        <p14:creationId xmlns:p14="http://schemas.microsoft.com/office/powerpoint/2010/main" val="1126516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l="27858" t="61190" r="17959" b="22480"/>
          <a:stretch/>
        </p:blipFill>
        <p:spPr>
          <a:xfrm>
            <a:off x="358774" y="6209058"/>
            <a:ext cx="11706201" cy="147706"/>
          </a:xfrm>
          <a:prstGeom prst="rect">
            <a:avLst/>
          </a:prstGeom>
        </p:spPr>
      </p:pic>
      <p:pic>
        <p:nvPicPr>
          <p:cNvPr id="2" name="Рисунок 1"/>
          <p:cNvPicPr>
            <a:picLocks noChangeAspect="1"/>
          </p:cNvPicPr>
          <p:nvPr/>
        </p:nvPicPr>
        <p:blipFill rotWithShape="1">
          <a:blip r:embed="rId2"/>
          <a:srcRect l="27858" t="61190" r="17959" b="22480"/>
          <a:stretch/>
        </p:blipFill>
        <p:spPr>
          <a:xfrm>
            <a:off x="0" y="0"/>
            <a:ext cx="7252306" cy="971670"/>
          </a:xfrm>
          <a:prstGeom prst="rect">
            <a:avLst/>
          </a:prstGeom>
        </p:spPr>
      </p:pic>
      <p:sp>
        <p:nvSpPr>
          <p:cNvPr id="3" name="Прямоугольник 2"/>
          <p:cNvSpPr/>
          <p:nvPr/>
        </p:nvSpPr>
        <p:spPr>
          <a:xfrm>
            <a:off x="7252306" y="0"/>
            <a:ext cx="4939694" cy="971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kk-KZ" altLang="ru-RU" b="1" dirty="0">
                <a:solidFill>
                  <a:schemeClr val="bg1"/>
                </a:solidFill>
                <a:latin typeface="Tahoma" panose="020B0604030504040204" pitchFamily="34" charset="0"/>
                <a:cs typeface="Tahoma" panose="020B0604030504040204" pitchFamily="34" charset="0"/>
              </a:rPr>
              <a:t>ҚАЗАҚ ТІЛІ </a:t>
            </a:r>
            <a:endParaRPr lang="ru-RU" altLang="ru-RU" b="1" dirty="0">
              <a:solidFill>
                <a:schemeClr val="bg1"/>
              </a:solidFill>
              <a:latin typeface="Tahoma" panose="020B0604030504040204" pitchFamily="34" charset="0"/>
              <a:cs typeface="Tahoma" panose="020B0604030504040204" pitchFamily="34" charset="0"/>
            </a:endParaRPr>
          </a:p>
          <a:p>
            <a:pPr algn="ctr">
              <a:spcBef>
                <a:spcPct val="0"/>
              </a:spcBef>
            </a:pPr>
            <a:r>
              <a:rPr lang="ru-RU" altLang="ru-RU" b="1" dirty="0">
                <a:solidFill>
                  <a:schemeClr val="bg1"/>
                </a:solidFill>
                <a:latin typeface="Tahoma" panose="020B0604030504040204" pitchFamily="34" charset="0"/>
                <a:cs typeface="Tahoma" panose="020B0604030504040204" pitchFamily="34" charset="0"/>
              </a:rPr>
              <a:t>5-СЫНЫП</a:t>
            </a:r>
          </a:p>
        </p:txBody>
      </p:sp>
      <p:sp>
        <p:nvSpPr>
          <p:cNvPr id="4" name="Прямоугольник 3"/>
          <p:cNvSpPr/>
          <p:nvPr/>
        </p:nvSpPr>
        <p:spPr>
          <a:xfrm>
            <a:off x="190754" y="146482"/>
            <a:ext cx="7252307" cy="523220"/>
          </a:xfrm>
          <a:prstGeom prst="rect">
            <a:avLst/>
          </a:prstGeom>
        </p:spPr>
        <p:txBody>
          <a:bodyPr wrap="square">
            <a:spAutoFit/>
          </a:bodyPr>
          <a:lstStyle/>
          <a:p>
            <a:pPr>
              <a:spcAft>
                <a:spcPts val="0"/>
              </a:spcAft>
            </a:pPr>
            <a:r>
              <a:rPr lang="en-US" sz="2800" b="1" i="1" u="sng" dirty="0">
                <a:solidFill>
                  <a:srgbClr val="0070C0"/>
                </a:solidFill>
                <a:latin typeface="Times New Roman" panose="02020603050405020304" pitchFamily="18" charset="0"/>
                <a:ea typeface="Consolas" panose="020B0609020204030204" pitchFamily="49" charset="0"/>
                <a:cs typeface="Times New Roman" panose="02020603050405020304" pitchFamily="18" charset="0"/>
              </a:rPr>
              <a:t>V</a:t>
            </a:r>
            <a:r>
              <a:rPr lang="kk-KZ" sz="2800" b="1" i="1" u="sng" dirty="0">
                <a:solidFill>
                  <a:srgbClr val="0070C0"/>
                </a:solidFill>
                <a:latin typeface="Times New Roman" panose="02020603050405020304" pitchFamily="18" charset="0"/>
                <a:ea typeface="Consolas" panose="020B0609020204030204" pitchFamily="49" charset="0"/>
                <a:cs typeface="Times New Roman" panose="02020603050405020304" pitchFamily="18" charset="0"/>
              </a:rPr>
              <a:t>І</a:t>
            </a:r>
            <a:r>
              <a:rPr lang="kk-KZ" sz="2800" b="1" u="sng" dirty="0">
                <a:solidFill>
                  <a:srgbClr val="0070C0"/>
                </a:solidFill>
                <a:latin typeface="Tahoma" panose="020B0604030504040204" pitchFamily="34" charset="0"/>
                <a:ea typeface="Tahoma" panose="020B0604030504040204" pitchFamily="34" charset="0"/>
                <a:cs typeface="Tahoma" panose="020B0604030504040204" pitchFamily="34" charset="0"/>
              </a:rPr>
              <a:t> бөлім. «</a:t>
            </a:r>
            <a:r>
              <a:rPr lang="kk-KZ" sz="2800" b="1" u="sng" dirty="0">
                <a:solidFill>
                  <a:srgbClr val="0070C0"/>
                </a:solidFill>
                <a:latin typeface="Times New Roman" panose="02020603050405020304" pitchFamily="18" charset="0"/>
                <a:ea typeface="Consolas" panose="020B0609020204030204" pitchFamily="49" charset="0"/>
                <a:cs typeface="Times New Roman" panose="02020603050405020304" pitchFamily="18" charset="0"/>
              </a:rPr>
              <a:t>Қиял әлемі. </a:t>
            </a:r>
            <a:r>
              <a:rPr lang="kk-KZ" sz="2800" b="1" u="sng" dirty="0">
                <a:solidFill>
                  <a:srgbClr val="0070C0"/>
                </a:solidFill>
                <a:latin typeface="Times New Roman" panose="02020603050405020304" pitchFamily="18" charset="0"/>
                <a:ea typeface="Consolas" panose="020B0609020204030204" pitchFamily="49" charset="0"/>
              </a:rPr>
              <a:t>Морфология </a:t>
            </a:r>
            <a:r>
              <a:rPr lang="kk-KZ" sz="2800" b="1" u="sng"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ru-RU" sz="2400" b="1" u="sng"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4"/>
          <p:cNvSpPr/>
          <p:nvPr/>
        </p:nvSpPr>
        <p:spPr>
          <a:xfrm>
            <a:off x="673261" y="2993351"/>
            <a:ext cx="5633273" cy="1077218"/>
          </a:xfrm>
          <a:prstGeom prst="rect">
            <a:avLst/>
          </a:prstGeom>
        </p:spPr>
        <p:txBody>
          <a:bodyPr wrap="none">
            <a:spAutoFit/>
          </a:bodyPr>
          <a:lstStyle/>
          <a:p>
            <a:r>
              <a:rPr lang="kk-KZ" sz="3200" b="1" dirty="0">
                <a:solidFill>
                  <a:srgbClr val="0070C0"/>
                </a:solidFill>
                <a:latin typeface="Tahoma" panose="020B0604030504040204" pitchFamily="34" charset="0"/>
                <a:ea typeface="Tahoma" panose="020B0604030504040204" pitchFamily="34" charset="0"/>
                <a:cs typeface="Tahoma" panose="020B0604030504040204" pitchFamily="34" charset="0"/>
              </a:rPr>
              <a:t> Қиял арманға жетелейді</a:t>
            </a:r>
          </a:p>
          <a:p>
            <a:r>
              <a:rPr lang="kk-KZ" sz="3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ru-RU"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0" y="1501327"/>
            <a:ext cx="514227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kk-KZ" altLang="ru-RU" sz="2800" b="1" dirty="0">
                <a:solidFill>
                  <a:schemeClr val="bg1"/>
                </a:solidFill>
                <a:latin typeface="Tahoma" panose="020B0604030504040204" pitchFamily="34" charset="0"/>
                <a:cs typeface="Tahoma" panose="020B0604030504040204" pitchFamily="34" charset="0"/>
              </a:rPr>
              <a:t>САБАҚТЫҢ ТАҚЫРЫБЫ</a:t>
            </a:r>
            <a:endParaRPr lang="ru-RU" altLang="ru-RU" sz="2800" b="1" dirty="0">
              <a:solidFill>
                <a:schemeClr val="bg1"/>
              </a:solidFill>
              <a:latin typeface="Tahoma" panose="020B0604030504040204" pitchFamily="34" charset="0"/>
              <a:cs typeface="Tahoma" panose="020B0604030504040204" pitchFamily="34" charset="0"/>
            </a:endParaRPr>
          </a:p>
        </p:txBody>
      </p:sp>
      <p:sp>
        <p:nvSpPr>
          <p:cNvPr id="9" name="Прямоугольник 8"/>
          <p:cNvSpPr/>
          <p:nvPr/>
        </p:nvSpPr>
        <p:spPr>
          <a:xfrm>
            <a:off x="516539" y="6504037"/>
            <a:ext cx="11390670" cy="134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ru-RU" altLang="ru-RU" sz="2800" b="1" dirty="0">
              <a:solidFill>
                <a:schemeClr val="bg1"/>
              </a:solidFill>
              <a:latin typeface="Tahoma" panose="020B0604030504040204" pitchFamily="34" charset="0"/>
              <a:cs typeface="Tahoma" panose="020B0604030504040204" pitchFamily="34" charset="0"/>
            </a:endParaRPr>
          </a:p>
        </p:txBody>
      </p:sp>
      <p:sp>
        <p:nvSpPr>
          <p:cNvPr id="10" name="Стрелка углом вверх 9"/>
          <p:cNvSpPr/>
          <p:nvPr/>
        </p:nvSpPr>
        <p:spPr>
          <a:xfrm rot="5400000">
            <a:off x="-1079563" y="4105947"/>
            <a:ext cx="2958833" cy="498150"/>
          </a:xfrm>
          <a:prstGeom prst="bentUpArrow">
            <a:avLst>
              <a:gd name="adj1" fmla="val 25000"/>
              <a:gd name="adj2" fmla="val 0"/>
              <a:gd name="adj3" fmla="val 2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214" y="1128713"/>
            <a:ext cx="497058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0"/>
            <a:ext cx="12192000" cy="128912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kk-KZ" sz="3200" b="1" dirty="0">
                <a:latin typeface="Times New Roman"/>
                <a:ea typeface="Calibri"/>
                <a:cs typeface="Times New Roman"/>
              </a:rPr>
              <a:t>                           «Ойлан,тап!» әдісі</a:t>
            </a:r>
            <a:endParaRPr lang="ru-RU" sz="2800" dirty="0">
              <a:ea typeface="Calibri"/>
              <a:cs typeface="Times New Roman"/>
            </a:endParaRPr>
          </a:p>
        </p:txBody>
      </p:sp>
      <p:sp>
        <p:nvSpPr>
          <p:cNvPr id="8" name="Прямоугольник 7"/>
          <p:cNvSpPr/>
          <p:nvPr/>
        </p:nvSpPr>
        <p:spPr>
          <a:xfrm>
            <a:off x="2100572" y="96210"/>
            <a:ext cx="10143526" cy="738664"/>
          </a:xfrm>
          <a:prstGeom prst="rect">
            <a:avLst/>
          </a:prstGeom>
        </p:spPr>
        <p:txBody>
          <a:bodyPr wrap="square">
            <a:spAutoFit/>
          </a:bodyPr>
          <a:lstStyle/>
          <a:p>
            <a:endParaRPr lang="ru-RU" sz="2400" dirty="0">
              <a:solidFill>
                <a:schemeClr val="bg1"/>
              </a:solidFill>
              <a:latin typeface="Bahnschrift" panose="020B0502040204020203" pitchFamily="34" charset="0"/>
            </a:endParaRPr>
          </a:p>
          <a:p>
            <a:endParaRPr lang="ru-RU"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Прямоугольник 17"/>
          <p:cNvSpPr/>
          <p:nvPr/>
        </p:nvSpPr>
        <p:spPr>
          <a:xfrm>
            <a:off x="144587" y="359354"/>
            <a:ext cx="1955985" cy="461665"/>
          </a:xfrm>
          <a:prstGeom prst="rect">
            <a:avLst/>
          </a:prstGeom>
        </p:spPr>
        <p:txBody>
          <a:bodyPr wrap="none">
            <a:spAutoFit/>
          </a:bodyPr>
          <a:lstStyle/>
          <a:p>
            <a:pPr>
              <a:spcBef>
                <a:spcPct val="0"/>
              </a:spcBef>
            </a:pPr>
            <a:r>
              <a:rPr lang="kk-KZ" altLang="ru-RU" sz="2400" b="1" dirty="0">
                <a:solidFill>
                  <a:schemeClr val="bg1"/>
                </a:solidFill>
                <a:latin typeface="Bahnschrift" panose="020B0502040204020203" pitchFamily="34" charset="0"/>
                <a:cs typeface="Tahoma" panose="020B0604030504040204" pitchFamily="34" charset="0"/>
              </a:rPr>
              <a:t>3-тапсырма.</a:t>
            </a:r>
            <a:endParaRPr lang="ru-RU" altLang="ru-RU" sz="2400" b="1" dirty="0">
              <a:solidFill>
                <a:schemeClr val="bg1"/>
              </a:solidFill>
              <a:latin typeface="Bahnschrift" panose="020B0502040204020203" pitchFamily="34" charset="0"/>
              <a:cs typeface="Tahoma" panose="020B0604030504040204" pitchFamily="34" charset="0"/>
            </a:endParaRPr>
          </a:p>
        </p:txBody>
      </p:sp>
      <p:sp>
        <p:nvSpPr>
          <p:cNvPr id="24" name="Стрелка углом вверх 23"/>
          <p:cNvSpPr/>
          <p:nvPr/>
        </p:nvSpPr>
        <p:spPr>
          <a:xfrm rot="5400000">
            <a:off x="-746516" y="3544483"/>
            <a:ext cx="3075709" cy="558129"/>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359898476"/>
              </p:ext>
            </p:extLst>
          </p:nvPr>
        </p:nvGraphicFramePr>
        <p:xfrm>
          <a:off x="791337" y="2403230"/>
          <a:ext cx="10652211" cy="2958172"/>
        </p:xfrm>
        <a:graphic>
          <a:graphicData uri="http://schemas.openxmlformats.org/drawingml/2006/table">
            <a:tbl>
              <a:tblPr firstRow="1" firstCol="1" bandRow="1"/>
              <a:tblGrid>
                <a:gridCol w="1494016">
                  <a:extLst>
                    <a:ext uri="{9D8B030D-6E8A-4147-A177-3AD203B41FA5}">
                      <a16:colId xmlns:a16="http://schemas.microsoft.com/office/drawing/2014/main" val="20000"/>
                    </a:ext>
                  </a:extLst>
                </a:gridCol>
                <a:gridCol w="1477495">
                  <a:extLst>
                    <a:ext uri="{9D8B030D-6E8A-4147-A177-3AD203B41FA5}">
                      <a16:colId xmlns:a16="http://schemas.microsoft.com/office/drawing/2014/main" val="20001"/>
                    </a:ext>
                  </a:extLst>
                </a:gridCol>
                <a:gridCol w="1668784">
                  <a:extLst>
                    <a:ext uri="{9D8B030D-6E8A-4147-A177-3AD203B41FA5}">
                      <a16:colId xmlns:a16="http://schemas.microsoft.com/office/drawing/2014/main" val="20002"/>
                    </a:ext>
                  </a:extLst>
                </a:gridCol>
                <a:gridCol w="1687999">
                  <a:extLst>
                    <a:ext uri="{9D8B030D-6E8A-4147-A177-3AD203B41FA5}">
                      <a16:colId xmlns:a16="http://schemas.microsoft.com/office/drawing/2014/main" val="20003"/>
                    </a:ext>
                  </a:extLst>
                </a:gridCol>
                <a:gridCol w="1816111">
                  <a:extLst>
                    <a:ext uri="{9D8B030D-6E8A-4147-A177-3AD203B41FA5}">
                      <a16:colId xmlns:a16="http://schemas.microsoft.com/office/drawing/2014/main" val="20004"/>
                    </a:ext>
                  </a:extLst>
                </a:gridCol>
                <a:gridCol w="2413826">
                  <a:extLst>
                    <a:ext uri="{9D8B030D-6E8A-4147-A177-3AD203B41FA5}">
                      <a16:colId xmlns:a16="http://schemas.microsoft.com/office/drawing/2014/main" val="20005"/>
                    </a:ext>
                  </a:extLst>
                </a:gridCol>
                <a:gridCol w="93980">
                  <a:extLst>
                    <a:ext uri="{9D8B030D-6E8A-4147-A177-3AD203B41FA5}">
                      <a16:colId xmlns:a16="http://schemas.microsoft.com/office/drawing/2014/main" val="20006"/>
                    </a:ext>
                  </a:extLst>
                </a:gridCol>
              </a:tblGrid>
              <a:tr h="929712">
                <a:tc>
                  <a:txBody>
                    <a:bodyPr/>
                    <a:lstStyle/>
                    <a:p>
                      <a:pPr algn="just">
                        <a:lnSpc>
                          <a:spcPct val="115000"/>
                        </a:lnSpc>
                        <a:spcAft>
                          <a:spcPts val="0"/>
                        </a:spcAft>
                      </a:pPr>
                      <a:r>
                        <a:rPr lang="kk-KZ" sz="2000" dirty="0">
                          <a:solidFill>
                            <a:srgbClr val="00B0F0"/>
                          </a:solidFill>
                          <a:effectLst/>
                          <a:latin typeface="Times New Roman"/>
                          <a:ea typeface="Calibri"/>
                          <a:cs typeface="Times New Roman"/>
                        </a:rPr>
                        <a:t>негізгі</a:t>
                      </a:r>
                      <a:endParaRPr lang="ru-RU" sz="2000"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solidFill>
                            <a:srgbClr val="00B0F0"/>
                          </a:solidFill>
                          <a:effectLst/>
                          <a:latin typeface="Times New Roman"/>
                          <a:ea typeface="Calibri"/>
                          <a:cs typeface="Times New Roman"/>
                        </a:rPr>
                        <a:t>туынды</a:t>
                      </a:r>
                      <a:endParaRPr lang="ru-RU" sz="2000"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solidFill>
                            <a:srgbClr val="00B0F0"/>
                          </a:solidFill>
                          <a:effectLst/>
                          <a:latin typeface="Times New Roman"/>
                          <a:ea typeface="Calibri"/>
                          <a:cs typeface="Times New Roman"/>
                        </a:rPr>
                        <a:t>дара</a:t>
                      </a:r>
                      <a:endParaRPr lang="ru-RU" sz="2000"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solidFill>
                            <a:srgbClr val="00B0F0"/>
                          </a:solidFill>
                          <a:effectLst/>
                          <a:latin typeface="Times New Roman"/>
                          <a:ea typeface="Calibri"/>
                          <a:cs typeface="Times New Roman"/>
                        </a:rPr>
                        <a:t>күрделі</a:t>
                      </a:r>
                      <a:endParaRPr lang="ru-RU" sz="2000"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solidFill>
                            <a:srgbClr val="00B0F0"/>
                          </a:solidFill>
                          <a:effectLst/>
                          <a:latin typeface="Times New Roman"/>
                          <a:ea typeface="Calibri"/>
                          <a:cs typeface="Times New Roman"/>
                        </a:rPr>
                        <a:t>деректі</a:t>
                      </a:r>
                      <a:endParaRPr lang="ru-RU" sz="2000"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solidFill>
                            <a:srgbClr val="00B0F0"/>
                          </a:solidFill>
                          <a:effectLst/>
                          <a:latin typeface="Times New Roman"/>
                          <a:ea typeface="Calibri"/>
                          <a:cs typeface="Times New Roman"/>
                        </a:rPr>
                        <a:t>дерексіз</a:t>
                      </a:r>
                      <a:endParaRPr lang="ru-RU" sz="2000" dirty="0">
                        <a:solidFill>
                          <a:srgbClr val="00B0F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4230">
                <a:tc>
                  <a:txBody>
                    <a:bodyPr/>
                    <a:lstStyle/>
                    <a:p>
                      <a:pPr algn="just">
                        <a:lnSpc>
                          <a:spcPct val="115000"/>
                        </a:lnSpc>
                        <a:spcAft>
                          <a:spcPts val="0"/>
                        </a:spcAft>
                      </a:pPr>
                      <a:r>
                        <a:rPr lang="kk-KZ"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kk-KZ"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1014230">
                <a:tc>
                  <a:txBody>
                    <a:bodyPr/>
                    <a:lstStyle/>
                    <a:p>
                      <a:pPr algn="just">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kk-KZ"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2"/>
                  </a:ext>
                </a:extLst>
              </a:tr>
            </a:tbl>
          </a:graphicData>
        </a:graphic>
      </p:graphicFrame>
      <p:sp>
        <p:nvSpPr>
          <p:cNvPr id="3" name="Rectangle 3"/>
          <p:cNvSpPr>
            <a:spLocks noChangeArrowheads="1"/>
          </p:cNvSpPr>
          <p:nvPr/>
        </p:nvSpPr>
        <p:spPr bwMode="auto">
          <a:xfrm>
            <a:off x="391170" y="967460"/>
            <a:ext cx="112615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20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Берілген зат есімдердегі орфографиялық қателерді тауып, кестеге орналастыр.</a:t>
            </a:r>
            <a:endParaRPr kumimoji="0" lang="ru-RU" sz="2000" b="0" i="0" u="none" strike="noStrike" cap="none" normalizeH="0" baseline="0" dirty="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Адамгершілік, табиғат,үйшік,мектеп, қайырымдылық, арман,қиял, оқушы, достық, ата-ана, жастар сарайы, қаламсап, аула, үй, сандықша, тасбақа, Көкшетау, жіп, қайшы, кемпірқосақ</a:t>
            </a:r>
            <a:endParaRPr kumimoji="0" lang="kk-KZ" sz="2000" b="0" i="0" u="none" strike="noStrike" cap="none" normalizeH="0" baseline="0" dirty="0">
              <a:ln>
                <a:noFill/>
              </a:ln>
              <a:solidFill>
                <a:srgbClr val="0070C0"/>
              </a:solidFill>
              <a:effectLst/>
              <a:latin typeface="Arial" pitchFamily="34" charset="0"/>
              <a:cs typeface="Arial" pitchFamily="34" charset="0"/>
            </a:endParaRPr>
          </a:p>
        </p:txBody>
      </p:sp>
      <p:sp>
        <p:nvSpPr>
          <p:cNvPr id="4" name="Прямоугольник 3"/>
          <p:cNvSpPr/>
          <p:nvPr/>
        </p:nvSpPr>
        <p:spPr>
          <a:xfrm>
            <a:off x="1266092" y="5005754"/>
            <a:ext cx="8088923" cy="1818959"/>
          </a:xfrm>
          <a:prstGeom prst="rect">
            <a:avLst/>
          </a:prstGeom>
        </p:spPr>
        <p:txBody>
          <a:bodyPr wrap="square">
            <a:spAutoFit/>
          </a:bodyPr>
          <a:lstStyle/>
          <a:p>
            <a:pPr lvl="0" algn="just">
              <a:lnSpc>
                <a:spcPct val="115000"/>
              </a:lnSpc>
              <a:spcAft>
                <a:spcPts val="1000"/>
              </a:spcAft>
            </a:pPr>
            <a:endParaRPr lang="kk-KZ" sz="1600" b="1" dirty="0">
              <a:solidFill>
                <a:prstClr val="black"/>
              </a:solidFill>
              <a:latin typeface="Times New Roman"/>
              <a:ea typeface="Calibri"/>
              <a:cs typeface="Times New Roman"/>
            </a:endParaRPr>
          </a:p>
          <a:p>
            <a:pPr lvl="0" algn="just">
              <a:lnSpc>
                <a:spcPct val="115000"/>
              </a:lnSpc>
              <a:spcAft>
                <a:spcPts val="1000"/>
              </a:spcAft>
            </a:pPr>
            <a:r>
              <a:rPr lang="kk-KZ" sz="1600" b="1" dirty="0">
                <a:solidFill>
                  <a:srgbClr val="FF0000"/>
                </a:solidFill>
                <a:latin typeface="Times New Roman"/>
                <a:ea typeface="Calibri"/>
                <a:cs typeface="Times New Roman"/>
              </a:rPr>
              <a:t>Дескрипторы:</a:t>
            </a:r>
            <a:endParaRPr lang="ru-RU" sz="1600" dirty="0">
              <a:solidFill>
                <a:srgbClr val="FF0000"/>
              </a:solidFill>
              <a:ea typeface="Calibri"/>
              <a:cs typeface="Times New Roman"/>
            </a:endParaRPr>
          </a:p>
          <a:p>
            <a:pPr lvl="0" algn="just">
              <a:lnSpc>
                <a:spcPct val="115000"/>
              </a:lnSpc>
              <a:spcAft>
                <a:spcPts val="1000"/>
              </a:spcAft>
            </a:pPr>
            <a:r>
              <a:rPr lang="kk-KZ" sz="1600" b="1" dirty="0">
                <a:solidFill>
                  <a:srgbClr val="FF0000"/>
                </a:solidFill>
                <a:latin typeface="Times New Roman"/>
                <a:ea typeface="Calibri"/>
                <a:cs typeface="Times New Roman"/>
              </a:rPr>
              <a:t> </a:t>
            </a:r>
            <a:r>
              <a:rPr lang="ru-RU" sz="1600" dirty="0">
                <a:solidFill>
                  <a:srgbClr val="FF0000"/>
                </a:solidFill>
                <a:ea typeface="Calibri"/>
                <a:cs typeface="Times New Roman"/>
              </a:rPr>
              <a:t>-</a:t>
            </a:r>
            <a:r>
              <a:rPr lang="kk-KZ" sz="1600" dirty="0">
                <a:solidFill>
                  <a:srgbClr val="FF0000"/>
                </a:solidFill>
                <a:latin typeface="Times New Roman"/>
                <a:ea typeface="Calibri"/>
              </a:rPr>
              <a:t>Зат есімдердің қатесін табады;</a:t>
            </a:r>
            <a:endParaRPr lang="ru-RU" sz="1600" dirty="0">
              <a:solidFill>
                <a:srgbClr val="FF0000"/>
              </a:solidFill>
              <a:latin typeface="Arial"/>
              <a:ea typeface="Calibri"/>
            </a:endParaRPr>
          </a:p>
          <a:p>
            <a:pPr marL="342900" lvl="0" indent="-342900" algn="just">
              <a:buFont typeface="Times New Roman"/>
              <a:buChar char="-"/>
            </a:pPr>
            <a:r>
              <a:rPr lang="kk-KZ" sz="1600" dirty="0">
                <a:solidFill>
                  <a:srgbClr val="FF0000"/>
                </a:solidFill>
                <a:latin typeface="Times New Roman"/>
                <a:ea typeface="Calibri"/>
              </a:rPr>
              <a:t>Ережені еске түсіреді;</a:t>
            </a:r>
            <a:endParaRPr lang="ru-RU" sz="1600" dirty="0">
              <a:solidFill>
                <a:srgbClr val="FF0000"/>
              </a:solidFill>
              <a:latin typeface="Arial"/>
              <a:ea typeface="Calibri"/>
            </a:endParaRPr>
          </a:p>
          <a:p>
            <a:pPr marL="342900" lvl="0" indent="-342900" algn="just">
              <a:buFont typeface="Times New Roman"/>
              <a:buChar char="-"/>
            </a:pPr>
            <a:r>
              <a:rPr lang="kk-KZ" sz="1600" dirty="0">
                <a:solidFill>
                  <a:srgbClr val="FF0000"/>
                </a:solidFill>
                <a:latin typeface="Times New Roman"/>
                <a:ea typeface="Calibri"/>
              </a:rPr>
              <a:t>Әр зат есімге кестеге орналастырады.</a:t>
            </a:r>
          </a:p>
        </p:txBody>
      </p:sp>
    </p:spTree>
    <p:extLst>
      <p:ext uri="{BB962C8B-B14F-4D97-AF65-F5344CB8AC3E}">
        <p14:creationId xmlns:p14="http://schemas.microsoft.com/office/powerpoint/2010/main" val="152409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59526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kk-KZ" sz="3600" b="1" dirty="0">
                <a:latin typeface="Times New Roman"/>
                <a:ea typeface="Calibri"/>
                <a:cs typeface="Times New Roman"/>
              </a:rPr>
              <a:t>Өзіңді тексер ! </a:t>
            </a:r>
            <a:endParaRPr lang="ru-RU" sz="3600" dirty="0">
              <a:ea typeface="Calibri"/>
              <a:cs typeface="Times New Roman"/>
            </a:endParaRPr>
          </a:p>
        </p:txBody>
      </p:sp>
      <p:sp>
        <p:nvSpPr>
          <p:cNvPr id="11" name="Стрелка углом вверх 10"/>
          <p:cNvSpPr/>
          <p:nvPr/>
        </p:nvSpPr>
        <p:spPr>
          <a:xfrm rot="5400000">
            <a:off x="-2515434" y="3651507"/>
            <a:ext cx="5690978" cy="355310"/>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96538527"/>
              </p:ext>
            </p:extLst>
          </p:nvPr>
        </p:nvGraphicFramePr>
        <p:xfrm>
          <a:off x="330057" y="691660"/>
          <a:ext cx="11627481" cy="6056031"/>
        </p:xfrm>
        <a:graphic>
          <a:graphicData uri="http://schemas.openxmlformats.org/drawingml/2006/table">
            <a:tbl>
              <a:tblPr firstRow="1" firstCol="1" bandRow="1"/>
              <a:tblGrid>
                <a:gridCol w="1837461">
                  <a:extLst>
                    <a:ext uri="{9D8B030D-6E8A-4147-A177-3AD203B41FA5}">
                      <a16:colId xmlns:a16="http://schemas.microsoft.com/office/drawing/2014/main" val="20000"/>
                    </a:ext>
                  </a:extLst>
                </a:gridCol>
                <a:gridCol w="2078129">
                  <a:extLst>
                    <a:ext uri="{9D8B030D-6E8A-4147-A177-3AD203B41FA5}">
                      <a16:colId xmlns:a16="http://schemas.microsoft.com/office/drawing/2014/main" val="20001"/>
                    </a:ext>
                  </a:extLst>
                </a:gridCol>
                <a:gridCol w="1481686">
                  <a:extLst>
                    <a:ext uri="{9D8B030D-6E8A-4147-A177-3AD203B41FA5}">
                      <a16:colId xmlns:a16="http://schemas.microsoft.com/office/drawing/2014/main" val="20002"/>
                    </a:ext>
                  </a:extLst>
                </a:gridCol>
                <a:gridCol w="2078129">
                  <a:extLst>
                    <a:ext uri="{9D8B030D-6E8A-4147-A177-3AD203B41FA5}">
                      <a16:colId xmlns:a16="http://schemas.microsoft.com/office/drawing/2014/main" val="20003"/>
                    </a:ext>
                  </a:extLst>
                </a:gridCol>
                <a:gridCol w="2076038">
                  <a:extLst>
                    <a:ext uri="{9D8B030D-6E8A-4147-A177-3AD203B41FA5}">
                      <a16:colId xmlns:a16="http://schemas.microsoft.com/office/drawing/2014/main" val="20004"/>
                    </a:ext>
                  </a:extLst>
                </a:gridCol>
                <a:gridCol w="2076038">
                  <a:extLst>
                    <a:ext uri="{9D8B030D-6E8A-4147-A177-3AD203B41FA5}">
                      <a16:colId xmlns:a16="http://schemas.microsoft.com/office/drawing/2014/main" val="20005"/>
                    </a:ext>
                  </a:extLst>
                </a:gridCol>
              </a:tblGrid>
              <a:tr h="593937">
                <a:tc>
                  <a:txBody>
                    <a:bodyPr/>
                    <a:lstStyle/>
                    <a:p>
                      <a:pPr algn="just">
                        <a:lnSpc>
                          <a:spcPct val="115000"/>
                        </a:lnSpc>
                        <a:spcAft>
                          <a:spcPts val="0"/>
                        </a:spcAft>
                      </a:pPr>
                      <a:r>
                        <a:rPr lang="kk-KZ" sz="2400" dirty="0">
                          <a:solidFill>
                            <a:srgbClr val="FF0000"/>
                          </a:solidFill>
                          <a:effectLst/>
                          <a:latin typeface="Times New Roman"/>
                          <a:ea typeface="Calibri"/>
                          <a:cs typeface="Times New Roman"/>
                        </a:rPr>
                        <a:t>негізгі</a:t>
                      </a:r>
                      <a:endParaRPr lang="ru-RU"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solidFill>
                            <a:srgbClr val="FF0000"/>
                          </a:solidFill>
                          <a:effectLst/>
                          <a:latin typeface="Times New Roman"/>
                          <a:ea typeface="Calibri"/>
                          <a:cs typeface="Times New Roman"/>
                        </a:rPr>
                        <a:t>туынды</a:t>
                      </a:r>
                      <a:endParaRPr lang="ru-RU"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solidFill>
                            <a:srgbClr val="FF0000"/>
                          </a:solidFill>
                          <a:effectLst/>
                          <a:latin typeface="Times New Roman"/>
                          <a:ea typeface="Calibri"/>
                          <a:cs typeface="Times New Roman"/>
                        </a:rPr>
                        <a:t>дара</a:t>
                      </a:r>
                      <a:endParaRPr lang="ru-RU"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solidFill>
                            <a:srgbClr val="FF0000"/>
                          </a:solidFill>
                          <a:effectLst/>
                          <a:latin typeface="Times New Roman"/>
                          <a:ea typeface="Calibri"/>
                          <a:cs typeface="Times New Roman"/>
                        </a:rPr>
                        <a:t>күрделі</a:t>
                      </a:r>
                      <a:endParaRPr lang="ru-RU"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solidFill>
                            <a:srgbClr val="FF0000"/>
                          </a:solidFill>
                          <a:effectLst/>
                          <a:latin typeface="Times New Roman"/>
                          <a:ea typeface="Calibri"/>
                          <a:cs typeface="Times New Roman"/>
                        </a:rPr>
                        <a:t>деректі</a:t>
                      </a:r>
                      <a:endParaRPr lang="ru-RU"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solidFill>
                            <a:srgbClr val="FF0000"/>
                          </a:solidFill>
                          <a:effectLst/>
                          <a:latin typeface="Times New Roman"/>
                          <a:ea typeface="Calibri"/>
                          <a:cs typeface="Times New Roman"/>
                        </a:rPr>
                        <a:t>дерексіз</a:t>
                      </a:r>
                      <a:endParaRPr lang="ru-RU"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4727">
                <a:tc>
                  <a:txBody>
                    <a:bodyPr/>
                    <a:lstStyle/>
                    <a:p>
                      <a:pPr algn="just">
                        <a:lnSpc>
                          <a:spcPct val="115000"/>
                        </a:lnSpc>
                        <a:spcAft>
                          <a:spcPts val="0"/>
                        </a:spcAft>
                      </a:pPr>
                      <a:r>
                        <a:rPr lang="kk-KZ" sz="2400">
                          <a:effectLst/>
                          <a:latin typeface="Times New Roman"/>
                          <a:ea typeface="Calibri"/>
                          <a:cs typeface="Times New Roman"/>
                        </a:rPr>
                        <a:t>жіп</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сандықша</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жіп</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тасбақа</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жіп</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қайырымдылық</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3937">
                <a:tc>
                  <a:txBody>
                    <a:bodyPr/>
                    <a:lstStyle/>
                    <a:p>
                      <a:pPr algn="just">
                        <a:lnSpc>
                          <a:spcPct val="115000"/>
                        </a:lnSpc>
                        <a:spcAft>
                          <a:spcPts val="0"/>
                        </a:spcAft>
                      </a:pPr>
                      <a:r>
                        <a:rPr lang="kk-KZ" sz="2400">
                          <a:effectLst/>
                          <a:latin typeface="Times New Roman"/>
                          <a:ea typeface="Calibri"/>
                          <a:cs typeface="Times New Roman"/>
                        </a:rPr>
                        <a:t>қайшы</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үйшік</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қайшы</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Көкшетау</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қайшы</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адамгершілік</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3937">
                <a:tc>
                  <a:txBody>
                    <a:bodyPr/>
                    <a:lstStyle/>
                    <a:p>
                      <a:pPr algn="just">
                        <a:lnSpc>
                          <a:spcPct val="115000"/>
                        </a:lnSpc>
                        <a:spcAft>
                          <a:spcPts val="0"/>
                        </a:spcAft>
                      </a:pPr>
                      <a:r>
                        <a:rPr lang="kk-KZ" sz="2400">
                          <a:effectLst/>
                          <a:latin typeface="Times New Roman"/>
                          <a:ea typeface="Calibri"/>
                          <a:cs typeface="Times New Roman"/>
                        </a:rPr>
                        <a:t>үй</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оқушы</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үй</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қаламсап</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үй</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арман</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4727">
                <a:tc>
                  <a:txBody>
                    <a:bodyPr/>
                    <a:lstStyle/>
                    <a:p>
                      <a:pPr algn="just">
                        <a:lnSpc>
                          <a:spcPct val="115000"/>
                        </a:lnSpc>
                        <a:spcAft>
                          <a:spcPts val="0"/>
                        </a:spcAft>
                      </a:pPr>
                      <a:r>
                        <a:rPr lang="kk-KZ" sz="2400" dirty="0">
                          <a:effectLst/>
                          <a:latin typeface="Times New Roman"/>
                          <a:ea typeface="Calibri"/>
                          <a:cs typeface="Times New Roman"/>
                        </a:rPr>
                        <a:t>аула</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қайырымдылық</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аула</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ата-ана</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аула</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қиял</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7931">
                <a:tc>
                  <a:txBody>
                    <a:bodyPr/>
                    <a:lstStyle/>
                    <a:p>
                      <a:pPr algn="just">
                        <a:lnSpc>
                          <a:spcPct val="115000"/>
                        </a:lnSpc>
                        <a:spcAft>
                          <a:spcPts val="0"/>
                        </a:spcAft>
                      </a:pPr>
                      <a:r>
                        <a:rPr lang="kk-KZ" sz="2400">
                          <a:effectLst/>
                          <a:latin typeface="Times New Roman"/>
                          <a:ea typeface="Calibri"/>
                          <a:cs typeface="Times New Roman"/>
                        </a:rPr>
                        <a:t>табиғат</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адамгершілік</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сандықша</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жастар сарайы</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сандықша</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 </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7931">
                <a:tc>
                  <a:txBody>
                    <a:bodyPr/>
                    <a:lstStyle/>
                    <a:p>
                      <a:pPr algn="just">
                        <a:lnSpc>
                          <a:spcPct val="115000"/>
                        </a:lnSpc>
                        <a:spcAft>
                          <a:spcPts val="0"/>
                        </a:spcAft>
                      </a:pPr>
                      <a:r>
                        <a:rPr lang="kk-KZ" sz="2400">
                          <a:effectLst/>
                          <a:latin typeface="Times New Roman"/>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достық</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үйшік</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кемпірқосақ</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үйшік</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 </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7931">
                <a:tc>
                  <a:txBody>
                    <a:bodyPr/>
                    <a:lstStyle/>
                    <a:p>
                      <a:pPr algn="just">
                        <a:lnSpc>
                          <a:spcPct val="115000"/>
                        </a:lnSpc>
                        <a:spcAft>
                          <a:spcPts val="0"/>
                        </a:spcAft>
                      </a:pPr>
                      <a:r>
                        <a:rPr lang="kk-KZ" sz="2400">
                          <a:effectLst/>
                          <a:latin typeface="Times New Roman"/>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оқушы</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 </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оқушы</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 </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47931">
                <a:tc>
                  <a:txBody>
                    <a:bodyPr/>
                    <a:lstStyle/>
                    <a:p>
                      <a:pPr algn="just">
                        <a:lnSpc>
                          <a:spcPct val="115000"/>
                        </a:lnSpc>
                        <a:spcAft>
                          <a:spcPts val="0"/>
                        </a:spcAft>
                      </a:pPr>
                      <a:r>
                        <a:rPr lang="kk-KZ" sz="2400">
                          <a:effectLst/>
                          <a:latin typeface="Times New Roman"/>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табиғат</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a:effectLst/>
                          <a:latin typeface="Times New Roman"/>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a:ea typeface="Calibri"/>
                          <a:cs typeface="Times New Roman"/>
                        </a:rPr>
                        <a:t> </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4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7858" t="61190" r="17959" b="22480"/>
          <a:stretch/>
        </p:blipFill>
        <p:spPr>
          <a:xfrm>
            <a:off x="363794" y="6504823"/>
            <a:ext cx="11706201" cy="137269"/>
          </a:xfrm>
          <a:prstGeom prst="rect">
            <a:avLst/>
          </a:prstGeom>
        </p:spPr>
      </p:pic>
      <p:sp>
        <p:nvSpPr>
          <p:cNvPr id="5" name="Прямоугольник 4"/>
          <p:cNvSpPr/>
          <p:nvPr/>
        </p:nvSpPr>
        <p:spPr>
          <a:xfrm>
            <a:off x="0" y="0"/>
            <a:ext cx="1219200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a:solidFill>
                  <a:schemeClr val="bg1"/>
                </a:solidFill>
                <a:latin typeface="Tahoma" panose="020B0604030504040204" pitchFamily="34" charset="0"/>
                <a:cs typeface="Tahoma" panose="020B0604030504040204" pitchFamily="34" charset="0"/>
              </a:rPr>
              <a:t>  Сабақты бекіту</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7" name="Стрелка углом вверх 6"/>
          <p:cNvSpPr/>
          <p:nvPr/>
        </p:nvSpPr>
        <p:spPr>
          <a:xfrm rot="5400000">
            <a:off x="-1864955" y="3447949"/>
            <a:ext cx="4981433" cy="523935"/>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887729" y="3495500"/>
            <a:ext cx="9889840" cy="769441"/>
          </a:xfrm>
          <a:prstGeom prst="rect">
            <a:avLst/>
          </a:prstGeom>
        </p:spPr>
        <p:txBody>
          <a:bodyPr wrap="square">
            <a:spAutoFit/>
          </a:bodyPr>
          <a:lstStyle/>
          <a:p>
            <a:pPr marL="342900" indent="-342900">
              <a:spcBef>
                <a:spcPct val="0"/>
              </a:spcBef>
              <a:buFont typeface="Wingdings" panose="05000000000000000000" pitchFamily="2" charset="2"/>
              <a:buChar char="v"/>
            </a:pPr>
            <a:r>
              <a:rPr lang="kk-KZ" sz="2400" b="1" dirty="0">
                <a:solidFill>
                  <a:srgbClr val="FF0000"/>
                </a:solidFill>
                <a:latin typeface="Tahoma" panose="020B0604030504040204" pitchFamily="34" charset="0"/>
                <a:ea typeface="Tahoma" panose="020B0604030504040204" pitchFamily="34" charset="0"/>
                <a:cs typeface="Tahoma" panose="020B0604030504040204" pitchFamily="34" charset="0"/>
              </a:rPr>
              <a:t>Мәтінде зат есімнің түрлерін қатыстырып жазыңыздар.</a:t>
            </a:r>
            <a:endParaRPr lang="ru-RU"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ru-RU" sz="2000" dirty="0">
              <a:ln>
                <a:solidFill>
                  <a:srgbClr val="00B0F0"/>
                </a:solidFill>
              </a:ln>
              <a:solidFill>
                <a:srgbClr val="0070C0"/>
              </a:solidFill>
            </a:endParaRPr>
          </a:p>
        </p:txBody>
      </p:sp>
      <p:sp>
        <p:nvSpPr>
          <p:cNvPr id="10" name="Прямоугольник 9"/>
          <p:cNvSpPr/>
          <p:nvPr/>
        </p:nvSpPr>
        <p:spPr>
          <a:xfrm>
            <a:off x="887729" y="1615232"/>
            <a:ext cx="10348785" cy="1200329"/>
          </a:xfrm>
          <a:prstGeom prst="rect">
            <a:avLst/>
          </a:prstGeom>
        </p:spPr>
        <p:txBody>
          <a:bodyPr wrap="square">
            <a:spAutoFit/>
          </a:bodyPr>
          <a:lstStyle/>
          <a:p>
            <a:pPr marL="285750" indent="-285750">
              <a:buFont typeface="Wingdings" panose="05000000000000000000" pitchFamily="2" charset="2"/>
              <a:buChar char="v"/>
            </a:pPr>
            <a:r>
              <a:rPr lang="kk-KZ" sz="2400" b="1" dirty="0">
                <a:solidFill>
                  <a:srgbClr val="C00000"/>
                </a:solidFill>
                <a:latin typeface="Tahoma" panose="020B0604030504040204" pitchFamily="34" charset="0"/>
                <a:ea typeface="Tahoma" panose="020B0604030504040204" pitchFamily="34" charset="0"/>
                <a:cs typeface="Tahoma" panose="020B0604030504040204" pitchFamily="34" charset="0"/>
              </a:rPr>
              <a:t>«Қиял арманға жетелейді,армандар әрқашан орындалады» тақырыбы бойынша өз ойларыңызды білдіріп, шағын мәтін құрастырып жазыңыздар;</a:t>
            </a:r>
            <a:endParaRPr lang="ru-RU"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Стрелка углом вверх 13"/>
          <p:cNvSpPr/>
          <p:nvPr/>
        </p:nvSpPr>
        <p:spPr>
          <a:xfrm rot="16200000">
            <a:off x="8936110" y="3533029"/>
            <a:ext cx="4981433" cy="523935"/>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96040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7858" t="61190" r="17959" b="22480"/>
          <a:stretch/>
        </p:blipFill>
        <p:spPr>
          <a:xfrm>
            <a:off x="221673" y="6534583"/>
            <a:ext cx="11706201" cy="137269"/>
          </a:xfrm>
          <a:prstGeom prst="rect">
            <a:avLst/>
          </a:prstGeom>
        </p:spPr>
      </p:pic>
      <p:sp>
        <p:nvSpPr>
          <p:cNvPr id="5" name="Прямоугольник 4"/>
          <p:cNvSpPr/>
          <p:nvPr/>
        </p:nvSpPr>
        <p:spPr>
          <a:xfrm>
            <a:off x="0" y="0"/>
            <a:ext cx="1219200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a:solidFill>
                  <a:schemeClr val="bg1"/>
                </a:solidFill>
                <a:latin typeface="Tahoma" panose="020B0604030504040204" pitchFamily="34" charset="0"/>
                <a:cs typeface="Tahoma" panose="020B0604030504040204" pitchFamily="34" charset="0"/>
              </a:rPr>
              <a:t>Оқу мақсаты</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6" name="Прямоугольник 5"/>
          <p:cNvSpPr/>
          <p:nvPr/>
        </p:nvSpPr>
        <p:spPr>
          <a:xfrm>
            <a:off x="516195" y="2168958"/>
            <a:ext cx="10328785" cy="1200329"/>
          </a:xfrm>
          <a:prstGeom prst="rect">
            <a:avLst/>
          </a:prstGeom>
        </p:spPr>
        <p:txBody>
          <a:bodyPr wrap="square">
            <a:spAutoFit/>
          </a:bodyPr>
          <a:lstStyle/>
          <a:p>
            <a:pPr marL="342900" lvl="0" indent="-342900" algn="just">
              <a:buFont typeface="Wingdings" panose="05000000000000000000" pitchFamily="2" charset="2"/>
              <a:buChar char="q"/>
            </a:pPr>
            <a:r>
              <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rPr>
              <a:t>5.1.5.1 тыңдалған мәтін мазмұны негізінде сұрақтарға жауап беру, көтерілген мәселе бойынша өз ойын білдіру;</a:t>
            </a:r>
          </a:p>
          <a:p>
            <a:pPr algn="just"/>
            <a:endPar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0" y="3536337"/>
            <a:ext cx="12192000" cy="61939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200" b="1" dirty="0">
                <a:solidFill>
                  <a:schemeClr val="bg1"/>
                </a:solidFill>
                <a:latin typeface="Tahoma" panose="020B0604030504040204" pitchFamily="34" charset="0"/>
                <a:ea typeface="Tahoma" panose="020B0604030504040204" pitchFamily="34" charset="0"/>
                <a:cs typeface="Tahoma" panose="020B0604030504040204" pitchFamily="34" charset="0"/>
              </a:rPr>
              <a:t>Бүгінгі сабақта</a:t>
            </a:r>
          </a:p>
        </p:txBody>
      </p:sp>
      <p:sp>
        <p:nvSpPr>
          <p:cNvPr id="8" name="Прямоугольник 7"/>
          <p:cNvSpPr/>
          <p:nvPr/>
        </p:nvSpPr>
        <p:spPr>
          <a:xfrm>
            <a:off x="516195" y="4794738"/>
            <a:ext cx="10265320" cy="941796"/>
          </a:xfrm>
          <a:prstGeom prst="rect">
            <a:avLst/>
          </a:prstGeom>
        </p:spPr>
        <p:txBody>
          <a:bodyPr wrap="square">
            <a:spAutoFit/>
          </a:bodyPr>
          <a:lstStyle/>
          <a:p>
            <a:pPr>
              <a:lnSpc>
                <a:spcPct val="115000"/>
              </a:lnSpc>
              <a:spcAft>
                <a:spcPts val="1000"/>
              </a:spcAft>
            </a:pPr>
            <a:r>
              <a:rPr lang="kk-KZ" sz="2400" b="1" dirty="0">
                <a:solidFill>
                  <a:srgbClr val="0070C0"/>
                </a:solidFill>
                <a:latin typeface="Times New Roman"/>
                <a:ea typeface="Calibri"/>
                <a:cs typeface="Times New Roman"/>
              </a:rPr>
              <a:t>Мәтіндегі орфографиялық қателерді сөздіктерге сүйене отырып, түзету және редакциялау.</a:t>
            </a:r>
            <a:endParaRPr lang="ru-RU" sz="2000" b="1" dirty="0">
              <a:solidFill>
                <a:srgbClr val="0070C0"/>
              </a:solidFill>
              <a:ea typeface="Calibri"/>
              <a:cs typeface="Times New Roman"/>
            </a:endParaRPr>
          </a:p>
        </p:txBody>
      </p:sp>
      <p:sp>
        <p:nvSpPr>
          <p:cNvPr id="9" name="Стрелка углом вверх 8"/>
          <p:cNvSpPr/>
          <p:nvPr/>
        </p:nvSpPr>
        <p:spPr>
          <a:xfrm rot="5400000">
            <a:off x="-530167" y="5080429"/>
            <a:ext cx="1965795" cy="466587"/>
          </a:xfrm>
          <a:prstGeom prst="bentUpArrow">
            <a:avLst>
              <a:gd name="adj1" fmla="val 25000"/>
              <a:gd name="adj2" fmla="val 0"/>
              <a:gd name="adj3" fmla="val 2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516195" y="1260012"/>
            <a:ext cx="10328785" cy="461665"/>
          </a:xfrm>
          <a:prstGeom prst="rect">
            <a:avLst/>
          </a:prstGeom>
        </p:spPr>
        <p:txBody>
          <a:bodyPr wrap="square">
            <a:spAutoFit/>
          </a:bodyPr>
          <a:lstStyle/>
          <a:p>
            <a:pPr marL="342900" indent="-342900" algn="just">
              <a:buFont typeface="Wingdings" panose="05000000000000000000" pitchFamily="2" charset="2"/>
              <a:buChar char="q"/>
            </a:pPr>
            <a:endPar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218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7858" t="61190" r="17959" b="22480"/>
          <a:stretch/>
        </p:blipFill>
        <p:spPr>
          <a:xfrm>
            <a:off x="206029" y="6175040"/>
            <a:ext cx="11706201" cy="137269"/>
          </a:xfrm>
          <a:prstGeom prst="rect">
            <a:avLst/>
          </a:prstGeom>
        </p:spPr>
      </p:pic>
      <p:sp>
        <p:nvSpPr>
          <p:cNvPr id="3" name="Прямоугольник 2"/>
          <p:cNvSpPr/>
          <p:nvPr/>
        </p:nvSpPr>
        <p:spPr>
          <a:xfrm>
            <a:off x="363795" y="6445046"/>
            <a:ext cx="11390670" cy="119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ru-RU" altLang="ru-RU" sz="2800" b="1" dirty="0">
              <a:solidFill>
                <a:schemeClr val="bg1"/>
              </a:solidFill>
              <a:latin typeface="Tahoma" panose="020B0604030504040204" pitchFamily="34" charset="0"/>
              <a:cs typeface="Tahoma" panose="020B0604030504040204" pitchFamily="34" charset="0"/>
            </a:endParaRPr>
          </a:p>
        </p:txBody>
      </p:sp>
      <p:sp>
        <p:nvSpPr>
          <p:cNvPr id="5" name="Прямоугольник 4"/>
          <p:cNvSpPr/>
          <p:nvPr/>
        </p:nvSpPr>
        <p:spPr>
          <a:xfrm>
            <a:off x="0" y="0"/>
            <a:ext cx="12192000" cy="96236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a:solidFill>
                  <a:schemeClr val="bg1"/>
                </a:solidFill>
                <a:latin typeface="Tahoma" panose="020B0604030504040204" pitchFamily="34" charset="0"/>
                <a:cs typeface="Tahoma" panose="020B0604030504040204" pitchFamily="34" charset="0"/>
              </a:rPr>
              <a:t>Бағалау критерийі</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6" name="Прямоугольник 5"/>
          <p:cNvSpPr/>
          <p:nvPr/>
        </p:nvSpPr>
        <p:spPr>
          <a:xfrm>
            <a:off x="538821" y="1959891"/>
            <a:ext cx="10328785" cy="2554545"/>
          </a:xfrm>
          <a:prstGeom prst="rect">
            <a:avLst/>
          </a:prstGeom>
        </p:spPr>
        <p:txBody>
          <a:bodyPr wrap="square">
            <a:spAutoFit/>
          </a:bodyPr>
          <a:lstStyle/>
          <a:p>
            <a:pPr marL="342900" lvl="0" indent="-342900">
              <a:spcAft>
                <a:spcPts val="0"/>
              </a:spcAft>
              <a:buFont typeface="Symbol"/>
              <a:buChar char=""/>
            </a:pPr>
            <a:r>
              <a:rPr lang="kk-KZ" sz="3200" dirty="0">
                <a:latin typeface="Times New Roman"/>
                <a:ea typeface="Times New Roman"/>
              </a:rPr>
              <a:t>Мәтіндегі орфографиялық қателерді табады ;</a:t>
            </a:r>
            <a:endParaRPr lang="ru-RU" sz="2800" dirty="0">
              <a:latin typeface="Arial"/>
              <a:ea typeface="Times New Roman"/>
            </a:endParaRPr>
          </a:p>
          <a:p>
            <a:pPr marL="342900" lvl="0" indent="-342900">
              <a:spcAft>
                <a:spcPts val="0"/>
              </a:spcAft>
              <a:buFont typeface="Symbol"/>
              <a:buChar char=""/>
            </a:pPr>
            <a:r>
              <a:rPr lang="kk-KZ" sz="3200" dirty="0">
                <a:latin typeface="Times New Roman"/>
                <a:ea typeface="Times New Roman"/>
              </a:rPr>
              <a:t>  Қателерді түзетеді және редакциялайды.</a:t>
            </a:r>
            <a:endParaRPr lang="ru-RU" sz="2800" dirty="0">
              <a:latin typeface="Arial"/>
              <a:ea typeface="Times New Roman"/>
            </a:endParaRPr>
          </a:p>
          <a:p>
            <a:pPr algn="just"/>
            <a:endParaRPr lang="kk-KZ"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v"/>
            </a:pPr>
            <a:endParaRPr lang="kk-KZ"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just"/>
            <a:endParaRPr lang="ru-RU"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 name="Стрелка углом вверх 10"/>
          <p:cNvSpPr/>
          <p:nvPr/>
        </p:nvSpPr>
        <p:spPr>
          <a:xfrm rot="5400000">
            <a:off x="-1480005" y="3287435"/>
            <a:ext cx="4037652" cy="554242"/>
          </a:xfrm>
          <a:prstGeom prst="bentUpArrow">
            <a:avLst>
              <a:gd name="adj1" fmla="val 31660"/>
              <a:gd name="adj2" fmla="val 0"/>
              <a:gd name="adj3" fmla="val 2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6216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2092"/>
            <a:ext cx="12192000" cy="76200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a:solidFill>
                  <a:schemeClr val="bg1"/>
                </a:solidFill>
                <a:latin typeface="Tahoma" panose="020B0604030504040204" pitchFamily="34" charset="0"/>
                <a:cs typeface="Tahoma" panose="020B0604030504040204" pitchFamily="34" charset="0"/>
              </a:rPr>
              <a:t>      Ой шақыру</a:t>
            </a:r>
            <a:endParaRPr lang="ru-RU" altLang="ru-RU" sz="3200" b="1" dirty="0">
              <a:solidFill>
                <a:schemeClr val="bg1"/>
              </a:solidFill>
              <a:latin typeface="Tahoma" panose="020B0604030504040204" pitchFamily="34" charset="0"/>
              <a:cs typeface="Tahoma" panose="020B0604030504040204" pitchFamily="34" charset="0"/>
            </a:endParaRPr>
          </a:p>
        </p:txBody>
      </p:sp>
      <p:sp>
        <p:nvSpPr>
          <p:cNvPr id="3" name="TextBox 2"/>
          <p:cNvSpPr txBox="1"/>
          <p:nvPr/>
        </p:nvSpPr>
        <p:spPr>
          <a:xfrm>
            <a:off x="1995055" y="1798703"/>
            <a:ext cx="1634836" cy="830997"/>
          </a:xfrm>
          <a:prstGeom prst="rect">
            <a:avLst/>
          </a:prstGeom>
          <a:noFill/>
        </p:spPr>
        <p:txBody>
          <a:bodyPr wrap="square" rtlCol="0">
            <a:spAutoFit/>
          </a:bodyPr>
          <a:lstStyle/>
          <a:p>
            <a:pPr fontAlgn="base"/>
            <a:r>
              <a:rPr lang="ru-RU" sz="2400" b="1" dirty="0">
                <a:solidFill>
                  <a:schemeClr val="bg1"/>
                </a:solidFill>
              </a:rPr>
              <a:t>Марстағы фермер</a:t>
            </a:r>
          </a:p>
        </p:txBody>
      </p:sp>
      <p:sp>
        <p:nvSpPr>
          <p:cNvPr id="8" name="TextBox 7"/>
          <p:cNvSpPr txBox="1"/>
          <p:nvPr/>
        </p:nvSpPr>
        <p:spPr>
          <a:xfrm>
            <a:off x="1717964" y="3629663"/>
            <a:ext cx="3065263" cy="461665"/>
          </a:xfrm>
          <a:prstGeom prst="rect">
            <a:avLst/>
          </a:prstGeom>
          <a:noFill/>
        </p:spPr>
        <p:txBody>
          <a:bodyPr wrap="none" rtlCol="0">
            <a:spAutoFit/>
          </a:bodyPr>
          <a:lstStyle/>
          <a:p>
            <a:r>
              <a:rPr lang="kk-KZ" sz="2400" b="1" dirty="0">
                <a:solidFill>
                  <a:schemeClr val="bg1"/>
                </a:solidFill>
                <a:latin typeface="Bahnschrift" panose="020B0502040204020203" pitchFamily="34" charset="0"/>
              </a:rPr>
              <a:t>Робот құрастырғыш</a:t>
            </a:r>
            <a:endParaRPr lang="ru-RU" sz="2400" b="1" dirty="0">
              <a:solidFill>
                <a:schemeClr val="bg1"/>
              </a:solidFill>
              <a:latin typeface="Bahnschrift" panose="020B0502040204020203" pitchFamily="34" charset="0"/>
            </a:endParaRPr>
          </a:p>
        </p:txBody>
      </p:sp>
      <p:sp>
        <p:nvSpPr>
          <p:cNvPr id="9" name="TextBox 8"/>
          <p:cNvSpPr txBox="1"/>
          <p:nvPr/>
        </p:nvSpPr>
        <p:spPr>
          <a:xfrm>
            <a:off x="7384472" y="1798703"/>
            <a:ext cx="2826415" cy="461665"/>
          </a:xfrm>
          <a:prstGeom prst="rect">
            <a:avLst/>
          </a:prstGeom>
          <a:noFill/>
        </p:spPr>
        <p:txBody>
          <a:bodyPr wrap="none" rtlCol="0">
            <a:spAutoFit/>
          </a:bodyPr>
          <a:lstStyle/>
          <a:p>
            <a:r>
              <a:rPr lang="kk-KZ" sz="2400" b="1" dirty="0">
                <a:solidFill>
                  <a:schemeClr val="bg1"/>
                </a:solidFill>
                <a:latin typeface="Bahnschrift" panose="020B0502040204020203" pitchFamily="34" charset="0"/>
              </a:rPr>
              <a:t>Аватар операторы</a:t>
            </a:r>
            <a:endParaRPr lang="ru-RU" sz="2400" b="1" dirty="0">
              <a:solidFill>
                <a:schemeClr val="bg1"/>
              </a:solidFill>
              <a:latin typeface="Bahnschrift" panose="020B0502040204020203" pitchFamily="34" charset="0"/>
            </a:endParaRPr>
          </a:p>
        </p:txBody>
      </p:sp>
      <p:sp>
        <p:nvSpPr>
          <p:cNvPr id="4" name="Прямоугольник 3"/>
          <p:cNvSpPr/>
          <p:nvPr/>
        </p:nvSpPr>
        <p:spPr>
          <a:xfrm>
            <a:off x="4394340" y="4882059"/>
            <a:ext cx="3167855" cy="461665"/>
          </a:xfrm>
          <a:prstGeom prst="rect">
            <a:avLst/>
          </a:prstGeom>
        </p:spPr>
        <p:txBody>
          <a:bodyPr wrap="none">
            <a:spAutoFit/>
          </a:bodyPr>
          <a:lstStyle/>
          <a:p>
            <a:pPr fontAlgn="base"/>
            <a:r>
              <a:rPr lang="ru-RU" sz="2400" b="1" dirty="0">
                <a:solidFill>
                  <a:schemeClr val="bg1"/>
                </a:solidFill>
                <a:latin typeface="Bahnschrift" panose="020B0502040204020203" pitchFamily="34" charset="0"/>
              </a:rPr>
              <a:t>Адам жадын өшіргіш</a:t>
            </a:r>
            <a:endParaRPr lang="ru-RU" sz="2400" b="1" dirty="0">
              <a:solidFill>
                <a:schemeClr val="bg1"/>
              </a:solidFill>
              <a:effectLst/>
              <a:latin typeface="Bahnschrift" panose="020B0502040204020203" pitchFamily="34" charset="0"/>
            </a:endParaRPr>
          </a:p>
        </p:txBody>
      </p:sp>
      <p:sp>
        <p:nvSpPr>
          <p:cNvPr id="10" name="Прямоугольник 9"/>
          <p:cNvSpPr/>
          <p:nvPr/>
        </p:nvSpPr>
        <p:spPr>
          <a:xfrm>
            <a:off x="7886009" y="3214291"/>
            <a:ext cx="2904962" cy="461665"/>
          </a:xfrm>
          <a:prstGeom prst="rect">
            <a:avLst/>
          </a:prstGeom>
        </p:spPr>
        <p:txBody>
          <a:bodyPr wrap="none">
            <a:spAutoFit/>
          </a:bodyPr>
          <a:lstStyle/>
          <a:p>
            <a:pPr fontAlgn="base"/>
            <a:r>
              <a:rPr lang="ru-RU" sz="2400" b="1" dirty="0">
                <a:solidFill>
                  <a:schemeClr val="bg1"/>
                </a:solidFill>
                <a:latin typeface="Bahnschrift" panose="020B0502040204020203" pitchFamily="34" charset="0"/>
              </a:rPr>
              <a:t>Адам түсін сорғыш</a:t>
            </a:r>
            <a:endParaRPr lang="ru-RU" sz="2400" b="1" dirty="0">
              <a:solidFill>
                <a:schemeClr val="bg1"/>
              </a:solidFill>
              <a:effectLst/>
              <a:latin typeface="Bahnschrift" panose="020B0502040204020203" pitchFamily="34" charset="0"/>
            </a:endParaRPr>
          </a:p>
        </p:txBody>
      </p:sp>
      <p:sp>
        <p:nvSpPr>
          <p:cNvPr id="12" name="Прямоугольник 11"/>
          <p:cNvSpPr/>
          <p:nvPr/>
        </p:nvSpPr>
        <p:spPr>
          <a:xfrm>
            <a:off x="4685285" y="5478403"/>
            <a:ext cx="2132315" cy="461665"/>
          </a:xfrm>
          <a:prstGeom prst="rect">
            <a:avLst/>
          </a:prstGeom>
        </p:spPr>
        <p:txBody>
          <a:bodyPr wrap="none">
            <a:spAutoFit/>
          </a:bodyPr>
          <a:lstStyle/>
          <a:p>
            <a:pPr fontAlgn="base"/>
            <a:r>
              <a:rPr lang="ru-RU" sz="2400" b="1" dirty="0">
                <a:solidFill>
                  <a:schemeClr val="bg1"/>
                </a:solidFill>
                <a:latin typeface="Bahnschrift" panose="020B0502040204020203" pitchFamily="34" charset="0"/>
              </a:rPr>
              <a:t>Онтоинженер</a:t>
            </a:r>
            <a:endParaRPr lang="ru-RU" sz="2400" b="1" dirty="0">
              <a:solidFill>
                <a:schemeClr val="bg1"/>
              </a:solidFill>
              <a:effectLst/>
              <a:latin typeface="Bahnschrift" panose="020B0502040204020203" pitchFamily="34" charset="0"/>
            </a:endParaRPr>
          </a:p>
        </p:txBody>
      </p:sp>
      <p:sp>
        <p:nvSpPr>
          <p:cNvPr id="2" name="TextBox 1">
            <a:extLst>
              <a:ext uri="{FF2B5EF4-FFF2-40B4-BE49-F238E27FC236}">
                <a16:creationId xmlns:a16="http://schemas.microsoft.com/office/drawing/2014/main" id="{60657D23-5CDB-4AC0-B002-8522663CBFE2}"/>
              </a:ext>
            </a:extLst>
          </p:cNvPr>
          <p:cNvSpPr txBox="1"/>
          <p:nvPr/>
        </p:nvSpPr>
        <p:spPr>
          <a:xfrm>
            <a:off x="794312" y="1598338"/>
            <a:ext cx="7559575" cy="3539430"/>
          </a:xfrm>
          <a:prstGeom prst="rect">
            <a:avLst/>
          </a:prstGeom>
          <a:noFill/>
        </p:spPr>
        <p:txBody>
          <a:bodyPr wrap="square" rtlCol="0">
            <a:spAutoFit/>
          </a:bodyPr>
          <a:lstStyle/>
          <a:p>
            <a:r>
              <a:rPr lang="kk-KZ" sz="2800">
                <a:solidFill>
                  <a:srgbClr val="FF0000"/>
                </a:solidFill>
              </a:rPr>
              <a:t>Мәңгі лаулап жану үшін ғаламда,</a:t>
            </a:r>
          </a:p>
          <a:p>
            <a:r>
              <a:rPr lang="kk-KZ" sz="2800">
                <a:solidFill>
                  <a:srgbClr val="FF0000"/>
                </a:solidFill>
              </a:rPr>
              <a:t>Үлкен бақыт табу үшін ғаламда,</a:t>
            </a:r>
          </a:p>
          <a:p>
            <a:r>
              <a:rPr lang="kk-KZ" sz="2800">
                <a:solidFill>
                  <a:srgbClr val="FF0000"/>
                </a:solidFill>
              </a:rPr>
              <a:t>Үлкен болып қалу үшін ғаламда,</a:t>
            </a:r>
          </a:p>
          <a:p>
            <a:r>
              <a:rPr lang="kk-KZ" sz="2800">
                <a:solidFill>
                  <a:srgbClr val="FF0000"/>
                </a:solidFill>
              </a:rPr>
              <a:t>Үлкен арман керек екен адамға.</a:t>
            </a:r>
          </a:p>
          <a:p>
            <a:r>
              <a:rPr lang="kk-KZ" sz="2800">
                <a:solidFill>
                  <a:srgbClr val="FF0000"/>
                </a:solidFill>
              </a:rPr>
              <a:t>Мұхтар Шаханов</a:t>
            </a:r>
          </a:p>
          <a:p>
            <a:endParaRPr lang="kk-KZ" sz="2800">
              <a:solidFill>
                <a:srgbClr val="FF0000"/>
              </a:solidFill>
            </a:endParaRPr>
          </a:p>
          <a:p>
            <a:r>
              <a:rPr lang="kk-KZ" sz="2800">
                <a:solidFill>
                  <a:srgbClr val="FF0000"/>
                </a:solidFill>
              </a:rPr>
              <a:t>Олай болса, арман деген не, сіздер қалай ойлайсыздар?</a:t>
            </a:r>
            <a:endParaRPr lang="ru-KZ" sz="2800">
              <a:solidFill>
                <a:srgbClr val="FF0000"/>
              </a:solidFill>
            </a:endParaRPr>
          </a:p>
        </p:txBody>
      </p:sp>
    </p:spTree>
    <p:extLst>
      <p:ext uri="{BB962C8B-B14F-4D97-AF65-F5344CB8AC3E}">
        <p14:creationId xmlns:p14="http://schemas.microsoft.com/office/powerpoint/2010/main" val="202721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4"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59526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sz="2000" b="1" dirty="0">
                <a:solidFill>
                  <a:schemeClr val="bg1"/>
                </a:solidFill>
                <a:latin typeface="Tahoma" panose="020B0604030504040204" pitchFamily="34" charset="0"/>
                <a:ea typeface="Tahoma" panose="020B0604030504040204" pitchFamily="34" charset="0"/>
                <a:cs typeface="Tahoma" panose="020B0604030504040204" pitchFamily="34" charset="0"/>
              </a:rPr>
              <a:t>      Мәтінді оқыңыз.</a:t>
            </a:r>
            <a:endParaRPr lang="ru-RU" altLang="ru-RU" sz="1600" b="1" dirty="0">
              <a:solidFill>
                <a:schemeClr val="bg1"/>
              </a:solidFill>
              <a:latin typeface="Tahoma" panose="020B0604030504040204" pitchFamily="34" charset="0"/>
              <a:cs typeface="Tahoma" panose="020B0604030504040204" pitchFamily="34" charset="0"/>
            </a:endParaRPr>
          </a:p>
        </p:txBody>
      </p:sp>
      <p:sp>
        <p:nvSpPr>
          <p:cNvPr id="11" name="Стрелка углом вверх 10"/>
          <p:cNvSpPr/>
          <p:nvPr/>
        </p:nvSpPr>
        <p:spPr>
          <a:xfrm rot="5400000">
            <a:off x="-2515434" y="3651507"/>
            <a:ext cx="5690978" cy="355310"/>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1652955" y="558639"/>
            <a:ext cx="10199076" cy="517065"/>
          </a:xfrm>
          <a:prstGeom prst="rect">
            <a:avLst/>
          </a:prstGeom>
          <a:noFill/>
        </p:spPr>
        <p:txBody>
          <a:bodyPr wrap="square" rtlCol="0">
            <a:spAutoFit/>
          </a:bodyPr>
          <a:lstStyle/>
          <a:p>
            <a:pPr>
              <a:lnSpc>
                <a:spcPct val="115000"/>
              </a:lnSpc>
              <a:spcAft>
                <a:spcPts val="1000"/>
              </a:spcAft>
            </a:pPr>
            <a:r>
              <a:rPr lang="kk-KZ" sz="2400" b="1" dirty="0">
                <a:latin typeface="Times New Roman"/>
                <a:ea typeface="Calibri"/>
                <a:cs typeface="Times New Roman"/>
              </a:rPr>
              <a:t>1-тапсырма. </a:t>
            </a:r>
            <a:r>
              <a:rPr lang="kk-KZ" sz="2400" dirty="0">
                <a:latin typeface="Times New Roman"/>
                <a:ea typeface="Calibri"/>
                <a:cs typeface="Times New Roman"/>
              </a:rPr>
              <a:t>Мәтіндегі орфографиялық қателерді тауып, редакциялаңыз .</a:t>
            </a:r>
            <a:endParaRPr lang="ru-RU" sz="2000" dirty="0">
              <a:ea typeface="Calibri"/>
              <a:cs typeface="Times New Roman"/>
            </a:endParaRPr>
          </a:p>
        </p:txBody>
      </p:sp>
      <p:sp>
        <p:nvSpPr>
          <p:cNvPr id="4" name="Прямоугольник 3"/>
          <p:cNvSpPr/>
          <p:nvPr/>
        </p:nvSpPr>
        <p:spPr>
          <a:xfrm>
            <a:off x="566325" y="1644924"/>
            <a:ext cx="7643447" cy="4715650"/>
          </a:xfrm>
          <a:prstGeom prst="rect">
            <a:avLst/>
          </a:prstGeom>
        </p:spPr>
        <p:txBody>
          <a:bodyPr wrap="square">
            <a:spAutoFit/>
          </a:bodyPr>
          <a:lstStyle/>
          <a:p>
            <a:pPr algn="ctr">
              <a:lnSpc>
                <a:spcPct val="115000"/>
              </a:lnSpc>
              <a:spcAft>
                <a:spcPts val="1000"/>
              </a:spcAft>
            </a:pPr>
            <a:r>
              <a:rPr lang="kk-KZ" sz="2000" b="1" dirty="0">
                <a:latin typeface="Times New Roman"/>
                <a:ea typeface="Calibri"/>
                <a:cs typeface="Times New Roman"/>
              </a:rPr>
              <a:t>Ұшар ханның баласы</a:t>
            </a:r>
            <a:endParaRPr lang="ru-RU" dirty="0">
              <a:ea typeface="Calibri"/>
              <a:cs typeface="Times New Roman"/>
            </a:endParaRPr>
          </a:p>
          <a:p>
            <a:pPr fontAlgn="base">
              <a:lnSpc>
                <a:spcPct val="115000"/>
              </a:lnSpc>
              <a:spcAft>
                <a:spcPts val="1000"/>
              </a:spcAft>
            </a:pPr>
            <a:r>
              <a:rPr lang="kk-KZ" spc="15" dirty="0">
                <a:solidFill>
                  <a:srgbClr val="000000"/>
                </a:solidFill>
                <a:latin typeface="Times New Roman"/>
                <a:ea typeface="Times New Roman"/>
                <a:cs typeface="Times New Roman"/>
              </a:rPr>
              <a:t>      Баяғы өткен заманда Ұшар қан деген хан болыпты. Сол хан жас кезінде ай десе аузы, күн десе көзі бар, асқан тамаша бір сұлұу  қызға ғашық болады. Қызды іздеп, жер бетінен еш таба алмайды. Хан қызды таба алмаған соң, бір өнөрпаздан оқып, аспанға ұшу өнерін үйренеді. Сол өнөрі бойынша аспанға ұшып, қызды отыз жыл іздеп, қолына түсүре алмайды. Қыздың ұстатпайтынына көзі жеткен соң, хан қыздың суретін іздеп тауыб алады да:</a:t>
            </a:r>
            <a:br>
              <a:rPr lang="kk-KZ" spc="15" dirty="0">
                <a:solidFill>
                  <a:srgbClr val="000000"/>
                </a:solidFill>
                <a:latin typeface="Times New Roman"/>
                <a:ea typeface="Times New Roman"/>
                <a:cs typeface="Times New Roman"/>
              </a:rPr>
            </a:br>
            <a:r>
              <a:rPr lang="kk-KZ" spc="15" dirty="0">
                <a:solidFill>
                  <a:srgbClr val="000000"/>
                </a:solidFill>
                <a:latin typeface="Times New Roman"/>
                <a:ea typeface="Times New Roman"/>
                <a:cs typeface="Times New Roman"/>
              </a:rPr>
              <a:t>«Қой, жас болса өтөп барады, енді әйел алып, үй болатын уақыт жетті»,—деп басқа әйелге үйленіп өмір сүре береді. </a:t>
            </a:r>
            <a:r>
              <a:rPr lang="ru-RU" spc="15" dirty="0" err="1">
                <a:solidFill>
                  <a:srgbClr val="000000"/>
                </a:solidFill>
                <a:latin typeface="Times New Roman"/>
                <a:ea typeface="Times New Roman"/>
                <a:cs typeface="Times New Roman"/>
              </a:rPr>
              <a:t>Күндерде</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бір</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күн</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алған</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әйелінен</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бір</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ұл</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туады</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Ұлының</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атын</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Жандыбатыр</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деп</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қояды</a:t>
            </a:r>
            <a:r>
              <a:rPr lang="ru-RU" spc="15" dirty="0">
                <a:solidFill>
                  <a:srgbClr val="000000"/>
                </a:solidFill>
                <a:latin typeface="Times New Roman"/>
                <a:ea typeface="Times New Roman"/>
                <a:cs typeface="Times New Roman"/>
              </a:rPr>
              <a:t>.</a:t>
            </a:r>
            <a:br>
              <a:rPr lang="ru-RU" spc="15" dirty="0">
                <a:solidFill>
                  <a:srgbClr val="000000"/>
                </a:solidFill>
                <a:latin typeface="Times New Roman"/>
                <a:ea typeface="Times New Roman"/>
                <a:cs typeface="Times New Roman"/>
              </a:rPr>
            </a:br>
            <a:r>
              <a:rPr lang="ru-RU" spc="15" dirty="0" err="1">
                <a:solidFill>
                  <a:srgbClr val="000000"/>
                </a:solidFill>
                <a:latin typeface="Times New Roman"/>
                <a:ea typeface="Times New Roman"/>
                <a:cs typeface="Times New Roman"/>
              </a:rPr>
              <a:t>Жандыбатыр</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ержетіп</a:t>
            </a:r>
            <a:r>
              <a:rPr lang="ru-RU" spc="15" dirty="0">
                <a:solidFill>
                  <a:srgbClr val="000000"/>
                </a:solidFill>
                <a:latin typeface="Times New Roman"/>
                <a:ea typeface="Times New Roman"/>
                <a:cs typeface="Times New Roman"/>
              </a:rPr>
              <a:t>, о</a:t>
            </a:r>
            <a:r>
              <a:rPr lang="kk-KZ" spc="15" dirty="0">
                <a:solidFill>
                  <a:srgbClr val="000000"/>
                </a:solidFill>
                <a:latin typeface="Times New Roman"/>
                <a:ea typeface="Times New Roman"/>
                <a:cs typeface="Times New Roman"/>
              </a:rPr>
              <a:t>м</a:t>
            </a:r>
            <a:r>
              <a:rPr lang="ru-RU" spc="15" dirty="0">
                <a:solidFill>
                  <a:srgbClr val="000000"/>
                </a:solidFill>
                <a:latin typeface="Times New Roman"/>
                <a:ea typeface="Times New Roman"/>
                <a:cs typeface="Times New Roman"/>
              </a:rPr>
              <a:t> бес-он </a:t>
            </a:r>
            <a:r>
              <a:rPr lang="ru-RU" spc="15" dirty="0" err="1">
                <a:solidFill>
                  <a:srgbClr val="000000"/>
                </a:solidFill>
                <a:latin typeface="Times New Roman"/>
                <a:ea typeface="Times New Roman"/>
                <a:cs typeface="Times New Roman"/>
              </a:rPr>
              <a:t>алтыға</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келеді</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Сол</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кезде</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балаға</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бақ</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қон</a:t>
            </a:r>
            <a:r>
              <a:rPr lang="kk-KZ" spc="15" dirty="0">
                <a:solidFill>
                  <a:srgbClr val="000000"/>
                </a:solidFill>
                <a:latin typeface="Times New Roman"/>
                <a:ea typeface="Times New Roman"/>
                <a:cs typeface="Times New Roman"/>
              </a:rPr>
              <a:t>ұ</a:t>
            </a:r>
            <a:r>
              <a:rPr lang="ru-RU" spc="15" dirty="0">
                <a:solidFill>
                  <a:srgbClr val="000000"/>
                </a:solidFill>
                <a:latin typeface="Times New Roman"/>
                <a:ea typeface="Times New Roman"/>
                <a:cs typeface="Times New Roman"/>
              </a:rPr>
              <a:t>п батыр </a:t>
            </a:r>
            <a:r>
              <a:rPr lang="ru-RU" spc="15" dirty="0" err="1">
                <a:solidFill>
                  <a:srgbClr val="000000"/>
                </a:solidFill>
                <a:latin typeface="Times New Roman"/>
                <a:ea typeface="Times New Roman"/>
                <a:cs typeface="Times New Roman"/>
              </a:rPr>
              <a:t>болады</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өзі</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алпауыт</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дәу</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болады</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отырған</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орнынан</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жетпіс</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кісі</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тұрғ</a:t>
            </a:r>
            <a:r>
              <a:rPr lang="kk-KZ" spc="15" dirty="0">
                <a:solidFill>
                  <a:srgbClr val="000000"/>
                </a:solidFill>
                <a:latin typeface="Times New Roman"/>
                <a:ea typeface="Times New Roman"/>
                <a:cs typeface="Times New Roman"/>
              </a:rPr>
              <a:t>ұ</a:t>
            </a:r>
            <a:r>
              <a:rPr lang="ru-RU" spc="15" dirty="0">
                <a:solidFill>
                  <a:srgbClr val="000000"/>
                </a:solidFill>
                <a:latin typeface="Times New Roman"/>
                <a:ea typeface="Times New Roman"/>
                <a:cs typeface="Times New Roman"/>
              </a:rPr>
              <a:t>за </a:t>
            </a:r>
            <a:r>
              <a:rPr lang="ru-RU" spc="15" dirty="0" err="1">
                <a:solidFill>
                  <a:srgbClr val="000000"/>
                </a:solidFill>
                <a:latin typeface="Times New Roman"/>
                <a:ea typeface="Times New Roman"/>
                <a:cs typeface="Times New Roman"/>
              </a:rPr>
              <a:t>алмайтын</a:t>
            </a:r>
            <a:r>
              <a:rPr lang="ru-RU" spc="15" dirty="0">
                <a:solidFill>
                  <a:srgbClr val="000000"/>
                </a:solidFill>
                <a:latin typeface="Times New Roman"/>
                <a:ea typeface="Times New Roman"/>
                <a:cs typeface="Times New Roman"/>
              </a:rPr>
              <a:t> </a:t>
            </a:r>
            <a:r>
              <a:rPr lang="ru-RU" spc="15" dirty="0" err="1">
                <a:solidFill>
                  <a:srgbClr val="000000"/>
                </a:solidFill>
                <a:latin typeface="Times New Roman"/>
                <a:ea typeface="Times New Roman"/>
                <a:cs typeface="Times New Roman"/>
              </a:rPr>
              <a:t>болады</a:t>
            </a:r>
            <a:r>
              <a:rPr lang="ru-RU" spc="15" dirty="0">
                <a:solidFill>
                  <a:srgbClr val="000000"/>
                </a:solidFill>
                <a:latin typeface="Times New Roman"/>
                <a:ea typeface="Times New Roman"/>
                <a:cs typeface="Times New Roman"/>
              </a:rPr>
              <a:t>.....</a:t>
            </a:r>
            <a:endParaRPr lang="ru-RU" dirty="0">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646" y="2520461"/>
            <a:ext cx="3915507" cy="327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01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Блок-схема: внутренняя память 13"/>
          <p:cNvSpPr/>
          <p:nvPr/>
        </p:nvSpPr>
        <p:spPr>
          <a:xfrm>
            <a:off x="1380689" y="2566499"/>
            <a:ext cx="8215746" cy="775854"/>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b="1" dirty="0">
              <a:solidFill>
                <a:schemeClr val="bg1"/>
              </a:solidFill>
              <a:latin typeface="Bahnschrift" panose="020B0502040204020203" pitchFamily="34" charset="0"/>
            </a:endParaRPr>
          </a:p>
        </p:txBody>
      </p:sp>
      <p:sp>
        <p:nvSpPr>
          <p:cNvPr id="9" name="Блок-схема: внутренняя память 8"/>
          <p:cNvSpPr/>
          <p:nvPr/>
        </p:nvSpPr>
        <p:spPr>
          <a:xfrm>
            <a:off x="1380689" y="1192211"/>
            <a:ext cx="8215746" cy="775854"/>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565991" y="1110427"/>
            <a:ext cx="10764983" cy="461665"/>
          </a:xfrm>
          <a:prstGeom prst="rect">
            <a:avLst/>
          </a:prstGeom>
        </p:spPr>
        <p:txBody>
          <a:bodyPr wrap="square">
            <a:spAutoFit/>
          </a:bodyPr>
          <a:lstStyle/>
          <a:p>
            <a:r>
              <a:rPr lang="kk-KZ" sz="2400" b="1" dirty="0">
                <a:solidFill>
                  <a:schemeClr val="bg1"/>
                </a:solidFill>
                <a:latin typeface="Bahnschrift" panose="020B0502040204020203" pitchFamily="34" charset="0"/>
              </a:rPr>
              <a:t>Мәтінді оқып,қателерін табады;</a:t>
            </a:r>
            <a:endParaRPr lang="ru-RU" sz="2400" b="1" dirty="0">
              <a:solidFill>
                <a:schemeClr val="bg1"/>
              </a:solidFill>
              <a:latin typeface="Bahnschrift" panose="020B0502040204020203" pitchFamily="34" charset="0"/>
            </a:endParaRPr>
          </a:p>
        </p:txBody>
      </p:sp>
      <p:sp>
        <p:nvSpPr>
          <p:cNvPr id="4" name="Прямоугольник 3"/>
          <p:cNvSpPr/>
          <p:nvPr/>
        </p:nvSpPr>
        <p:spPr>
          <a:xfrm>
            <a:off x="0" y="0"/>
            <a:ext cx="12192000" cy="87283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a:solidFill>
                  <a:schemeClr val="bg1"/>
                </a:solidFill>
                <a:latin typeface="Tahoma" panose="020B0604030504040204" pitchFamily="34" charset="0"/>
                <a:cs typeface="Tahoma" panose="020B0604030504040204" pitchFamily="34" charset="0"/>
              </a:rPr>
              <a:t>      </a:t>
            </a:r>
            <a:r>
              <a:rPr lang="kk-KZ" altLang="ru-RU" sz="2400" b="1" dirty="0">
                <a:solidFill>
                  <a:schemeClr val="bg1"/>
                </a:solidFill>
                <a:latin typeface="Tahoma" panose="020B0604030504040204" pitchFamily="34" charset="0"/>
                <a:cs typeface="Tahoma" panose="020B0604030504040204" pitchFamily="34" charset="0"/>
              </a:rPr>
              <a:t>Дескрипторы</a:t>
            </a:r>
            <a:endParaRPr lang="kk-KZ"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Шестиугольник 6"/>
          <p:cNvSpPr/>
          <p:nvPr/>
        </p:nvSpPr>
        <p:spPr>
          <a:xfrm>
            <a:off x="365841" y="1110210"/>
            <a:ext cx="1200150" cy="1028700"/>
          </a:xfrm>
          <a:prstGeom prst="hexagon">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a:solidFill>
                  <a:srgbClr val="002060"/>
                </a:solidFill>
              </a:rPr>
              <a:t>1</a:t>
            </a:r>
            <a:endParaRPr lang="ru-RU" sz="4000" b="1" dirty="0">
              <a:solidFill>
                <a:srgbClr val="002060"/>
              </a:solidFill>
            </a:endParaRPr>
          </a:p>
        </p:txBody>
      </p:sp>
      <p:sp>
        <p:nvSpPr>
          <p:cNvPr id="10" name="Шестиугольник 9"/>
          <p:cNvSpPr/>
          <p:nvPr/>
        </p:nvSpPr>
        <p:spPr>
          <a:xfrm>
            <a:off x="365841" y="2418603"/>
            <a:ext cx="1200150" cy="1028700"/>
          </a:xfrm>
          <a:prstGeom prst="hexagon">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a:solidFill>
                  <a:srgbClr val="002060"/>
                </a:solidFill>
              </a:rPr>
              <a:t>2</a:t>
            </a:r>
            <a:endParaRPr lang="ru-RU" sz="4000" b="1" dirty="0">
              <a:solidFill>
                <a:srgbClr val="002060"/>
              </a:solidFill>
            </a:endParaRPr>
          </a:p>
        </p:txBody>
      </p:sp>
      <p:sp>
        <p:nvSpPr>
          <p:cNvPr id="12" name="TextBox 11"/>
          <p:cNvSpPr txBox="1"/>
          <p:nvPr/>
        </p:nvSpPr>
        <p:spPr>
          <a:xfrm>
            <a:off x="1597817" y="2633328"/>
            <a:ext cx="5622563" cy="830997"/>
          </a:xfrm>
          <a:prstGeom prst="rect">
            <a:avLst/>
          </a:prstGeom>
          <a:noFill/>
        </p:spPr>
        <p:txBody>
          <a:bodyPr wrap="square" rtlCol="0">
            <a:spAutoFit/>
          </a:bodyPr>
          <a:lstStyle/>
          <a:p>
            <a:r>
              <a:rPr lang="kk-KZ" sz="2400" b="1" dirty="0">
                <a:solidFill>
                  <a:schemeClr val="accent3">
                    <a:lumMod val="20000"/>
                    <a:lumOff val="80000"/>
                  </a:schemeClr>
                </a:solidFill>
                <a:latin typeface="Times New Roman"/>
                <a:ea typeface="Calibri"/>
              </a:rPr>
              <a:t>Мәтіндегі қателерді сөздікке сүйеніп редакциялайды</a:t>
            </a:r>
            <a:endParaRPr lang="ru-RU" sz="2400" b="1" dirty="0">
              <a:solidFill>
                <a:schemeClr val="accent3">
                  <a:lumMod val="20000"/>
                  <a:lumOff val="80000"/>
                </a:schemeClr>
              </a:solidFill>
              <a:latin typeface="Bahnschrift" panose="020B0502040204020203" pitchFamily="34" charset="0"/>
            </a:endParaRPr>
          </a:p>
        </p:txBody>
      </p:sp>
      <p:sp>
        <p:nvSpPr>
          <p:cNvPr id="24" name="Стрелка углом вверх 23"/>
          <p:cNvSpPr/>
          <p:nvPr/>
        </p:nvSpPr>
        <p:spPr>
          <a:xfrm rot="5400000">
            <a:off x="189326" y="5911181"/>
            <a:ext cx="1059825" cy="449183"/>
          </a:xfrm>
          <a:prstGeom prst="bentUpArrow">
            <a:avLst>
              <a:gd name="adj1" fmla="val 31660"/>
              <a:gd name="adj2" fmla="val 0"/>
              <a:gd name="adj3" fmla="val 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70C0"/>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88" y="3447303"/>
            <a:ext cx="5633304" cy="294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64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87283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2800" b="1" dirty="0">
                <a:solidFill>
                  <a:schemeClr val="bg1"/>
                </a:solidFill>
                <a:latin typeface="Tahoma" panose="020B0604030504040204" pitchFamily="34" charset="0"/>
                <a:ea typeface="Tahoma" panose="020B0604030504040204" pitchFamily="34" charset="0"/>
                <a:cs typeface="Tahoma" panose="020B0604030504040204" pitchFamily="34" charset="0"/>
              </a:rPr>
              <a:t>  Өзіңді тексер!</a:t>
            </a:r>
            <a:endParaRPr lang="ru-RU" sz="2800" dirty="0">
              <a:solidFill>
                <a:schemeClr val="bg1"/>
              </a:solidFill>
            </a:endParaRPr>
          </a:p>
        </p:txBody>
      </p:sp>
      <p:sp>
        <p:nvSpPr>
          <p:cNvPr id="12" name="TextBox 11"/>
          <p:cNvSpPr txBox="1"/>
          <p:nvPr/>
        </p:nvSpPr>
        <p:spPr>
          <a:xfrm>
            <a:off x="579919" y="973016"/>
            <a:ext cx="11334989" cy="830997"/>
          </a:xfrm>
          <a:prstGeom prst="rect">
            <a:avLst/>
          </a:prstGeom>
          <a:noFill/>
        </p:spPr>
        <p:txBody>
          <a:bodyPr wrap="square" rtlCol="0">
            <a:spAutoFit/>
          </a:bodyPr>
          <a:lstStyle/>
          <a:p>
            <a:r>
              <a:rPr lang="kk-KZ" sz="2400" dirty="0">
                <a:solidFill>
                  <a:schemeClr val="bg1"/>
                </a:solidFill>
                <a:latin typeface="Bahnschrift" panose="020B0502040204020203" pitchFamily="34" charset="0"/>
              </a:rPr>
              <a:t>Суреттердің тақырыптары: </a:t>
            </a:r>
            <a:r>
              <a:rPr lang="ru-RU" sz="2400" dirty="0">
                <a:solidFill>
                  <a:schemeClr val="bg1"/>
                </a:solidFill>
                <a:latin typeface="Bahnschrift" panose="020B0502040204020203" pitchFamily="34" charset="0"/>
              </a:rPr>
              <a:t>махаббат, еркіндік, достық, өлімнен кейінгі өмір, және т.б. </a:t>
            </a:r>
          </a:p>
        </p:txBody>
      </p:sp>
      <p:sp>
        <p:nvSpPr>
          <p:cNvPr id="18" name="TextBox 17"/>
          <p:cNvSpPr txBox="1"/>
          <p:nvPr/>
        </p:nvSpPr>
        <p:spPr>
          <a:xfrm>
            <a:off x="1579418" y="3403897"/>
            <a:ext cx="10335490" cy="1200329"/>
          </a:xfrm>
          <a:prstGeom prst="rect">
            <a:avLst/>
          </a:prstGeom>
          <a:noFill/>
        </p:spPr>
        <p:txBody>
          <a:bodyPr wrap="square" rtlCol="0">
            <a:spAutoFit/>
          </a:bodyPr>
          <a:lstStyle/>
          <a:p>
            <a:r>
              <a:rPr lang="kk-KZ" sz="2400" dirty="0">
                <a:solidFill>
                  <a:schemeClr val="bg1"/>
                </a:solidFill>
                <a:latin typeface="Bahnschrift" panose="020B0502040204020203" pitchFamily="34" charset="0"/>
              </a:rPr>
              <a:t>Суретшінің мақсаты: </a:t>
            </a:r>
            <a:r>
              <a:rPr lang="ru-RU" sz="2400" dirty="0">
                <a:solidFill>
                  <a:schemeClr val="bg1"/>
                </a:solidFill>
                <a:latin typeface="Bahnschrift" panose="020B0502040204020203" pitchFamily="34" charset="0"/>
              </a:rPr>
              <a:t>әрбір картинасы әсем әуен мен өрнекті өлең секілді көңіл пернесін дәл басып, тарихтан сыр шерткенін қалады.</a:t>
            </a:r>
          </a:p>
          <a:p>
            <a:endParaRPr lang="ru-RU" sz="2400" dirty="0">
              <a:solidFill>
                <a:schemeClr val="bg1"/>
              </a:solidFill>
              <a:latin typeface="Bahnschrift" panose="020B0502040204020203" pitchFamily="34" charset="0"/>
            </a:endParaRPr>
          </a:p>
        </p:txBody>
      </p:sp>
      <p:sp>
        <p:nvSpPr>
          <p:cNvPr id="20" name="Стрелка углом вверх 19"/>
          <p:cNvSpPr/>
          <p:nvPr/>
        </p:nvSpPr>
        <p:spPr>
          <a:xfrm rot="5400000">
            <a:off x="-560507" y="5594395"/>
            <a:ext cx="1858297" cy="422555"/>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70C0"/>
              </a:solidFill>
            </a:endParaRPr>
          </a:p>
        </p:txBody>
      </p:sp>
      <p:sp>
        <p:nvSpPr>
          <p:cNvPr id="3" name="Прямоугольник 2"/>
          <p:cNvSpPr/>
          <p:nvPr/>
        </p:nvSpPr>
        <p:spPr>
          <a:xfrm>
            <a:off x="808892" y="1028343"/>
            <a:ext cx="6822832" cy="5139869"/>
          </a:xfrm>
          <a:prstGeom prst="rect">
            <a:avLst/>
          </a:prstGeom>
        </p:spPr>
        <p:txBody>
          <a:bodyPr wrap="square">
            <a:spAutoFit/>
          </a:bodyPr>
          <a:lstStyle/>
          <a:p>
            <a:r>
              <a:rPr lang="kk-KZ" spc="15" dirty="0">
                <a:solidFill>
                  <a:srgbClr val="000000"/>
                </a:solidFill>
                <a:latin typeface="Times New Roman"/>
                <a:ea typeface="Times New Roman"/>
                <a:cs typeface="Times New Roman"/>
              </a:rPr>
              <a:t>     </a:t>
            </a:r>
            <a:r>
              <a:rPr lang="kk-KZ" sz="2000" spc="15" dirty="0">
                <a:solidFill>
                  <a:srgbClr val="000000"/>
                </a:solidFill>
                <a:latin typeface="Times New Roman"/>
                <a:ea typeface="Times New Roman"/>
                <a:cs typeface="Times New Roman"/>
              </a:rPr>
              <a:t>Баяғы өткен заманда Ұшар </a:t>
            </a:r>
            <a:r>
              <a:rPr lang="kk-KZ" sz="2000" spc="15" dirty="0">
                <a:solidFill>
                  <a:srgbClr val="FF0000"/>
                </a:solidFill>
                <a:latin typeface="Times New Roman"/>
                <a:ea typeface="Times New Roman"/>
                <a:cs typeface="Times New Roman"/>
              </a:rPr>
              <a:t>хан</a:t>
            </a:r>
            <a:r>
              <a:rPr lang="kk-KZ" sz="2000" spc="15" dirty="0">
                <a:solidFill>
                  <a:srgbClr val="000000"/>
                </a:solidFill>
                <a:latin typeface="Times New Roman"/>
                <a:ea typeface="Times New Roman"/>
                <a:cs typeface="Times New Roman"/>
              </a:rPr>
              <a:t> деген хан болыпты. Сол хан жас кезінде ай десе аузы, күн десе көзі бар, асқан тамаша бір </a:t>
            </a:r>
            <a:r>
              <a:rPr lang="kk-KZ" sz="2000" spc="15" dirty="0">
                <a:solidFill>
                  <a:srgbClr val="FF0000"/>
                </a:solidFill>
                <a:latin typeface="Times New Roman"/>
                <a:ea typeface="Times New Roman"/>
                <a:cs typeface="Times New Roman"/>
              </a:rPr>
              <a:t>сұлу</a:t>
            </a:r>
            <a:r>
              <a:rPr lang="kk-KZ" sz="2000" spc="15" dirty="0">
                <a:solidFill>
                  <a:srgbClr val="000000"/>
                </a:solidFill>
                <a:latin typeface="Times New Roman"/>
                <a:ea typeface="Times New Roman"/>
                <a:cs typeface="Times New Roman"/>
              </a:rPr>
              <a:t>  қызға ғашық болады. Қызды іздеп, жер бетінен еш таба алмайды. Хан қызды таба алмаған соң, бір </a:t>
            </a:r>
            <a:r>
              <a:rPr lang="kk-KZ" sz="2000" spc="15" dirty="0">
                <a:solidFill>
                  <a:srgbClr val="FF0000"/>
                </a:solidFill>
                <a:latin typeface="Times New Roman"/>
                <a:ea typeface="Times New Roman"/>
                <a:cs typeface="Times New Roman"/>
              </a:rPr>
              <a:t>өнерпаздан</a:t>
            </a:r>
            <a:r>
              <a:rPr lang="kk-KZ" sz="2000" spc="15" dirty="0">
                <a:solidFill>
                  <a:srgbClr val="000000"/>
                </a:solidFill>
                <a:latin typeface="Times New Roman"/>
                <a:ea typeface="Times New Roman"/>
                <a:cs typeface="Times New Roman"/>
              </a:rPr>
              <a:t> оқып, аспанға ұшу өнерін үйренеді. Сол </a:t>
            </a:r>
            <a:r>
              <a:rPr lang="kk-KZ" sz="2000" spc="15" dirty="0">
                <a:solidFill>
                  <a:srgbClr val="FF0000"/>
                </a:solidFill>
                <a:latin typeface="Times New Roman"/>
                <a:ea typeface="Times New Roman"/>
                <a:cs typeface="Times New Roman"/>
              </a:rPr>
              <a:t>өнері</a:t>
            </a:r>
            <a:r>
              <a:rPr lang="kk-KZ" sz="2000" spc="15" dirty="0">
                <a:solidFill>
                  <a:srgbClr val="000000"/>
                </a:solidFill>
                <a:latin typeface="Times New Roman"/>
                <a:ea typeface="Times New Roman"/>
                <a:cs typeface="Times New Roman"/>
              </a:rPr>
              <a:t> бойынша аспанға ұшып, қызды отыз жыл іздеп, қолына </a:t>
            </a:r>
            <a:r>
              <a:rPr lang="kk-KZ" sz="2000" spc="15" dirty="0">
                <a:solidFill>
                  <a:srgbClr val="FF0000"/>
                </a:solidFill>
                <a:latin typeface="Times New Roman"/>
                <a:ea typeface="Times New Roman"/>
                <a:cs typeface="Times New Roman"/>
              </a:rPr>
              <a:t>түсіре</a:t>
            </a:r>
            <a:r>
              <a:rPr lang="kk-KZ" sz="2000" spc="15" dirty="0">
                <a:solidFill>
                  <a:srgbClr val="000000"/>
                </a:solidFill>
                <a:latin typeface="Times New Roman"/>
                <a:ea typeface="Times New Roman"/>
                <a:cs typeface="Times New Roman"/>
              </a:rPr>
              <a:t> алмайды. Қыздың ұстатпайтынына көзі жеткен соң, хан қыздың суретін іздеп </a:t>
            </a:r>
            <a:r>
              <a:rPr lang="kk-KZ" sz="2000" spc="15" dirty="0">
                <a:solidFill>
                  <a:srgbClr val="FF0000"/>
                </a:solidFill>
                <a:latin typeface="Times New Roman"/>
                <a:ea typeface="Times New Roman"/>
                <a:cs typeface="Times New Roman"/>
              </a:rPr>
              <a:t>тауып</a:t>
            </a:r>
            <a:r>
              <a:rPr lang="kk-KZ" sz="2000" spc="15" dirty="0">
                <a:solidFill>
                  <a:srgbClr val="000000"/>
                </a:solidFill>
                <a:latin typeface="Times New Roman"/>
                <a:ea typeface="Times New Roman"/>
                <a:cs typeface="Times New Roman"/>
              </a:rPr>
              <a:t> алады да:</a:t>
            </a:r>
            <a:br>
              <a:rPr lang="kk-KZ" sz="2000" spc="15" dirty="0">
                <a:solidFill>
                  <a:srgbClr val="000000"/>
                </a:solidFill>
                <a:latin typeface="Times New Roman"/>
                <a:ea typeface="Times New Roman"/>
                <a:cs typeface="Times New Roman"/>
              </a:rPr>
            </a:br>
            <a:r>
              <a:rPr lang="kk-KZ" sz="2000" spc="15" dirty="0">
                <a:solidFill>
                  <a:srgbClr val="000000"/>
                </a:solidFill>
                <a:latin typeface="Times New Roman"/>
                <a:ea typeface="Times New Roman"/>
                <a:cs typeface="Times New Roman"/>
              </a:rPr>
              <a:t>    «Қой, жас болса </a:t>
            </a:r>
            <a:r>
              <a:rPr lang="kk-KZ" sz="2000" spc="15" dirty="0">
                <a:solidFill>
                  <a:srgbClr val="FF0000"/>
                </a:solidFill>
                <a:latin typeface="Times New Roman"/>
                <a:ea typeface="Times New Roman"/>
                <a:cs typeface="Times New Roman"/>
              </a:rPr>
              <a:t>өтіп</a:t>
            </a:r>
            <a:r>
              <a:rPr lang="kk-KZ" sz="2000" spc="15" dirty="0">
                <a:solidFill>
                  <a:srgbClr val="000000"/>
                </a:solidFill>
                <a:latin typeface="Times New Roman"/>
                <a:ea typeface="Times New Roman"/>
                <a:cs typeface="Times New Roman"/>
              </a:rPr>
              <a:t> барады, енді әйел алып, үй болатын уақыт жетті»,—деп басқа әйелге үйленіп өмір сүре береді. Күндерде бір күн алған әйелінен бір ұл туады. Ұлының атын Жандыбатыр деп қояды.</a:t>
            </a:r>
            <a:br>
              <a:rPr lang="kk-KZ" sz="2000" spc="15" dirty="0">
                <a:solidFill>
                  <a:srgbClr val="000000"/>
                </a:solidFill>
                <a:latin typeface="Times New Roman"/>
                <a:ea typeface="Times New Roman"/>
                <a:cs typeface="Times New Roman"/>
              </a:rPr>
            </a:br>
            <a:r>
              <a:rPr lang="kk-KZ" sz="2000" spc="15" dirty="0">
                <a:solidFill>
                  <a:srgbClr val="000000"/>
                </a:solidFill>
                <a:latin typeface="Times New Roman"/>
                <a:ea typeface="Times New Roman"/>
                <a:cs typeface="Times New Roman"/>
              </a:rPr>
              <a:t>    Жандыбатыр ержетіп, </a:t>
            </a:r>
            <a:r>
              <a:rPr lang="kk-KZ" sz="2000" spc="15" dirty="0">
                <a:solidFill>
                  <a:srgbClr val="FF0000"/>
                </a:solidFill>
                <a:latin typeface="Times New Roman"/>
                <a:ea typeface="Times New Roman"/>
                <a:cs typeface="Times New Roman"/>
              </a:rPr>
              <a:t>он</a:t>
            </a:r>
            <a:r>
              <a:rPr lang="kk-KZ" sz="2000" spc="15" dirty="0">
                <a:solidFill>
                  <a:srgbClr val="000000"/>
                </a:solidFill>
                <a:latin typeface="Times New Roman"/>
                <a:ea typeface="Times New Roman"/>
                <a:cs typeface="Times New Roman"/>
              </a:rPr>
              <a:t> бес-он алтыға келеді. Сол кезде балаға бақ </a:t>
            </a:r>
            <a:r>
              <a:rPr lang="kk-KZ" sz="2000" spc="15" dirty="0">
                <a:solidFill>
                  <a:srgbClr val="FF0000"/>
                </a:solidFill>
                <a:latin typeface="Times New Roman"/>
                <a:ea typeface="Times New Roman"/>
                <a:cs typeface="Times New Roman"/>
              </a:rPr>
              <a:t>қонып</a:t>
            </a:r>
            <a:r>
              <a:rPr lang="kk-KZ" sz="2000" spc="15" dirty="0">
                <a:solidFill>
                  <a:srgbClr val="000000"/>
                </a:solidFill>
                <a:latin typeface="Times New Roman"/>
                <a:ea typeface="Times New Roman"/>
                <a:cs typeface="Times New Roman"/>
              </a:rPr>
              <a:t> батыр болады, өзі алпауыт дәу болады, отырған орнынан жетпі</a:t>
            </a:r>
            <a:r>
              <a:rPr lang="kk-KZ" sz="2400" spc="15" dirty="0">
                <a:solidFill>
                  <a:srgbClr val="000000"/>
                </a:solidFill>
                <a:latin typeface="Times New Roman"/>
                <a:ea typeface="Times New Roman"/>
                <a:cs typeface="Times New Roman"/>
              </a:rPr>
              <a:t>с кісі </a:t>
            </a:r>
            <a:r>
              <a:rPr lang="kk-KZ" sz="2400" spc="15" dirty="0">
                <a:solidFill>
                  <a:srgbClr val="FF0000"/>
                </a:solidFill>
                <a:latin typeface="Times New Roman"/>
                <a:ea typeface="Times New Roman"/>
                <a:cs typeface="Times New Roman"/>
              </a:rPr>
              <a:t>тұрғыза</a:t>
            </a:r>
            <a:r>
              <a:rPr lang="kk-KZ" sz="2400" spc="15" dirty="0">
                <a:solidFill>
                  <a:srgbClr val="000000"/>
                </a:solidFill>
                <a:latin typeface="Times New Roman"/>
                <a:ea typeface="Times New Roman"/>
                <a:cs typeface="Times New Roman"/>
              </a:rPr>
              <a:t> алмайтын болады.....</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725" y="1916112"/>
            <a:ext cx="4372706" cy="346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33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трелка углом вверх 14"/>
          <p:cNvSpPr/>
          <p:nvPr/>
        </p:nvSpPr>
        <p:spPr>
          <a:xfrm rot="16200000">
            <a:off x="9554757" y="3325852"/>
            <a:ext cx="4557672" cy="393434"/>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12192000" cy="96224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kk-KZ" sz="2400" b="1" dirty="0">
                <a:latin typeface="Times New Roman"/>
                <a:ea typeface="Calibri"/>
                <a:cs typeface="Times New Roman"/>
              </a:rPr>
              <a:t>2-тапсырма «Ақиқат/Жалған » әдісі</a:t>
            </a:r>
            <a:endParaRPr lang="ru-RU" sz="2000" dirty="0">
              <a:ea typeface="Calibri"/>
              <a:cs typeface="Times New Roman"/>
            </a:endParaRPr>
          </a:p>
          <a:p>
            <a:pPr algn="just">
              <a:lnSpc>
                <a:spcPct val="115000"/>
              </a:lnSpc>
              <a:spcAft>
                <a:spcPts val="1000"/>
              </a:spcAft>
            </a:pPr>
            <a:r>
              <a:rPr lang="kk-KZ" sz="2400" dirty="0">
                <a:latin typeface="Times New Roman"/>
                <a:ea typeface="Calibri"/>
                <a:cs typeface="Times New Roman"/>
              </a:rPr>
              <a:t>Көрсетілген бейнероликтен алған мәліметтердің ақиқат, жалғандығын  анықта.</a:t>
            </a:r>
            <a:endParaRPr lang="ru-RU" sz="2000" dirty="0">
              <a:ea typeface="Calibri"/>
              <a:cs typeface="Times New Roman"/>
            </a:endParaRPr>
          </a:p>
        </p:txBody>
      </p:sp>
      <p:sp>
        <p:nvSpPr>
          <p:cNvPr id="4" name="Прямоугольник 3"/>
          <p:cNvSpPr/>
          <p:nvPr/>
        </p:nvSpPr>
        <p:spPr>
          <a:xfrm>
            <a:off x="0" y="1094982"/>
            <a:ext cx="3199722" cy="461665"/>
          </a:xfrm>
          <a:prstGeom prst="rect">
            <a:avLst/>
          </a:prstGeom>
        </p:spPr>
        <p:txBody>
          <a:bodyPr wrap="none">
            <a:spAutoFit/>
          </a:bodyPr>
          <a:lstStyle/>
          <a:p>
            <a:r>
              <a:rPr lang="kk-KZ" sz="2400" b="1" dirty="0">
                <a:solidFill>
                  <a:srgbClr val="FF0000"/>
                </a:solidFill>
              </a:rPr>
              <a:t>«Ақиқат,жалған» әдісі</a:t>
            </a:r>
            <a:endParaRPr lang="ru-RU" b="1" dirty="0">
              <a:solidFill>
                <a:srgbClr val="FF0000"/>
              </a:solidFill>
            </a:endParaRPr>
          </a:p>
        </p:txBody>
      </p:sp>
      <p:sp>
        <p:nvSpPr>
          <p:cNvPr id="14" name="Блок-схема: внутренняя память 13"/>
          <p:cNvSpPr/>
          <p:nvPr/>
        </p:nvSpPr>
        <p:spPr>
          <a:xfrm>
            <a:off x="1324709" y="5380892"/>
            <a:ext cx="2962962" cy="354771"/>
          </a:xfrm>
          <a:prstGeom prst="flowChartInternalStorag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400" b="1" dirty="0">
                <a:solidFill>
                  <a:schemeClr val="bg1"/>
                </a:solidFill>
                <a:latin typeface="Bahnschrift" panose="020B0502040204020203" pitchFamily="34" charset="0"/>
              </a:rPr>
              <a:t>Дескрипторы</a:t>
            </a:r>
            <a:endParaRPr lang="ru-RU" sz="2400" b="1" dirty="0">
              <a:solidFill>
                <a:schemeClr val="bg1"/>
              </a:solidFill>
              <a:latin typeface="Bahnschrift" panose="020B0502040204020203" pitchFamily="34" charset="0"/>
            </a:endParaRPr>
          </a:p>
        </p:txBody>
      </p:sp>
      <p:sp>
        <p:nvSpPr>
          <p:cNvPr id="16" name="TextBox 15"/>
          <p:cNvSpPr txBox="1"/>
          <p:nvPr/>
        </p:nvSpPr>
        <p:spPr>
          <a:xfrm>
            <a:off x="988408" y="5735663"/>
            <a:ext cx="5522281" cy="707886"/>
          </a:xfrm>
          <a:prstGeom prst="rect">
            <a:avLst/>
          </a:prstGeom>
          <a:noFill/>
        </p:spPr>
        <p:txBody>
          <a:bodyPr wrap="none" rtlCol="0">
            <a:spAutoFit/>
          </a:bodyPr>
          <a:lstStyle/>
          <a:p>
            <a:pPr marL="342900" lvl="0" indent="-342900" algn="just">
              <a:spcAft>
                <a:spcPts val="0"/>
              </a:spcAft>
              <a:buFont typeface="Times New Roman"/>
              <a:buChar char="-"/>
            </a:pPr>
            <a:r>
              <a:rPr lang="kk-KZ" sz="2000" dirty="0">
                <a:solidFill>
                  <a:srgbClr val="0070C0"/>
                </a:solidFill>
                <a:latin typeface="Times New Roman"/>
                <a:ea typeface="Calibri"/>
              </a:rPr>
              <a:t>Бейнероликті көріп,өлеңді мұқият тыңдайды;</a:t>
            </a:r>
            <a:endParaRPr lang="ru-RU" sz="2000" dirty="0">
              <a:solidFill>
                <a:srgbClr val="0070C0"/>
              </a:solidFill>
              <a:latin typeface="Arial"/>
              <a:ea typeface="Calibri"/>
            </a:endParaRPr>
          </a:p>
          <a:p>
            <a:pPr marL="342900" lvl="0" indent="-342900" algn="just">
              <a:spcAft>
                <a:spcPts val="0"/>
              </a:spcAft>
              <a:buFont typeface="Times New Roman"/>
              <a:buChar char="-"/>
            </a:pPr>
            <a:r>
              <a:rPr lang="kk-KZ" sz="2000" dirty="0">
                <a:solidFill>
                  <a:srgbClr val="0070C0"/>
                </a:solidFill>
                <a:latin typeface="Times New Roman"/>
                <a:ea typeface="Calibri"/>
              </a:rPr>
              <a:t>Ақиқат, жалған ақпаратты анықтайды.</a:t>
            </a:r>
            <a:endParaRPr lang="ru-RU" sz="2000" dirty="0">
              <a:solidFill>
                <a:srgbClr val="0070C0"/>
              </a:solidFill>
              <a:latin typeface="Arial"/>
              <a:ea typeface="Calibri"/>
            </a:endParaRPr>
          </a:p>
        </p:txBody>
      </p:sp>
      <p:sp>
        <p:nvSpPr>
          <p:cNvPr id="17" name="Стрелка углом вверх 16"/>
          <p:cNvSpPr/>
          <p:nvPr/>
        </p:nvSpPr>
        <p:spPr>
          <a:xfrm rot="5400000">
            <a:off x="139999" y="6020061"/>
            <a:ext cx="1182729" cy="354366"/>
          </a:xfrm>
          <a:prstGeom prst="bentUpArrow">
            <a:avLst>
              <a:gd name="adj1" fmla="val 31660"/>
              <a:gd name="adj2" fmla="val 0"/>
              <a:gd name="adj3"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70C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38950129"/>
              </p:ext>
            </p:extLst>
          </p:nvPr>
        </p:nvGraphicFramePr>
        <p:xfrm>
          <a:off x="398584" y="1556648"/>
          <a:ext cx="11031414" cy="3619090"/>
        </p:xfrm>
        <a:graphic>
          <a:graphicData uri="http://schemas.openxmlformats.org/drawingml/2006/table">
            <a:tbl>
              <a:tblPr firstRow="1" firstCol="1" bandRow="1"/>
              <a:tblGrid>
                <a:gridCol w="3677138">
                  <a:extLst>
                    <a:ext uri="{9D8B030D-6E8A-4147-A177-3AD203B41FA5}">
                      <a16:colId xmlns:a16="http://schemas.microsoft.com/office/drawing/2014/main" val="20000"/>
                    </a:ext>
                  </a:extLst>
                </a:gridCol>
                <a:gridCol w="3677138">
                  <a:extLst>
                    <a:ext uri="{9D8B030D-6E8A-4147-A177-3AD203B41FA5}">
                      <a16:colId xmlns:a16="http://schemas.microsoft.com/office/drawing/2014/main" val="20001"/>
                    </a:ext>
                  </a:extLst>
                </a:gridCol>
                <a:gridCol w="3677138">
                  <a:extLst>
                    <a:ext uri="{9D8B030D-6E8A-4147-A177-3AD203B41FA5}">
                      <a16:colId xmlns:a16="http://schemas.microsoft.com/office/drawing/2014/main" val="20002"/>
                    </a:ext>
                  </a:extLst>
                </a:gridCol>
              </a:tblGrid>
              <a:tr h="169047">
                <a:tc>
                  <a:txBody>
                    <a:bodyPr/>
                    <a:lstStyle/>
                    <a:p>
                      <a:pPr algn="just">
                        <a:lnSpc>
                          <a:spcPct val="115000"/>
                        </a:lnSpc>
                        <a:spcAft>
                          <a:spcPts val="0"/>
                        </a:spcAft>
                      </a:pPr>
                      <a:r>
                        <a:rPr lang="kk-KZ" sz="1600" dirty="0">
                          <a:solidFill>
                            <a:srgbClr val="002060"/>
                          </a:solidFill>
                          <a:effectLst/>
                          <a:latin typeface="Times New Roman"/>
                          <a:ea typeface="Calibri"/>
                          <a:cs typeface="Times New Roman"/>
                        </a:rPr>
                        <a:t>Ақпарат </a:t>
                      </a:r>
                      <a:endParaRPr lang="ru-RU" sz="1600" dirty="0">
                        <a:solidFill>
                          <a:srgbClr val="00206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ақиқат</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solidFill>
                            <a:srgbClr val="002060"/>
                          </a:solidFill>
                          <a:effectLst/>
                          <a:latin typeface="Times New Roman"/>
                          <a:ea typeface="Calibri"/>
                          <a:cs typeface="Times New Roman"/>
                        </a:rPr>
                        <a:t>жалған </a:t>
                      </a:r>
                      <a:endParaRPr lang="ru-RU" sz="1600" dirty="0">
                        <a:solidFill>
                          <a:srgbClr val="00206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3926">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Өнер- білім бар жұрттар, кірпіштен сарай салғызды</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 </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solidFill>
                            <a:srgbClr val="FF0000"/>
                          </a:solidFill>
                          <a:effectLst/>
                          <a:latin typeface="Times New Roman"/>
                          <a:ea typeface="Calibri"/>
                          <a:cs typeface="Times New Roman"/>
                        </a:rPr>
                        <a:t> </a:t>
                      </a:r>
                      <a:endParaRPr lang="ru-RU" sz="160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6187">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Көзді ашып-жұмғанша, жылдам хабар алғызды.</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 </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solidFill>
                            <a:srgbClr val="FF0000"/>
                          </a:solidFill>
                          <a:effectLst/>
                          <a:latin typeface="Times New Roman"/>
                          <a:ea typeface="Calibri"/>
                          <a:cs typeface="Times New Roman"/>
                        </a:rPr>
                        <a:t> </a:t>
                      </a:r>
                      <a:endParaRPr lang="ru-RU" sz="160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6187">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Сусыздан сусын ішірді,отынсыз тамақ пісірді</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solidFill>
                            <a:srgbClr val="FF0000"/>
                          </a:solidFill>
                          <a:effectLst/>
                          <a:latin typeface="Times New Roman"/>
                          <a:ea typeface="Calibri"/>
                          <a:cs typeface="Times New Roman"/>
                        </a:rPr>
                        <a:t> </a:t>
                      </a:r>
                      <a:endParaRPr lang="ru-RU" sz="160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a:solidFill>
                            <a:srgbClr val="FF0000"/>
                          </a:solidFill>
                          <a:effectLst/>
                          <a:latin typeface="Times New Roman"/>
                          <a:ea typeface="Calibri"/>
                          <a:cs typeface="Times New Roman"/>
                        </a:rPr>
                        <a:t> </a:t>
                      </a:r>
                      <a:endParaRPr lang="ru-RU" sz="160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6187">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Өзенде жүзді балықтай, әлемді кезді жалықпай.</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 </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 </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6187">
                <a:tc>
                  <a:txBody>
                    <a:bodyPr/>
                    <a:lstStyle/>
                    <a:p>
                      <a:pPr algn="just">
                        <a:lnSpc>
                          <a:spcPct val="115000"/>
                        </a:lnSpc>
                        <a:spcAft>
                          <a:spcPts val="0"/>
                        </a:spcAft>
                      </a:pPr>
                      <a:r>
                        <a:rPr lang="kk-KZ" sz="1600">
                          <a:solidFill>
                            <a:srgbClr val="FF0000"/>
                          </a:solidFill>
                          <a:effectLst/>
                          <a:latin typeface="Times New Roman"/>
                          <a:ea typeface="Calibri"/>
                          <a:cs typeface="Times New Roman"/>
                        </a:rPr>
                        <a:t>Ат өнері білінбес, бәйгеге түсіп жарыспай.</a:t>
                      </a:r>
                      <a:endParaRPr lang="ru-RU" sz="160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 </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600" dirty="0">
                          <a:solidFill>
                            <a:srgbClr val="FF0000"/>
                          </a:solidFill>
                          <a:effectLst/>
                          <a:latin typeface="Times New Roman"/>
                          <a:ea typeface="Calibri"/>
                          <a:cs typeface="Times New Roman"/>
                        </a:rPr>
                        <a:t> </a:t>
                      </a:r>
                      <a:endParaRPr lang="ru-RU" sz="1600" dirty="0">
                        <a:solidFill>
                          <a:srgbClr val="FF0000"/>
                        </a:solidFill>
                        <a:effectLst/>
                        <a:latin typeface="Calibri"/>
                        <a:ea typeface="Calibri"/>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496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6501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kk-KZ" altLang="ru-RU" sz="3200" b="1" dirty="0">
                <a:solidFill>
                  <a:schemeClr val="bg1"/>
                </a:solidFill>
                <a:latin typeface="Tahoma" panose="020B0604030504040204" pitchFamily="34" charset="0"/>
                <a:cs typeface="Tahoma" panose="020B0604030504040204" pitchFamily="34" charset="0"/>
              </a:rPr>
              <a:t>      </a:t>
            </a:r>
            <a:r>
              <a:rPr lang="kk-KZ" altLang="ru-RU" sz="2400" b="1" dirty="0">
                <a:solidFill>
                  <a:schemeClr val="bg1"/>
                </a:solidFill>
                <a:latin typeface="Tahoma" panose="020B0604030504040204" pitchFamily="34" charset="0"/>
                <a:cs typeface="Tahoma" panose="020B0604030504040204" pitchFamily="34" charset="0"/>
              </a:rPr>
              <a:t>Өзіңді тексер!</a:t>
            </a:r>
            <a:endParaRPr lang="ru-RU" altLang="ru-RU" sz="2400" b="1" dirty="0">
              <a:solidFill>
                <a:schemeClr val="bg1"/>
              </a:solidFill>
              <a:latin typeface="Tahoma" panose="020B0604030504040204" pitchFamily="34" charset="0"/>
              <a:cs typeface="Tahoma" panose="020B0604030504040204" pitchFamily="34" charset="0"/>
            </a:endParaRPr>
          </a:p>
        </p:txBody>
      </p:sp>
      <p:pic>
        <p:nvPicPr>
          <p:cNvPr id="5128" name="Picture 8" descr="PhotoshopSunduchok - Бьющееся сердце анимация"/>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6908" y="2208233"/>
            <a:ext cx="1039091" cy="10115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765137064"/>
              </p:ext>
            </p:extLst>
          </p:nvPr>
        </p:nvGraphicFramePr>
        <p:xfrm>
          <a:off x="152399" y="665019"/>
          <a:ext cx="12039600" cy="6017134"/>
        </p:xfrm>
        <a:graphic>
          <a:graphicData uri="http://schemas.openxmlformats.org/drawingml/2006/table">
            <a:tbl>
              <a:tblPr firstRow="1" firstCol="1" bandRow="1">
                <a:tableStyleId>{5C22544A-7EE6-4342-B048-85BDC9FD1C3A}</a:tableStyleId>
              </a:tblPr>
              <a:tblGrid>
                <a:gridCol w="7643447">
                  <a:extLst>
                    <a:ext uri="{9D8B030D-6E8A-4147-A177-3AD203B41FA5}">
                      <a16:colId xmlns:a16="http://schemas.microsoft.com/office/drawing/2014/main" val="20000"/>
                    </a:ext>
                  </a:extLst>
                </a:gridCol>
                <a:gridCol w="2098431">
                  <a:extLst>
                    <a:ext uri="{9D8B030D-6E8A-4147-A177-3AD203B41FA5}">
                      <a16:colId xmlns:a16="http://schemas.microsoft.com/office/drawing/2014/main" val="20001"/>
                    </a:ext>
                  </a:extLst>
                </a:gridCol>
                <a:gridCol w="2297722">
                  <a:extLst>
                    <a:ext uri="{9D8B030D-6E8A-4147-A177-3AD203B41FA5}">
                      <a16:colId xmlns:a16="http://schemas.microsoft.com/office/drawing/2014/main" val="20002"/>
                    </a:ext>
                  </a:extLst>
                </a:gridCol>
              </a:tblGrid>
              <a:tr h="377462">
                <a:tc>
                  <a:txBody>
                    <a:bodyPr/>
                    <a:lstStyle/>
                    <a:p>
                      <a:pPr algn="just">
                        <a:lnSpc>
                          <a:spcPct val="115000"/>
                        </a:lnSpc>
                        <a:spcAft>
                          <a:spcPts val="0"/>
                        </a:spcAft>
                      </a:pPr>
                      <a:r>
                        <a:rPr lang="kk-KZ" sz="1800" dirty="0">
                          <a:effectLst/>
                        </a:rPr>
                        <a:t>Ақпарат </a:t>
                      </a:r>
                      <a:endParaRPr lang="ru-RU" sz="18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dirty="0">
                          <a:effectLst/>
                        </a:rPr>
                        <a:t>ақиқат</a:t>
                      </a:r>
                      <a:endParaRPr lang="ru-RU" sz="20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a:effectLst/>
                        </a:rPr>
                        <a:t>жалған </a:t>
                      </a:r>
                      <a:endParaRPr lang="ru-RU" sz="2000">
                        <a:effectLst/>
                        <a:latin typeface="Calibri"/>
                        <a:ea typeface="Calibri"/>
                        <a:cs typeface="Times New Roman"/>
                      </a:endParaRPr>
                    </a:p>
                  </a:txBody>
                  <a:tcPr marL="68381" marR="68381" marT="0" marB="0"/>
                </a:tc>
                <a:extLst>
                  <a:ext uri="{0D108BD9-81ED-4DB2-BD59-A6C34878D82A}">
                    <a16:rowId xmlns:a16="http://schemas.microsoft.com/office/drawing/2014/main" val="10000"/>
                  </a:ext>
                </a:extLst>
              </a:tr>
              <a:tr h="1070824">
                <a:tc>
                  <a:txBody>
                    <a:bodyPr/>
                    <a:lstStyle/>
                    <a:p>
                      <a:pPr algn="just">
                        <a:lnSpc>
                          <a:spcPct val="115000"/>
                        </a:lnSpc>
                        <a:spcAft>
                          <a:spcPts val="0"/>
                        </a:spcAft>
                      </a:pPr>
                      <a:r>
                        <a:rPr lang="kk-KZ" sz="1800" dirty="0">
                          <a:effectLst/>
                        </a:rPr>
                        <a:t>Өнер- білім бар жұрттар, кірпіштен сарай салғызды</a:t>
                      </a:r>
                      <a:endParaRPr lang="ru-RU" sz="18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dirty="0">
                          <a:effectLst/>
                        </a:rPr>
                        <a:t> </a:t>
                      </a:r>
                      <a:endParaRPr lang="ru-RU" sz="20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a:effectLst/>
                        </a:rPr>
                        <a:t>+</a:t>
                      </a:r>
                      <a:endParaRPr lang="ru-RU" sz="2000">
                        <a:effectLst/>
                        <a:latin typeface="Calibri"/>
                        <a:ea typeface="Calibri"/>
                        <a:cs typeface="Times New Roman"/>
                      </a:endParaRPr>
                    </a:p>
                  </a:txBody>
                  <a:tcPr marL="68381" marR="68381" marT="0" marB="0"/>
                </a:tc>
                <a:extLst>
                  <a:ext uri="{0D108BD9-81ED-4DB2-BD59-A6C34878D82A}">
                    <a16:rowId xmlns:a16="http://schemas.microsoft.com/office/drawing/2014/main" val="10001"/>
                  </a:ext>
                </a:extLst>
              </a:tr>
              <a:tr h="1142212">
                <a:tc>
                  <a:txBody>
                    <a:bodyPr/>
                    <a:lstStyle/>
                    <a:p>
                      <a:pPr algn="just">
                        <a:lnSpc>
                          <a:spcPct val="115000"/>
                        </a:lnSpc>
                        <a:spcAft>
                          <a:spcPts val="0"/>
                        </a:spcAft>
                      </a:pPr>
                      <a:r>
                        <a:rPr lang="kk-KZ" sz="1800" dirty="0">
                          <a:effectLst/>
                        </a:rPr>
                        <a:t>Көзді ашып-жұмғанша жылдам хабар алғызды.</a:t>
                      </a:r>
                      <a:endParaRPr lang="ru-RU" sz="18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dirty="0">
                          <a:effectLst/>
                        </a:rPr>
                        <a:t>+</a:t>
                      </a:r>
                      <a:endParaRPr lang="ru-RU" sz="20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dirty="0">
                          <a:effectLst/>
                        </a:rPr>
                        <a:t> </a:t>
                      </a:r>
                      <a:endParaRPr lang="ru-RU" sz="2000" dirty="0">
                        <a:effectLst/>
                        <a:latin typeface="Calibri"/>
                        <a:ea typeface="Calibri"/>
                        <a:cs typeface="Times New Roman"/>
                      </a:endParaRPr>
                    </a:p>
                  </a:txBody>
                  <a:tcPr marL="68381" marR="68381" marT="0" marB="0"/>
                </a:tc>
                <a:extLst>
                  <a:ext uri="{0D108BD9-81ED-4DB2-BD59-A6C34878D82A}">
                    <a16:rowId xmlns:a16="http://schemas.microsoft.com/office/drawing/2014/main" val="10002"/>
                  </a:ext>
                </a:extLst>
              </a:tr>
              <a:tr h="1142212">
                <a:tc>
                  <a:txBody>
                    <a:bodyPr/>
                    <a:lstStyle/>
                    <a:p>
                      <a:pPr algn="just">
                        <a:lnSpc>
                          <a:spcPct val="115000"/>
                        </a:lnSpc>
                        <a:spcAft>
                          <a:spcPts val="0"/>
                        </a:spcAft>
                      </a:pPr>
                      <a:r>
                        <a:rPr lang="kk-KZ" sz="1800" dirty="0">
                          <a:effectLst/>
                        </a:rPr>
                        <a:t>Сусыздан сусын ішірді,отынсыз тамақ пісірді</a:t>
                      </a:r>
                      <a:endParaRPr lang="ru-RU" sz="18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a:effectLst/>
                        </a:rPr>
                        <a:t>+</a:t>
                      </a:r>
                      <a:endParaRPr lang="ru-RU" sz="200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dirty="0">
                          <a:effectLst/>
                        </a:rPr>
                        <a:t> </a:t>
                      </a:r>
                      <a:endParaRPr lang="ru-RU" sz="2000" dirty="0">
                        <a:effectLst/>
                        <a:latin typeface="Calibri"/>
                        <a:ea typeface="Calibri"/>
                        <a:cs typeface="Times New Roman"/>
                      </a:endParaRPr>
                    </a:p>
                  </a:txBody>
                  <a:tcPr marL="68381" marR="68381" marT="0" marB="0"/>
                </a:tc>
                <a:extLst>
                  <a:ext uri="{0D108BD9-81ED-4DB2-BD59-A6C34878D82A}">
                    <a16:rowId xmlns:a16="http://schemas.microsoft.com/office/drawing/2014/main" val="10003"/>
                  </a:ext>
                </a:extLst>
              </a:tr>
              <a:tr h="1142212">
                <a:tc>
                  <a:txBody>
                    <a:bodyPr/>
                    <a:lstStyle/>
                    <a:p>
                      <a:pPr algn="just">
                        <a:lnSpc>
                          <a:spcPct val="115000"/>
                        </a:lnSpc>
                        <a:spcAft>
                          <a:spcPts val="0"/>
                        </a:spcAft>
                      </a:pPr>
                      <a:r>
                        <a:rPr lang="kk-KZ" sz="1800" dirty="0">
                          <a:effectLst/>
                        </a:rPr>
                        <a:t>Өзенде жүзді балықтай, әлемді кезді жалықпай.</a:t>
                      </a:r>
                      <a:endParaRPr lang="ru-RU" sz="18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a:effectLst/>
                        </a:rPr>
                        <a:t> </a:t>
                      </a:r>
                      <a:endParaRPr lang="ru-RU" sz="200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dirty="0">
                          <a:effectLst/>
                        </a:rPr>
                        <a:t>+</a:t>
                      </a:r>
                      <a:endParaRPr lang="ru-RU" sz="2000" dirty="0">
                        <a:effectLst/>
                        <a:latin typeface="Calibri"/>
                        <a:ea typeface="Calibri"/>
                        <a:cs typeface="Times New Roman"/>
                      </a:endParaRPr>
                    </a:p>
                  </a:txBody>
                  <a:tcPr marL="68381" marR="68381" marT="0" marB="0"/>
                </a:tc>
                <a:extLst>
                  <a:ext uri="{0D108BD9-81ED-4DB2-BD59-A6C34878D82A}">
                    <a16:rowId xmlns:a16="http://schemas.microsoft.com/office/drawing/2014/main" val="10004"/>
                  </a:ext>
                </a:extLst>
              </a:tr>
              <a:tr h="1142212">
                <a:tc>
                  <a:txBody>
                    <a:bodyPr/>
                    <a:lstStyle/>
                    <a:p>
                      <a:pPr algn="just">
                        <a:lnSpc>
                          <a:spcPct val="115000"/>
                        </a:lnSpc>
                        <a:spcAft>
                          <a:spcPts val="0"/>
                        </a:spcAft>
                      </a:pPr>
                      <a:r>
                        <a:rPr lang="kk-KZ" sz="1800" dirty="0">
                          <a:effectLst/>
                        </a:rPr>
                        <a:t>Ат өнері білінбес, бәйгеге түсіп жарыспай.</a:t>
                      </a:r>
                      <a:endParaRPr lang="ru-RU" sz="18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dirty="0">
                          <a:effectLst/>
                        </a:rPr>
                        <a:t>+</a:t>
                      </a:r>
                      <a:endParaRPr lang="ru-RU" sz="2000" dirty="0">
                        <a:effectLst/>
                        <a:latin typeface="Calibri"/>
                        <a:ea typeface="Calibri"/>
                        <a:cs typeface="Times New Roman"/>
                      </a:endParaRPr>
                    </a:p>
                  </a:txBody>
                  <a:tcPr marL="68381" marR="68381" marT="0" marB="0"/>
                </a:tc>
                <a:tc>
                  <a:txBody>
                    <a:bodyPr/>
                    <a:lstStyle/>
                    <a:p>
                      <a:pPr algn="just">
                        <a:lnSpc>
                          <a:spcPct val="115000"/>
                        </a:lnSpc>
                        <a:spcAft>
                          <a:spcPts val="0"/>
                        </a:spcAft>
                      </a:pPr>
                      <a:r>
                        <a:rPr lang="kk-KZ" sz="2000" dirty="0">
                          <a:effectLst/>
                        </a:rPr>
                        <a:t> </a:t>
                      </a:r>
                      <a:endParaRPr lang="ru-RU" sz="2000" dirty="0">
                        <a:effectLst/>
                        <a:latin typeface="Calibri"/>
                        <a:ea typeface="Calibri"/>
                        <a:cs typeface="Times New Roman"/>
                      </a:endParaRPr>
                    </a:p>
                  </a:txBody>
                  <a:tcPr marL="68381" marR="6838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99827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2342</TotalTime>
  <Words>834</Words>
  <Application>Microsoft Office PowerPoint</Application>
  <PresentationFormat>Широкоэкранный</PresentationFormat>
  <Paragraphs>171</Paragraphs>
  <Slides>12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Arial</vt:lpstr>
      <vt:lpstr>Bahnschrift</vt:lpstr>
      <vt:lpstr>Calibri</vt:lpstr>
      <vt:lpstr>Calibri Light</vt:lpstr>
      <vt:lpstr>Symbol</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User13</dc:creator>
  <cp:lastModifiedBy>Miras Shoptibay</cp:lastModifiedBy>
  <cp:revision>125</cp:revision>
  <dcterms:created xsi:type="dcterms:W3CDTF">2020-10-17T18:31:28Z</dcterms:created>
  <dcterms:modified xsi:type="dcterms:W3CDTF">2021-01-31T17:46:00Z</dcterms:modified>
</cp:coreProperties>
</file>