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57" r:id="rId3"/>
    <p:sldId id="262" r:id="rId4"/>
    <p:sldId id="259" r:id="rId5"/>
    <p:sldId id="260" r:id="rId6"/>
    <p:sldId id="271" r:id="rId7"/>
    <p:sldId id="264" r:id="rId8"/>
    <p:sldId id="267" r:id="rId9"/>
    <p:sldId id="268" r:id="rId10"/>
    <p:sldId id="269"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p:scale>
          <a:sx n="70" d="100"/>
          <a:sy n="70"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21EC2-F347-4F68-90EE-C28B02BAB231}"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583C36E1-C8A4-42FB-B95F-0BEEF7B43C30}">
      <dgm:prSet custT="1">
        <dgm:style>
          <a:lnRef idx="1">
            <a:schemeClr val="accent4"/>
          </a:lnRef>
          <a:fillRef idx="2">
            <a:schemeClr val="accent4"/>
          </a:fillRef>
          <a:effectRef idx="1">
            <a:schemeClr val="accent4"/>
          </a:effectRef>
          <a:fontRef idx="minor">
            <a:schemeClr val="dk1"/>
          </a:fontRef>
        </dgm:style>
      </dgm:prSet>
      <dgm:spPr/>
      <dgm:t>
        <a:bodyPr/>
        <a:lstStyle/>
        <a:p>
          <a:r>
            <a:rPr lang="kk-KZ" sz="2000" b="1" dirty="0" smtClean="0">
              <a:solidFill>
                <a:srgbClr val="FF0000"/>
              </a:solidFill>
              <a:latin typeface="Times New Roman" pitchFamily="18" charset="0"/>
              <a:cs typeface="Times New Roman" pitchFamily="18" charset="0"/>
            </a:rPr>
            <a:t>Оқу</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мақсаттары:</a:t>
          </a:r>
          <a:endParaRPr lang="ru-RU" sz="2000" b="1" dirty="0" smtClean="0">
            <a:solidFill>
              <a:srgbClr val="FF0000"/>
            </a:solidFill>
            <a:latin typeface="Times New Roman" pitchFamily="18" charset="0"/>
            <a:cs typeface="Times New Roman" pitchFamily="18" charset="0"/>
          </a:endParaRPr>
        </a:p>
        <a:p>
          <a:r>
            <a:rPr lang="kk-KZ" sz="1800" dirty="0" smtClean="0">
              <a:latin typeface="Times New Roman" pitchFamily="18" charset="0"/>
              <a:cs typeface="Times New Roman" pitchFamily="18" charset="0"/>
            </a:rPr>
            <a:t>5.1.5.1Тыңдалған мәтін мазмұны негізінде сұрақтарға жауап беру,көтерілген мәселе бойынша өз ойын білдіру;</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5.ӘТН.4 Мәтіннен зат есімдерді жасалу жолына қарай ажырата білу</a:t>
          </a:r>
          <a:r>
            <a:rPr lang="ru-RU" sz="1800" b="1" dirty="0" smtClean="0">
              <a:solidFill>
                <a:srgbClr val="FF0000"/>
              </a:solidFill>
              <a:latin typeface="Times New Roman" pitchFamily="18" charset="0"/>
              <a:cs typeface="Times New Roman" pitchFamily="18" charset="0"/>
            </a:rPr>
            <a:t> </a:t>
          </a:r>
        </a:p>
      </dgm:t>
    </dgm:pt>
    <dgm:pt modelId="{E800F8F9-790D-4A0A-8C10-1D8AACCEDCA9}" type="parTrans" cxnId="{3C72A8F3-64E7-49D0-97FF-484DCED755B4}">
      <dgm:prSet/>
      <dgm:spPr/>
      <dgm:t>
        <a:bodyPr/>
        <a:lstStyle/>
        <a:p>
          <a:endParaRPr lang="ru-RU"/>
        </a:p>
      </dgm:t>
    </dgm:pt>
    <dgm:pt modelId="{EBF6CD1B-2DA3-4582-9CB9-5157533C1777}" type="sibTrans" cxnId="{3C72A8F3-64E7-49D0-97FF-484DCED755B4}">
      <dgm:prSet/>
      <dgm:spPr/>
      <dgm:t>
        <a:bodyPr/>
        <a:lstStyle/>
        <a:p>
          <a:endParaRPr lang="ru-RU"/>
        </a:p>
      </dgm:t>
    </dgm:pt>
    <dgm:pt modelId="{4FC2F63A-B57C-44DF-81C2-9D125BDF8991}">
      <dgm:prSet custT="1">
        <dgm:style>
          <a:lnRef idx="1">
            <a:schemeClr val="accent4"/>
          </a:lnRef>
          <a:fillRef idx="2">
            <a:schemeClr val="accent4"/>
          </a:fillRef>
          <a:effectRef idx="1">
            <a:schemeClr val="accent4"/>
          </a:effectRef>
          <a:fontRef idx="minor">
            <a:schemeClr val="dk1"/>
          </a:fontRef>
        </dgm:style>
      </dgm:prSet>
      <dgm:spPr/>
      <dgm:t>
        <a:bodyPr/>
        <a:lstStyle/>
        <a:p>
          <a:r>
            <a:rPr lang="ru-RU" sz="2000" b="1" dirty="0" err="1" smtClean="0">
              <a:solidFill>
                <a:srgbClr val="FF0000"/>
              </a:solidFill>
              <a:latin typeface="Times New Roman" pitchFamily="18" charset="0"/>
              <a:cs typeface="Times New Roman" pitchFamily="18" charset="0"/>
            </a:rPr>
            <a:t>Сабақ мақсаттары:</a:t>
          </a:r>
          <a:endParaRPr lang="ru-RU" sz="2000" b="1" dirty="0" smtClean="0">
            <a:solidFill>
              <a:srgbClr val="FF0000"/>
            </a:solidFill>
            <a:latin typeface="Times New Roman" pitchFamily="18" charset="0"/>
            <a:cs typeface="Times New Roman" pitchFamily="18" charset="0"/>
          </a:endParaRPr>
        </a:p>
        <a:p>
          <a:r>
            <a:rPr lang="kk-KZ" sz="2000" dirty="0" smtClean="0">
              <a:latin typeface="Times New Roman" pitchFamily="18" charset="0"/>
              <a:cs typeface="Times New Roman" pitchFamily="18" charset="0"/>
            </a:rPr>
            <a:t>Мәтін мазмұны негізінде  сұрақтарға жауап беру арқылы көтерілген мәселені анықтау,зат  есімнің жасалу жолын ажырату</a:t>
          </a:r>
          <a:endParaRPr lang="ru-RU" sz="2000" b="1" dirty="0" smtClean="0">
            <a:solidFill>
              <a:srgbClr val="FF0000"/>
            </a:solidFill>
            <a:latin typeface="Times New Roman" pitchFamily="18" charset="0"/>
            <a:cs typeface="Times New Roman" pitchFamily="18" charset="0"/>
          </a:endParaRPr>
        </a:p>
      </dgm:t>
    </dgm:pt>
    <dgm:pt modelId="{74270BA9-3603-4F38-981F-AC7F82B4BF40}" type="parTrans" cxnId="{BE7906F8-022F-4CA0-B292-A93B1157D5B8}">
      <dgm:prSet/>
      <dgm:spPr/>
      <dgm:t>
        <a:bodyPr/>
        <a:lstStyle/>
        <a:p>
          <a:endParaRPr lang="ru-RU"/>
        </a:p>
      </dgm:t>
    </dgm:pt>
    <dgm:pt modelId="{6D053222-72EB-4149-8530-90C8F10D729E}" type="sibTrans" cxnId="{BE7906F8-022F-4CA0-B292-A93B1157D5B8}">
      <dgm:prSet/>
      <dgm:spPr/>
      <dgm:t>
        <a:bodyPr/>
        <a:lstStyle/>
        <a:p>
          <a:endParaRPr lang="ru-RU"/>
        </a:p>
      </dgm:t>
    </dgm:pt>
    <dgm:pt modelId="{5AEBBAB4-C024-47F0-8B25-3CA3748FCF94}">
      <dgm:prSet custT="1">
        <dgm:style>
          <a:lnRef idx="1">
            <a:schemeClr val="accent4"/>
          </a:lnRef>
          <a:fillRef idx="2">
            <a:schemeClr val="accent4"/>
          </a:fillRef>
          <a:effectRef idx="1">
            <a:schemeClr val="accent4"/>
          </a:effectRef>
          <a:fontRef idx="minor">
            <a:schemeClr val="dk1"/>
          </a:fontRef>
        </dgm:style>
      </dgm:prSet>
      <dgm:spPr/>
      <dgm:t>
        <a:bodyPr/>
        <a:lstStyle/>
        <a:p>
          <a:r>
            <a:rPr lang="kk-KZ" sz="2000" b="1" dirty="0" smtClean="0">
              <a:solidFill>
                <a:srgbClr val="FF0000"/>
              </a:solidFill>
              <a:latin typeface="Times New Roman" pitchFamily="18" charset="0"/>
              <a:cs typeface="Times New Roman" pitchFamily="18" charset="0"/>
            </a:rPr>
            <a:t>Бағалау критерийі:</a:t>
          </a:r>
        </a:p>
        <a:p>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мәтін бойынша сұрақтарға жауап береді;</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көтерілген мәселеге байланысты өз ойларын айтады;</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мәнмәтінде зат есімнің жасалу жолын ажыратады.</a:t>
          </a:r>
          <a:endParaRPr lang="ru-RU" sz="1800" dirty="0">
            <a:latin typeface="Times New Roman" pitchFamily="18" charset="0"/>
            <a:cs typeface="Times New Roman" pitchFamily="18" charset="0"/>
          </a:endParaRPr>
        </a:p>
      </dgm:t>
    </dgm:pt>
    <dgm:pt modelId="{384E71EA-19FC-4CA7-898E-208B76560756}" type="parTrans" cxnId="{D3BF8664-8ADD-4A5F-A1B9-779DE950FA77}">
      <dgm:prSet/>
      <dgm:spPr/>
      <dgm:t>
        <a:bodyPr/>
        <a:lstStyle/>
        <a:p>
          <a:endParaRPr lang="ru-RU"/>
        </a:p>
      </dgm:t>
    </dgm:pt>
    <dgm:pt modelId="{B005AA53-0B05-483A-BCDB-3832E71A00FA}" type="sibTrans" cxnId="{D3BF8664-8ADD-4A5F-A1B9-779DE950FA77}">
      <dgm:prSet/>
      <dgm:spPr/>
      <dgm:t>
        <a:bodyPr/>
        <a:lstStyle/>
        <a:p>
          <a:endParaRPr lang="ru-RU"/>
        </a:p>
      </dgm:t>
    </dgm:pt>
    <dgm:pt modelId="{100C709E-C6E7-49B1-A360-9618926D6AA1}" type="pres">
      <dgm:prSet presAssocID="{85A21EC2-F347-4F68-90EE-C28B02BAB231}" presName="Name0" presStyleCnt="0">
        <dgm:presLayoutVars>
          <dgm:chMax val="7"/>
          <dgm:dir/>
          <dgm:resizeHandles val="exact"/>
        </dgm:presLayoutVars>
      </dgm:prSet>
      <dgm:spPr/>
    </dgm:pt>
    <dgm:pt modelId="{051B86A1-2BF5-4262-A814-A086CA70A9F5}" type="pres">
      <dgm:prSet presAssocID="{85A21EC2-F347-4F68-90EE-C28B02BAB231}" presName="ellipse1" presStyleLbl="vennNode1" presStyleIdx="0" presStyleCnt="3" custScaleX="93504" custScaleY="93461" custLinFactNeighborX="-17235" custLinFactNeighborY="-5407">
        <dgm:presLayoutVars>
          <dgm:bulletEnabled val="1"/>
        </dgm:presLayoutVars>
      </dgm:prSet>
      <dgm:spPr/>
      <dgm:t>
        <a:bodyPr/>
        <a:lstStyle/>
        <a:p>
          <a:endParaRPr lang="ru-RU"/>
        </a:p>
      </dgm:t>
    </dgm:pt>
    <dgm:pt modelId="{F9CCC99C-1BEA-46FE-B016-56F5D75BA158}" type="pres">
      <dgm:prSet presAssocID="{85A21EC2-F347-4F68-90EE-C28B02BAB231}" presName="ellipse2" presStyleLbl="vennNode1" presStyleIdx="1" presStyleCnt="3" custScaleX="96031" custLinFactNeighborX="-2298" custLinFactNeighborY="6597">
        <dgm:presLayoutVars>
          <dgm:bulletEnabled val="1"/>
        </dgm:presLayoutVars>
      </dgm:prSet>
      <dgm:spPr/>
      <dgm:t>
        <a:bodyPr/>
        <a:lstStyle/>
        <a:p>
          <a:endParaRPr lang="ru-RU"/>
        </a:p>
      </dgm:t>
    </dgm:pt>
    <dgm:pt modelId="{9CA02201-71A2-4593-A0E0-32D962EDE275}" type="pres">
      <dgm:prSet presAssocID="{85A21EC2-F347-4F68-90EE-C28B02BAB231}" presName="ellipse3" presStyleLbl="vennNode1" presStyleIdx="2" presStyleCnt="3" custScaleX="93159" custScaleY="92696" custLinFactNeighborX="13482" custLinFactNeighborY="-7700">
        <dgm:presLayoutVars>
          <dgm:bulletEnabled val="1"/>
        </dgm:presLayoutVars>
      </dgm:prSet>
      <dgm:spPr/>
      <dgm:t>
        <a:bodyPr/>
        <a:lstStyle/>
        <a:p>
          <a:endParaRPr lang="ru-RU"/>
        </a:p>
      </dgm:t>
    </dgm:pt>
  </dgm:ptLst>
  <dgm:cxnLst>
    <dgm:cxn modelId="{B8C97DE8-5D6E-4ADD-91B3-9ADA99FA16D6}" type="presOf" srcId="{4FC2F63A-B57C-44DF-81C2-9D125BDF8991}" destId="{9CA02201-71A2-4593-A0E0-32D962EDE275}" srcOrd="0" destOrd="0" presId="urn:microsoft.com/office/officeart/2005/8/layout/rings+Icon"/>
    <dgm:cxn modelId="{3CF29416-1971-4CC0-B0CB-00D1D0D94533}" type="presOf" srcId="{85A21EC2-F347-4F68-90EE-C28B02BAB231}" destId="{100C709E-C6E7-49B1-A360-9618926D6AA1}" srcOrd="0" destOrd="0" presId="urn:microsoft.com/office/officeart/2005/8/layout/rings+Icon"/>
    <dgm:cxn modelId="{104C2ADC-5417-4807-B396-9BD1504A6F8C}" type="presOf" srcId="{5AEBBAB4-C024-47F0-8B25-3CA3748FCF94}" destId="{F9CCC99C-1BEA-46FE-B016-56F5D75BA158}" srcOrd="0" destOrd="0" presId="urn:microsoft.com/office/officeart/2005/8/layout/rings+Icon"/>
    <dgm:cxn modelId="{D3BF8664-8ADD-4A5F-A1B9-779DE950FA77}" srcId="{85A21EC2-F347-4F68-90EE-C28B02BAB231}" destId="{5AEBBAB4-C024-47F0-8B25-3CA3748FCF94}" srcOrd="1" destOrd="0" parTransId="{384E71EA-19FC-4CA7-898E-208B76560756}" sibTransId="{B005AA53-0B05-483A-BCDB-3832E71A00FA}"/>
    <dgm:cxn modelId="{BE7906F8-022F-4CA0-B292-A93B1157D5B8}" srcId="{85A21EC2-F347-4F68-90EE-C28B02BAB231}" destId="{4FC2F63A-B57C-44DF-81C2-9D125BDF8991}" srcOrd="2" destOrd="0" parTransId="{74270BA9-3603-4F38-981F-AC7F82B4BF40}" sibTransId="{6D053222-72EB-4149-8530-90C8F10D729E}"/>
    <dgm:cxn modelId="{1E5E45B7-81F8-4C0A-B859-8E6EA002C8D0}" type="presOf" srcId="{583C36E1-C8A4-42FB-B95F-0BEEF7B43C30}" destId="{051B86A1-2BF5-4262-A814-A086CA70A9F5}" srcOrd="0" destOrd="0" presId="urn:microsoft.com/office/officeart/2005/8/layout/rings+Icon"/>
    <dgm:cxn modelId="{3C72A8F3-64E7-49D0-97FF-484DCED755B4}" srcId="{85A21EC2-F347-4F68-90EE-C28B02BAB231}" destId="{583C36E1-C8A4-42FB-B95F-0BEEF7B43C30}" srcOrd="0" destOrd="0" parTransId="{E800F8F9-790D-4A0A-8C10-1D8AACCEDCA9}" sibTransId="{EBF6CD1B-2DA3-4582-9CB9-5157533C1777}"/>
    <dgm:cxn modelId="{A0C46B31-FC6A-47B9-B2C6-9DE8A4B35BEB}" type="presParOf" srcId="{100C709E-C6E7-49B1-A360-9618926D6AA1}" destId="{051B86A1-2BF5-4262-A814-A086CA70A9F5}" srcOrd="0" destOrd="0" presId="urn:microsoft.com/office/officeart/2005/8/layout/rings+Icon"/>
    <dgm:cxn modelId="{0D4DDA52-0223-4C9A-81F1-554975ECA2DC}" type="presParOf" srcId="{100C709E-C6E7-49B1-A360-9618926D6AA1}" destId="{F9CCC99C-1BEA-46FE-B016-56F5D75BA158}" srcOrd="1" destOrd="0" presId="urn:microsoft.com/office/officeart/2005/8/layout/rings+Icon"/>
    <dgm:cxn modelId="{97E91EFC-0F44-4D23-AC65-0AC9AC7C5B80}" type="presParOf" srcId="{100C709E-C6E7-49B1-A360-9618926D6AA1}" destId="{9CA02201-71A2-4593-A0E0-32D962EDE275}"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21EC2-F347-4F68-90EE-C28B02BAB231}"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4FC2F63A-B57C-44DF-81C2-9D125BDF8991}">
      <dgm:prSet custT="1">
        <dgm:style>
          <a:lnRef idx="1">
            <a:schemeClr val="accent4"/>
          </a:lnRef>
          <a:fillRef idx="2">
            <a:schemeClr val="accent4"/>
          </a:fillRef>
          <a:effectRef idx="1">
            <a:schemeClr val="accent4"/>
          </a:effectRef>
          <a:fontRef idx="minor">
            <a:schemeClr val="dk1"/>
          </a:fontRef>
        </dgm:style>
      </dgm:prSet>
      <dgm:spPr/>
      <dgm:t>
        <a:bodyPr/>
        <a:lstStyle/>
        <a:p>
          <a:r>
            <a:rPr lang="kk-KZ" sz="2400" b="1" dirty="0" smtClean="0">
              <a:solidFill>
                <a:srgbClr val="FF0000"/>
              </a:solidFill>
              <a:latin typeface="Times New Roman" pitchFamily="18" charset="0"/>
              <a:cs typeface="Times New Roman" pitchFamily="18" charset="0"/>
            </a:rPr>
            <a:t>Күрделі зат есім </a:t>
          </a:r>
          <a:r>
            <a:rPr lang="kk-KZ" sz="2400" b="0" dirty="0" smtClean="0">
              <a:solidFill>
                <a:schemeClr val="tx1"/>
              </a:solidFill>
              <a:latin typeface="Times New Roman" pitchFamily="18" charset="0"/>
              <a:cs typeface="Times New Roman" pitchFamily="18" charset="0"/>
            </a:rPr>
            <a:t>Кемінде екі сөзден (біріккен, қысқарған,тіркескен,қосарланған ) тұрады.</a:t>
          </a:r>
        </a:p>
        <a:p>
          <a:r>
            <a:rPr lang="kk-KZ" sz="2400" b="0" dirty="0" smtClean="0">
              <a:solidFill>
                <a:schemeClr val="tx1"/>
              </a:solidFill>
              <a:latin typeface="Times New Roman" pitchFamily="18" charset="0"/>
              <a:cs typeface="Times New Roman" pitchFamily="18" charset="0"/>
            </a:rPr>
            <a:t>Мысалы: кемпірқосақ, ата-ана, ҚазМҰУ, ұжымшар</a:t>
          </a:r>
          <a:endParaRPr lang="ru-RU" sz="2400" b="0" dirty="0" smtClean="0">
            <a:solidFill>
              <a:schemeClr val="tx1"/>
            </a:solidFill>
            <a:latin typeface="Times New Roman" pitchFamily="18" charset="0"/>
            <a:cs typeface="Times New Roman" pitchFamily="18" charset="0"/>
          </a:endParaRPr>
        </a:p>
      </dgm:t>
    </dgm:pt>
    <dgm:pt modelId="{74270BA9-3603-4F38-981F-AC7F82B4BF40}" type="parTrans" cxnId="{BE7906F8-022F-4CA0-B292-A93B1157D5B8}">
      <dgm:prSet/>
      <dgm:spPr/>
      <dgm:t>
        <a:bodyPr/>
        <a:lstStyle/>
        <a:p>
          <a:endParaRPr lang="ru-RU"/>
        </a:p>
      </dgm:t>
    </dgm:pt>
    <dgm:pt modelId="{6D053222-72EB-4149-8530-90C8F10D729E}" type="sibTrans" cxnId="{BE7906F8-022F-4CA0-B292-A93B1157D5B8}">
      <dgm:prSet/>
      <dgm:spPr/>
      <dgm:t>
        <a:bodyPr/>
        <a:lstStyle/>
        <a:p>
          <a:endParaRPr lang="ru-RU"/>
        </a:p>
      </dgm:t>
    </dgm:pt>
    <dgm:pt modelId="{5AEBBAB4-C024-47F0-8B25-3CA3748FCF94}">
      <dgm:prSet custT="1">
        <dgm:style>
          <a:lnRef idx="1">
            <a:schemeClr val="accent4"/>
          </a:lnRef>
          <a:fillRef idx="2">
            <a:schemeClr val="accent4"/>
          </a:fillRef>
          <a:effectRef idx="1">
            <a:schemeClr val="accent4"/>
          </a:effectRef>
          <a:fontRef idx="minor">
            <a:schemeClr val="dk1"/>
          </a:fontRef>
        </dgm:style>
      </dgm:prSet>
      <dgm:spPr/>
      <dgm:t>
        <a:bodyPr/>
        <a:lstStyle/>
        <a:p>
          <a:r>
            <a:rPr lang="kk-KZ" sz="2400" b="1" dirty="0" smtClean="0">
              <a:solidFill>
                <a:srgbClr val="FF0000"/>
              </a:solidFill>
              <a:latin typeface="Times New Roman" pitchFamily="18" charset="0"/>
              <a:cs typeface="Times New Roman" pitchFamily="18" charset="0"/>
            </a:rPr>
            <a:t>Дара зат есім </a:t>
          </a:r>
        </a:p>
        <a:p>
          <a:r>
            <a:rPr lang="kk-KZ" sz="2400" b="0" dirty="0" smtClean="0">
              <a:solidFill>
                <a:schemeClr val="tx1"/>
              </a:solidFill>
              <a:latin typeface="Times New Roman" pitchFamily="18" charset="0"/>
              <a:cs typeface="Times New Roman" pitchFamily="18" charset="0"/>
            </a:rPr>
            <a:t>Бір ғана түбірден тұрады</a:t>
          </a:r>
        </a:p>
        <a:p>
          <a:r>
            <a:rPr lang="kk-KZ" sz="2400" b="0" dirty="0" smtClean="0">
              <a:solidFill>
                <a:schemeClr val="tx1"/>
              </a:solidFill>
              <a:latin typeface="Times New Roman" pitchFamily="18" charset="0"/>
              <a:cs typeface="Times New Roman" pitchFamily="18" charset="0"/>
            </a:rPr>
            <a:t>Мысалы : от,ара, қант,оқушы, баспалдақ.</a:t>
          </a:r>
        </a:p>
        <a:p>
          <a:endParaRPr lang="kk-KZ" sz="2000" b="1" dirty="0" smtClean="0">
            <a:solidFill>
              <a:srgbClr val="FF0000"/>
            </a:solidFill>
            <a:latin typeface="Times New Roman" pitchFamily="18" charset="0"/>
            <a:cs typeface="Times New Roman" pitchFamily="18" charset="0"/>
          </a:endParaRPr>
        </a:p>
      </dgm:t>
    </dgm:pt>
    <dgm:pt modelId="{B005AA53-0B05-483A-BCDB-3832E71A00FA}" type="sibTrans" cxnId="{D3BF8664-8ADD-4A5F-A1B9-779DE950FA77}">
      <dgm:prSet/>
      <dgm:spPr/>
      <dgm:t>
        <a:bodyPr/>
        <a:lstStyle/>
        <a:p>
          <a:endParaRPr lang="ru-RU"/>
        </a:p>
      </dgm:t>
    </dgm:pt>
    <dgm:pt modelId="{384E71EA-19FC-4CA7-898E-208B76560756}" type="parTrans" cxnId="{D3BF8664-8ADD-4A5F-A1B9-779DE950FA77}">
      <dgm:prSet/>
      <dgm:spPr/>
      <dgm:t>
        <a:bodyPr/>
        <a:lstStyle/>
        <a:p>
          <a:endParaRPr lang="ru-RU"/>
        </a:p>
      </dgm:t>
    </dgm:pt>
    <dgm:pt modelId="{100C709E-C6E7-49B1-A360-9618926D6AA1}" type="pres">
      <dgm:prSet presAssocID="{85A21EC2-F347-4F68-90EE-C28B02BAB231}" presName="Name0" presStyleCnt="0">
        <dgm:presLayoutVars>
          <dgm:chMax val="7"/>
          <dgm:dir/>
          <dgm:resizeHandles val="exact"/>
        </dgm:presLayoutVars>
      </dgm:prSet>
      <dgm:spPr/>
    </dgm:pt>
    <dgm:pt modelId="{051B86A1-2BF5-4262-A814-A086CA70A9F5}" type="pres">
      <dgm:prSet presAssocID="{85A21EC2-F347-4F68-90EE-C28B02BAB231}" presName="ellipse1" presStyleLbl="vennNode1" presStyleIdx="0" presStyleCnt="2" custScaleX="96701" custScaleY="116999" custLinFactNeighborX="-34020" custLinFactNeighborY="23750">
        <dgm:presLayoutVars>
          <dgm:bulletEnabled val="1"/>
        </dgm:presLayoutVars>
        <dgm:style>
          <a:lnRef idx="1">
            <a:schemeClr val="accent4"/>
          </a:lnRef>
          <a:fillRef idx="2">
            <a:schemeClr val="accent4"/>
          </a:fillRef>
          <a:effectRef idx="1">
            <a:schemeClr val="accent4"/>
          </a:effectRef>
          <a:fontRef idx="minor">
            <a:schemeClr val="dk1"/>
          </a:fontRef>
        </dgm:style>
      </dgm:prSet>
      <dgm:spPr/>
      <dgm:t>
        <a:bodyPr/>
        <a:lstStyle/>
        <a:p>
          <a:endParaRPr lang="ru-RU"/>
        </a:p>
      </dgm:t>
    </dgm:pt>
    <dgm:pt modelId="{F9CCC99C-1BEA-46FE-B016-56F5D75BA158}" type="pres">
      <dgm:prSet presAssocID="{85A21EC2-F347-4F68-90EE-C28B02BAB231}" presName="ellipse2" presStyleLbl="vennNode1" presStyleIdx="1" presStyleCnt="2" custScaleX="101888" custScaleY="113584" custLinFactNeighborX="28072" custLinFactNeighborY="-45435">
        <dgm:presLayoutVars>
          <dgm:bulletEnabled val="1"/>
        </dgm:presLayoutVars>
      </dgm:prSet>
      <dgm:spPr/>
      <dgm:t>
        <a:bodyPr/>
        <a:lstStyle/>
        <a:p>
          <a:endParaRPr lang="ru-RU"/>
        </a:p>
      </dgm:t>
    </dgm:pt>
  </dgm:ptLst>
  <dgm:cxnLst>
    <dgm:cxn modelId="{145A132A-9B86-4D8F-B815-5F009FD92452}" type="presOf" srcId="{85A21EC2-F347-4F68-90EE-C28B02BAB231}" destId="{100C709E-C6E7-49B1-A360-9618926D6AA1}" srcOrd="0" destOrd="0" presId="urn:microsoft.com/office/officeart/2005/8/layout/rings+Icon"/>
    <dgm:cxn modelId="{9B6EC0FD-4209-4E84-857E-B25F9270F590}" type="presOf" srcId="{4FC2F63A-B57C-44DF-81C2-9D125BDF8991}" destId="{F9CCC99C-1BEA-46FE-B016-56F5D75BA158}" srcOrd="0" destOrd="0" presId="urn:microsoft.com/office/officeart/2005/8/layout/rings+Icon"/>
    <dgm:cxn modelId="{52353DC2-6832-4C8F-A312-752B7A700207}" type="presOf" srcId="{5AEBBAB4-C024-47F0-8B25-3CA3748FCF94}" destId="{051B86A1-2BF5-4262-A814-A086CA70A9F5}" srcOrd="0" destOrd="0" presId="urn:microsoft.com/office/officeart/2005/8/layout/rings+Icon"/>
    <dgm:cxn modelId="{BE7906F8-022F-4CA0-B292-A93B1157D5B8}" srcId="{85A21EC2-F347-4F68-90EE-C28B02BAB231}" destId="{4FC2F63A-B57C-44DF-81C2-9D125BDF8991}" srcOrd="1" destOrd="0" parTransId="{74270BA9-3603-4F38-981F-AC7F82B4BF40}" sibTransId="{6D053222-72EB-4149-8530-90C8F10D729E}"/>
    <dgm:cxn modelId="{D3BF8664-8ADD-4A5F-A1B9-779DE950FA77}" srcId="{85A21EC2-F347-4F68-90EE-C28B02BAB231}" destId="{5AEBBAB4-C024-47F0-8B25-3CA3748FCF94}" srcOrd="0" destOrd="0" parTransId="{384E71EA-19FC-4CA7-898E-208B76560756}" sibTransId="{B005AA53-0B05-483A-BCDB-3832E71A00FA}"/>
    <dgm:cxn modelId="{A2B9AEF4-822D-469A-968F-C157E0D90E2D}" type="presParOf" srcId="{100C709E-C6E7-49B1-A360-9618926D6AA1}" destId="{051B86A1-2BF5-4262-A814-A086CA70A9F5}" srcOrd="0" destOrd="0" presId="urn:microsoft.com/office/officeart/2005/8/layout/rings+Icon"/>
    <dgm:cxn modelId="{0CC61876-34B2-49F1-9522-BB90D168BC29}" type="presParOf" srcId="{100C709E-C6E7-49B1-A360-9618926D6AA1}" destId="{F9CCC99C-1BEA-46FE-B016-56F5D75BA158}"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B86A1-2BF5-4262-A814-A086CA70A9F5}">
      <dsp:nvSpPr>
        <dsp:cNvPr id="0" name=""/>
        <dsp:cNvSpPr/>
      </dsp:nvSpPr>
      <dsp:spPr>
        <a:xfrm>
          <a:off x="0" y="0"/>
          <a:ext cx="3554501" cy="3552815"/>
        </a:xfrm>
        <a:prstGeom prst="ellipse">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FF0000"/>
              </a:solidFill>
              <a:latin typeface="Times New Roman" pitchFamily="18" charset="0"/>
              <a:cs typeface="Times New Roman" pitchFamily="18" charset="0"/>
            </a:rPr>
            <a:t>Оқу</a:t>
          </a:r>
          <a:r>
            <a:rPr lang="ru-RU" sz="2000" b="1" kern="1200" dirty="0" smtClean="0">
              <a:solidFill>
                <a:srgbClr val="FF0000"/>
              </a:solidFill>
              <a:latin typeface="Times New Roman" pitchFamily="18" charset="0"/>
              <a:cs typeface="Times New Roman" pitchFamily="18" charset="0"/>
            </a:rPr>
            <a:t> </a:t>
          </a:r>
          <a:r>
            <a:rPr lang="ru-RU" sz="2000" b="1" kern="1200" dirty="0" err="1" smtClean="0">
              <a:solidFill>
                <a:srgbClr val="FF0000"/>
              </a:solidFill>
              <a:latin typeface="Times New Roman" pitchFamily="18" charset="0"/>
              <a:cs typeface="Times New Roman" pitchFamily="18" charset="0"/>
            </a:rPr>
            <a:t>мақсаттары:</a:t>
          </a:r>
          <a:endParaRPr lang="ru-RU" sz="2000" b="1" kern="1200" dirty="0" smtClean="0">
            <a:solidFill>
              <a:srgbClr val="FF0000"/>
            </a:solidFill>
            <a:latin typeface="Times New Roman" pitchFamily="18" charset="0"/>
            <a:cs typeface="Times New Roman" pitchFamily="18" charset="0"/>
          </a:endParaRPr>
        </a:p>
        <a:p>
          <a:pPr lvl="0" algn="ctr" defTabSz="889000">
            <a:lnSpc>
              <a:spcPct val="90000"/>
            </a:lnSpc>
            <a:spcBef>
              <a:spcPct val="0"/>
            </a:spcBef>
            <a:spcAft>
              <a:spcPct val="35000"/>
            </a:spcAft>
          </a:pPr>
          <a:r>
            <a:rPr lang="kk-KZ" sz="1800" kern="1200" dirty="0" smtClean="0">
              <a:latin typeface="Times New Roman" pitchFamily="18" charset="0"/>
              <a:cs typeface="Times New Roman" pitchFamily="18" charset="0"/>
            </a:rPr>
            <a:t>5.1.5.1Тыңдалған мәтін мазмұны негізінде сұрақтарға жауап беру,көтерілген мәселе бойынша өз ойын білдіру;</a:t>
          </a:r>
          <a:endParaRPr lang="ru-RU" sz="180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kk-KZ" sz="1800" kern="1200" dirty="0" smtClean="0">
              <a:latin typeface="Times New Roman" pitchFamily="18" charset="0"/>
              <a:cs typeface="Times New Roman" pitchFamily="18" charset="0"/>
            </a:rPr>
            <a:t>5.ӘТН.4 Мәтіннен зат есімдерді жасалу жолына қарай ажырата білу</a:t>
          </a:r>
          <a:r>
            <a:rPr lang="ru-RU" sz="1800" b="1" kern="1200" dirty="0" smtClean="0">
              <a:solidFill>
                <a:srgbClr val="FF0000"/>
              </a:solidFill>
              <a:latin typeface="Times New Roman" pitchFamily="18" charset="0"/>
              <a:cs typeface="Times New Roman" pitchFamily="18" charset="0"/>
            </a:rPr>
            <a:t> </a:t>
          </a:r>
        </a:p>
      </dsp:txBody>
      <dsp:txXfrm>
        <a:off x="520545" y="520298"/>
        <a:ext cx="2513411" cy="2512219"/>
      </dsp:txXfrm>
    </dsp:sp>
    <dsp:sp modelId="{F9CCC99C-1BEA-46FE-B016-56F5D75BA158}">
      <dsp:nvSpPr>
        <dsp:cNvPr id="0" name=""/>
        <dsp:cNvSpPr/>
      </dsp:nvSpPr>
      <dsp:spPr>
        <a:xfrm>
          <a:off x="2448280" y="2535315"/>
          <a:ext cx="3650563" cy="3801388"/>
        </a:xfrm>
        <a:prstGeom prst="ellipse">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FF0000"/>
              </a:solidFill>
              <a:latin typeface="Times New Roman" pitchFamily="18" charset="0"/>
              <a:cs typeface="Times New Roman" pitchFamily="18" charset="0"/>
            </a:rPr>
            <a:t>Бағалау критерийі:</a:t>
          </a:r>
        </a:p>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 </a:t>
          </a:r>
          <a:r>
            <a:rPr lang="kk-KZ" sz="2000" kern="1200" dirty="0" smtClean="0">
              <a:latin typeface="Times New Roman" pitchFamily="18" charset="0"/>
              <a:cs typeface="Times New Roman" pitchFamily="18" charset="0"/>
            </a:rPr>
            <a:t>мәтін бойынша сұрақтарға жауап береді;</a:t>
          </a:r>
          <a:endParaRPr lang="ru-RU" sz="200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 көтерілген мәселеге байланысты өз ойларын айтады;</a:t>
          </a:r>
          <a:endParaRPr lang="ru-RU" sz="200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 мәнмәтінде зат есімнің жасалу жолын ажыратады.</a:t>
          </a:r>
          <a:endParaRPr lang="ru-RU" sz="1800" kern="1200" dirty="0">
            <a:latin typeface="Times New Roman" pitchFamily="18" charset="0"/>
            <a:cs typeface="Times New Roman" pitchFamily="18" charset="0"/>
          </a:endParaRPr>
        </a:p>
      </dsp:txBody>
      <dsp:txXfrm>
        <a:off x="2982893" y="3092015"/>
        <a:ext cx="2581337" cy="2687988"/>
      </dsp:txXfrm>
    </dsp:sp>
    <dsp:sp modelId="{9CA02201-71A2-4593-A0E0-32D962EDE275}">
      <dsp:nvSpPr>
        <dsp:cNvPr id="0" name=""/>
        <dsp:cNvSpPr/>
      </dsp:nvSpPr>
      <dsp:spPr>
        <a:xfrm>
          <a:off x="5057059" y="0"/>
          <a:ext cx="3541386" cy="3523735"/>
        </a:xfrm>
        <a:prstGeom prst="ellipse">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smtClean="0">
              <a:solidFill>
                <a:srgbClr val="FF0000"/>
              </a:solidFill>
              <a:latin typeface="Times New Roman" pitchFamily="18" charset="0"/>
              <a:cs typeface="Times New Roman" pitchFamily="18" charset="0"/>
            </a:rPr>
            <a:t>Сабақ мақсаттары:</a:t>
          </a:r>
          <a:endParaRPr lang="ru-RU" sz="2000" b="1" kern="1200" dirty="0" smtClean="0">
            <a:solidFill>
              <a:srgbClr val="FF0000"/>
            </a:solidFill>
            <a:latin typeface="Times New Roman" pitchFamily="18" charset="0"/>
            <a:cs typeface="Times New Roman" pitchFamily="18" charset="0"/>
          </a:endParaRP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Мәтін мазмұны негізінде  сұрақтарға жауап беру арқылы көтерілген мәселені анықтау,зат  есімнің жасалу жолын ажырату</a:t>
          </a:r>
          <a:endParaRPr lang="ru-RU" sz="2000" b="1" kern="1200" dirty="0" smtClean="0">
            <a:solidFill>
              <a:srgbClr val="FF0000"/>
            </a:solidFill>
            <a:latin typeface="Times New Roman" pitchFamily="18" charset="0"/>
            <a:cs typeface="Times New Roman" pitchFamily="18" charset="0"/>
          </a:endParaRPr>
        </a:p>
      </dsp:txBody>
      <dsp:txXfrm>
        <a:off x="5575683" y="516039"/>
        <a:ext cx="2504138" cy="2491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B86A1-2BF5-4262-A814-A086CA70A9F5}">
      <dsp:nvSpPr>
        <dsp:cNvPr id="0" name=""/>
        <dsp:cNvSpPr/>
      </dsp:nvSpPr>
      <dsp:spPr>
        <a:xfrm>
          <a:off x="197986" y="612185"/>
          <a:ext cx="3675721" cy="4447586"/>
        </a:xfrm>
        <a:prstGeom prst="ellipse">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FF0000"/>
              </a:solidFill>
              <a:latin typeface="Times New Roman" pitchFamily="18" charset="0"/>
              <a:cs typeface="Times New Roman" pitchFamily="18" charset="0"/>
            </a:rPr>
            <a:t>Дара зат есім </a:t>
          </a:r>
        </a:p>
        <a:p>
          <a:pPr lvl="0" algn="ctr" defTabSz="1066800">
            <a:lnSpc>
              <a:spcPct val="90000"/>
            </a:lnSpc>
            <a:spcBef>
              <a:spcPct val="0"/>
            </a:spcBef>
            <a:spcAft>
              <a:spcPct val="35000"/>
            </a:spcAft>
          </a:pPr>
          <a:r>
            <a:rPr lang="kk-KZ" sz="2400" b="0" kern="1200" dirty="0" smtClean="0">
              <a:solidFill>
                <a:schemeClr val="tx1"/>
              </a:solidFill>
              <a:latin typeface="Times New Roman" pitchFamily="18" charset="0"/>
              <a:cs typeface="Times New Roman" pitchFamily="18" charset="0"/>
            </a:rPr>
            <a:t>Бір ғана түбірден тұрады</a:t>
          </a:r>
        </a:p>
        <a:p>
          <a:pPr lvl="0" algn="ctr" defTabSz="1066800">
            <a:lnSpc>
              <a:spcPct val="90000"/>
            </a:lnSpc>
            <a:spcBef>
              <a:spcPct val="0"/>
            </a:spcBef>
            <a:spcAft>
              <a:spcPct val="35000"/>
            </a:spcAft>
          </a:pPr>
          <a:r>
            <a:rPr lang="kk-KZ" sz="2400" b="0" kern="1200" dirty="0" smtClean="0">
              <a:solidFill>
                <a:schemeClr val="tx1"/>
              </a:solidFill>
              <a:latin typeface="Times New Roman" pitchFamily="18" charset="0"/>
              <a:cs typeface="Times New Roman" pitchFamily="18" charset="0"/>
            </a:rPr>
            <a:t>Мысалы : от,ара, қант,оқушы, баспалдақ.</a:t>
          </a:r>
        </a:p>
        <a:p>
          <a:pPr lvl="0" algn="ctr" defTabSz="1066800">
            <a:lnSpc>
              <a:spcPct val="90000"/>
            </a:lnSpc>
            <a:spcBef>
              <a:spcPct val="0"/>
            </a:spcBef>
            <a:spcAft>
              <a:spcPct val="35000"/>
            </a:spcAft>
          </a:pPr>
          <a:endParaRPr lang="kk-KZ" sz="2000" b="1" kern="1200" dirty="0" smtClean="0">
            <a:solidFill>
              <a:srgbClr val="FF0000"/>
            </a:solidFill>
            <a:latin typeface="Times New Roman" pitchFamily="18" charset="0"/>
            <a:cs typeface="Times New Roman" pitchFamily="18" charset="0"/>
          </a:endParaRPr>
        </a:p>
      </dsp:txBody>
      <dsp:txXfrm>
        <a:off x="736283" y="1263519"/>
        <a:ext cx="2599127" cy="3144918"/>
      </dsp:txXfrm>
    </dsp:sp>
    <dsp:sp modelId="{F9CCC99C-1BEA-46FE-B016-56F5D75BA158}">
      <dsp:nvSpPr>
        <dsp:cNvPr id="0" name=""/>
        <dsp:cNvSpPr/>
      </dsp:nvSpPr>
      <dsp:spPr>
        <a:xfrm>
          <a:off x="4416004" y="582418"/>
          <a:ext cx="3872885" cy="4317769"/>
        </a:xfrm>
        <a:prstGeom prst="ellipse">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FF0000"/>
              </a:solidFill>
              <a:latin typeface="Times New Roman" pitchFamily="18" charset="0"/>
              <a:cs typeface="Times New Roman" pitchFamily="18" charset="0"/>
            </a:rPr>
            <a:t>Күрделі зат есім </a:t>
          </a:r>
          <a:r>
            <a:rPr lang="kk-KZ" sz="2400" b="0" kern="1200" dirty="0" smtClean="0">
              <a:solidFill>
                <a:schemeClr val="tx1"/>
              </a:solidFill>
              <a:latin typeface="Times New Roman" pitchFamily="18" charset="0"/>
              <a:cs typeface="Times New Roman" pitchFamily="18" charset="0"/>
            </a:rPr>
            <a:t>Кемінде екі сөзден (біріккен, қысқарған,тіркескен,қосарланған ) тұрады.</a:t>
          </a:r>
        </a:p>
        <a:p>
          <a:pPr lvl="0" algn="ctr" defTabSz="1066800">
            <a:lnSpc>
              <a:spcPct val="90000"/>
            </a:lnSpc>
            <a:spcBef>
              <a:spcPct val="0"/>
            </a:spcBef>
            <a:spcAft>
              <a:spcPct val="35000"/>
            </a:spcAft>
          </a:pPr>
          <a:r>
            <a:rPr lang="kk-KZ" sz="2400" b="0" kern="1200" dirty="0" smtClean="0">
              <a:solidFill>
                <a:schemeClr val="tx1"/>
              </a:solidFill>
              <a:latin typeface="Times New Roman" pitchFamily="18" charset="0"/>
              <a:cs typeface="Times New Roman" pitchFamily="18" charset="0"/>
            </a:rPr>
            <a:t>Мысалы: кемпірқосақ, ата-ана, ҚазМҰУ, ұжымшар</a:t>
          </a:r>
          <a:endParaRPr lang="ru-RU" sz="2400" b="0" kern="1200" dirty="0" smtClean="0">
            <a:solidFill>
              <a:schemeClr val="tx1"/>
            </a:solidFill>
            <a:latin typeface="Times New Roman" pitchFamily="18" charset="0"/>
            <a:cs typeface="Times New Roman" pitchFamily="18" charset="0"/>
          </a:endParaRPr>
        </a:p>
      </dsp:txBody>
      <dsp:txXfrm>
        <a:off x="4983175" y="1214741"/>
        <a:ext cx="2738543" cy="305312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D476E-756F-499E-82F3-2A36BEFEFB84}" type="datetimeFigureOut">
              <a:rPr lang="ru-RU" smtClean="0"/>
              <a:t>14.01.2021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7AEA7-78A5-42F7-9C7C-7F2642AE6313}" type="slidenum">
              <a:rPr lang="ru-RU" smtClean="0"/>
              <a:t>‹#›</a:t>
            </a:fld>
            <a:endParaRPr lang="ru-RU"/>
          </a:p>
        </p:txBody>
      </p:sp>
    </p:spTree>
    <p:extLst>
      <p:ext uri="{BB962C8B-B14F-4D97-AF65-F5344CB8AC3E}">
        <p14:creationId xmlns:p14="http://schemas.microsoft.com/office/powerpoint/2010/main" val="344522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97AEA7-78A5-42F7-9C7C-7F2642AE6313}" type="slidenum">
              <a:rPr lang="ru-RU" smtClean="0"/>
              <a:t>6</a:t>
            </a:fld>
            <a:endParaRPr lang="ru-RU"/>
          </a:p>
        </p:txBody>
      </p:sp>
    </p:spTree>
    <p:extLst>
      <p:ext uri="{BB962C8B-B14F-4D97-AF65-F5344CB8AC3E}">
        <p14:creationId xmlns:p14="http://schemas.microsoft.com/office/powerpoint/2010/main" val="222378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14.01.2021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14.01.2021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kk-KZ" dirty="0" smtClean="0"/>
          </a:p>
          <a:p>
            <a:endParaRPr lang="ru-RU" dirty="0"/>
          </a:p>
        </p:txBody>
      </p:sp>
      <p:sp>
        <p:nvSpPr>
          <p:cNvPr id="6" name="Прямоугольник 5"/>
          <p:cNvSpPr/>
          <p:nvPr/>
        </p:nvSpPr>
        <p:spPr>
          <a:xfrm>
            <a:off x="5814392" y="9506"/>
            <a:ext cx="4572000" cy="523220"/>
          </a:xfrm>
          <a:prstGeom prst="rect">
            <a:avLst/>
          </a:prstGeom>
        </p:spPr>
        <p:txBody>
          <a:bodyPr>
            <a:spAutoFit/>
          </a:bodyPr>
          <a:lstStyle/>
          <a:p>
            <a:pPr algn="ctr"/>
            <a:r>
              <a:rPr lang="kk-KZ" altLang="ru-RU" sz="1400" b="1" dirty="0">
                <a:solidFill>
                  <a:srgbClr val="7030A0"/>
                </a:solidFill>
                <a:latin typeface="Tahoma" pitchFamily="34" charset="0"/>
                <a:cs typeface="Tahoma" pitchFamily="34" charset="0"/>
              </a:rPr>
              <a:t>ҚАЗАҚ ТІЛІ (Т</a:t>
            </a:r>
            <a:r>
              <a:rPr lang="ru-RU" altLang="ru-RU" sz="1400" b="1" dirty="0">
                <a:solidFill>
                  <a:srgbClr val="7030A0"/>
                </a:solidFill>
                <a:latin typeface="Tahoma" pitchFamily="34" charset="0"/>
                <a:cs typeface="Tahoma" pitchFamily="34" charset="0"/>
              </a:rPr>
              <a:t>1)</a:t>
            </a:r>
          </a:p>
          <a:p>
            <a:pPr algn="ctr"/>
            <a:r>
              <a:rPr lang="ru-RU" altLang="ru-RU" sz="1400" b="1" dirty="0">
                <a:solidFill>
                  <a:srgbClr val="7030A0"/>
                </a:solidFill>
                <a:latin typeface="Tahoma" pitchFamily="34" charset="0"/>
                <a:cs typeface="Tahoma" pitchFamily="34" charset="0"/>
              </a:rPr>
              <a:t>5-СЫНЫП</a:t>
            </a:r>
          </a:p>
        </p:txBody>
      </p:sp>
      <p:sp>
        <p:nvSpPr>
          <p:cNvPr id="7" name="Прямоугольник 6"/>
          <p:cNvSpPr/>
          <p:nvPr/>
        </p:nvSpPr>
        <p:spPr>
          <a:xfrm>
            <a:off x="2282417" y="43738"/>
            <a:ext cx="4572000" cy="1107996"/>
          </a:xfrm>
          <a:prstGeom prst="rect">
            <a:avLst/>
          </a:prstGeom>
        </p:spPr>
        <p:txBody>
          <a:bodyPr wrap="square">
            <a:spAutoFit/>
          </a:bodyPr>
          <a:lstStyle/>
          <a:p>
            <a:pPr algn="ctr">
              <a:defRPr/>
            </a:pPr>
            <a:endParaRPr lang="kk-KZ" altLang="ru-RU" sz="2400" b="1" dirty="0" smtClean="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p>
            <a:pPr algn="ctr">
              <a:defRPr/>
            </a:pPr>
            <a:r>
              <a:rPr lang="kk-KZ" altLang="ru-RU" sz="2400" b="1" dirty="0" smtClean="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rPr>
              <a:t>Бөлім </a:t>
            </a:r>
            <a:r>
              <a:rPr lang="kk-KZ" altLang="ru-RU" sz="2400" b="1" dirty="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rPr>
              <a:t>тақырыбы:</a:t>
            </a:r>
            <a:br>
              <a:rPr lang="kk-KZ" altLang="ru-RU" sz="2400" b="1" dirty="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rPr>
            </a:br>
            <a:endParaRPr lang="ru-RU" altLang="ru-RU" b="1" dirty="0">
              <a:latin typeface="Times New Roman" pitchFamily="18" charset="0"/>
              <a:ea typeface="Calibri" pitchFamily="34" charset="0"/>
              <a:cs typeface="Times New Roman" pitchFamily="18" charset="0"/>
            </a:endParaRPr>
          </a:p>
        </p:txBody>
      </p:sp>
      <p:sp>
        <p:nvSpPr>
          <p:cNvPr id="8" name="Прямоугольник 7"/>
          <p:cNvSpPr/>
          <p:nvPr/>
        </p:nvSpPr>
        <p:spPr>
          <a:xfrm>
            <a:off x="1357290" y="1571612"/>
            <a:ext cx="6336704" cy="461665"/>
          </a:xfrm>
          <a:prstGeom prst="rect">
            <a:avLst/>
          </a:prstGeom>
        </p:spPr>
        <p:txBody>
          <a:bodyPr wrap="square">
            <a:spAutoFit/>
          </a:bodyPr>
          <a:lstStyle/>
          <a:p>
            <a:pPr algn="ctr"/>
            <a:r>
              <a:rPr lang="ru-RU" altLang="ru-RU"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Сабақтың </a:t>
            </a:r>
            <a:r>
              <a:rPr lang="ru-RU" altLang="ru-RU" sz="2400"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тақырыбы</a:t>
            </a:r>
            <a:r>
              <a:rPr lang="ru-RU" altLang="ru-RU" sz="2400" b="1" dirty="0" err="1" smtClean="0">
                <a:solidFill>
                  <a:srgbClr val="7030A0"/>
                </a:solidFill>
                <a:latin typeface="Times New Roman" panose="02020603050405020304" pitchFamily="18" charset="0"/>
                <a:cs typeface="Times New Roman" panose="02020603050405020304" pitchFamily="18" charset="0"/>
              </a:rPr>
              <a:t>:</a:t>
            </a:r>
            <a:r>
              <a:rPr lang="ru-RU" altLang="ru-RU" sz="2400" b="1" dirty="0" smtClean="0">
                <a:solidFill>
                  <a:srgbClr val="7030A0"/>
                </a:solidFill>
                <a:latin typeface="Times New Roman" panose="02020603050405020304" pitchFamily="18" charset="0"/>
                <a:cs typeface="Times New Roman" panose="02020603050405020304" pitchFamily="18" charset="0"/>
              </a:rPr>
              <a:t> </a:t>
            </a:r>
            <a:r>
              <a:rPr lang="kk-KZ" sz="2400" b="1" dirty="0" smtClean="0">
                <a:solidFill>
                  <a:srgbClr val="FF0000"/>
                </a:solidFill>
                <a:latin typeface="Times New Roman" pitchFamily="18" charset="0"/>
                <a:cs typeface="Times New Roman" pitchFamily="18" charset="0"/>
              </a:rPr>
              <a:t>Қиял не үшін керек?</a:t>
            </a:r>
            <a:endParaRPr lang="ru-RU" altLang="ru-RU" sz="2400" b="1" dirty="0">
              <a:solidFill>
                <a:srgbClr val="FF0000"/>
              </a:solidFill>
              <a:latin typeface="Times New Roman" pitchFamily="18" charset="0"/>
              <a:cs typeface="Times New Roman" pitchFamily="18" charset="0"/>
            </a:endParaRPr>
          </a:p>
        </p:txBody>
      </p:sp>
      <p:sp>
        <p:nvSpPr>
          <p:cNvPr id="9" name="Прямоугольник 8"/>
          <p:cNvSpPr/>
          <p:nvPr/>
        </p:nvSpPr>
        <p:spPr>
          <a:xfrm>
            <a:off x="2571736" y="428604"/>
            <a:ext cx="3786214" cy="830997"/>
          </a:xfrm>
          <a:prstGeom prst="rect">
            <a:avLst/>
          </a:prstGeom>
        </p:spPr>
        <p:txBody>
          <a:bodyPr wrap="square">
            <a:spAutoFit/>
          </a:bodyPr>
          <a:lstStyle/>
          <a:p>
            <a:endParaRPr lang="kk-KZ" sz="2400" b="1" dirty="0" smtClean="0">
              <a:solidFill>
                <a:srgbClr val="FF0000"/>
              </a:solidFill>
              <a:latin typeface="Times New Roman" pitchFamily="18" charset="0"/>
              <a:cs typeface="Times New Roman" pitchFamily="18" charset="0"/>
            </a:endParaRPr>
          </a:p>
          <a:p>
            <a:r>
              <a:rPr lang="kk-KZ" sz="2400" b="1" dirty="0" smtClean="0">
                <a:solidFill>
                  <a:srgbClr val="FF0000"/>
                </a:solidFill>
                <a:latin typeface="Times New Roman" pitchFamily="18" charset="0"/>
                <a:cs typeface="Times New Roman" pitchFamily="18" charset="0"/>
              </a:rPr>
              <a:t>Қиял әлемі. Морфология</a:t>
            </a:r>
            <a:endParaRPr lang="ru-RU" sz="2400" b="1" dirty="0">
              <a:solidFill>
                <a:srgbClr val="FF0000"/>
              </a:solidFill>
              <a:latin typeface="Times New Roman" pitchFamily="18" charset="0"/>
              <a:cs typeface="Times New Roman" pitchFamily="18" charset="0"/>
            </a:endParaRPr>
          </a:p>
        </p:txBody>
      </p:sp>
      <p:pic>
        <p:nvPicPr>
          <p:cNvPr id="11272" name="Picture 8" descr="https://fsd.kopilkaurokov.ru/uploads/user_file_5813379e21134/k_iial_armang_a_zhietielieidi_1.jpeg"/>
          <p:cNvPicPr>
            <a:picLocks noChangeAspect="1" noChangeArrowheads="1"/>
          </p:cNvPicPr>
          <p:nvPr/>
        </p:nvPicPr>
        <p:blipFill>
          <a:blip r:embed="rId2"/>
          <a:srcRect/>
          <a:stretch>
            <a:fillRect/>
          </a:stretch>
        </p:blipFill>
        <p:spPr bwMode="auto">
          <a:xfrm>
            <a:off x="1142976" y="2571744"/>
            <a:ext cx="6858048" cy="3714776"/>
          </a:xfrm>
          <a:prstGeom prst="rect">
            <a:avLst/>
          </a:prstGeom>
          <a:noFill/>
        </p:spPr>
      </p:pic>
    </p:spTree>
    <p:extLst>
      <p:ext uri="{BB962C8B-B14F-4D97-AF65-F5344CB8AC3E}">
        <p14:creationId xmlns:p14="http://schemas.microsoft.com/office/powerpoint/2010/main" val="3307135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18427" y="195475"/>
            <a:ext cx="2339358" cy="523220"/>
          </a:xfrm>
          <a:prstGeom prst="rect">
            <a:avLst/>
          </a:prstGeom>
        </p:spPr>
        <p:txBody>
          <a:bodyPr wrap="none">
            <a:spAutoFit/>
          </a:bodyPr>
          <a:lstStyle/>
          <a:p>
            <a:pPr algn="ctr">
              <a:defRPr/>
            </a:pPr>
            <a:r>
              <a:rPr lang="kk-KZ" altLang="ru-RU" sz="2800"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Өзіңді тексер</a:t>
            </a:r>
            <a:endParaRPr lang="ru-RU" altLang="ru-RU" sz="2800"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5" name="AutoShape 2" descr="Картинки с человечками для презентации (35 фото) | Картинки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с человечками для презентации (35 фото) | Картинки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Горизонтальный свиток 8"/>
          <p:cNvSpPr/>
          <p:nvPr/>
        </p:nvSpPr>
        <p:spPr>
          <a:xfrm>
            <a:off x="857224" y="312738"/>
            <a:ext cx="7358114" cy="654526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endParaRPr lang="ru-RU" dirty="0"/>
          </a:p>
        </p:txBody>
      </p:sp>
      <p:sp>
        <p:nvSpPr>
          <p:cNvPr id="10" name="Прямоугольник 9"/>
          <p:cNvSpPr/>
          <p:nvPr/>
        </p:nvSpPr>
        <p:spPr>
          <a:xfrm>
            <a:off x="3143240" y="1571612"/>
            <a:ext cx="4158794" cy="523220"/>
          </a:xfrm>
          <a:prstGeom prst="rect">
            <a:avLst/>
          </a:prstGeom>
        </p:spPr>
        <p:txBody>
          <a:bodyPr wrap="square">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 </a:t>
            </a:r>
            <a:endParaRPr lang="ru-RU" b="1"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nvGraphicFramePr>
        <p:xfrm>
          <a:off x="1857356" y="1428736"/>
          <a:ext cx="5691206" cy="4143403"/>
        </p:xfrm>
        <a:graphic>
          <a:graphicData uri="http://schemas.openxmlformats.org/drawingml/2006/table">
            <a:tbl>
              <a:tblPr firstRow="1" bandRow="1">
                <a:tableStyleId>{5C22544A-7EE6-4342-B048-85BDC9FD1C3A}</a:tableStyleId>
              </a:tblPr>
              <a:tblGrid>
                <a:gridCol w="2845603"/>
                <a:gridCol w="2845603"/>
              </a:tblGrid>
              <a:tr h="3611559">
                <a:tc>
                  <a:txBody>
                    <a:bodyPr/>
                    <a:lstStyle/>
                    <a:p>
                      <a:r>
                        <a:rPr lang="kk-KZ" sz="2400" dirty="0" smtClean="0">
                          <a:solidFill>
                            <a:srgbClr val="002060"/>
                          </a:solidFill>
                          <a:latin typeface="Times New Roman" pitchFamily="18" charset="0"/>
                          <a:cs typeface="Times New Roman" pitchFamily="18" charset="0"/>
                        </a:rPr>
                        <a:t>Дара  зат есімдер</a:t>
                      </a:r>
                    </a:p>
                    <a:p>
                      <a:endParaRPr kumimoji="0" lang="kk-KZ"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Ақыл</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Көлшік</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Батыр</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Мекен </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Орындық</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Жұмысшы</a:t>
                      </a:r>
                      <a:endParaRPr kumimoji="0" lang="ru-RU" sz="2400" b="1" kern="1200" dirty="0" smtClean="0">
                        <a:solidFill>
                          <a:schemeClr val="lt1"/>
                        </a:solidFill>
                        <a:latin typeface="Times New Roman" pitchFamily="18" charset="0"/>
                        <a:ea typeface="+mn-ea"/>
                        <a:cs typeface="Times New Roman" pitchFamily="18" charset="0"/>
                      </a:endParaRPr>
                    </a:p>
                  </a:txBody>
                  <a:tcPr/>
                </a:tc>
                <a:tc>
                  <a:txBody>
                    <a:bodyPr/>
                    <a:lstStyle/>
                    <a:p>
                      <a:r>
                        <a:rPr lang="kk-KZ" sz="2000" dirty="0" smtClean="0">
                          <a:solidFill>
                            <a:srgbClr val="002060"/>
                          </a:solidFill>
                          <a:latin typeface="Times New Roman" pitchFamily="18" charset="0"/>
                          <a:cs typeface="Times New Roman" pitchFamily="18" charset="0"/>
                        </a:rPr>
                        <a:t>Күрделі зат</a:t>
                      </a:r>
                      <a:r>
                        <a:rPr lang="kk-KZ" sz="2000" baseline="0" dirty="0" smtClean="0">
                          <a:solidFill>
                            <a:srgbClr val="002060"/>
                          </a:solidFill>
                          <a:latin typeface="Times New Roman" pitchFamily="18" charset="0"/>
                          <a:cs typeface="Times New Roman" pitchFamily="18" charset="0"/>
                        </a:rPr>
                        <a:t> есімдер</a:t>
                      </a:r>
                    </a:p>
                    <a:p>
                      <a:endParaRPr lang="kk-KZ" sz="2000" baseline="0" dirty="0" smtClean="0">
                        <a:solidFill>
                          <a:srgbClr val="002060"/>
                        </a:solidFill>
                        <a:latin typeface="Times New Roman" pitchFamily="18" charset="0"/>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Іс-шара</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Баспасөз</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Балабақша</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Кәсіпорын</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Қиял-ғажайып</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Ержүрек</a:t>
                      </a:r>
                    </a:p>
                  </a:txBody>
                  <a:tcPr/>
                </a:tc>
              </a:tr>
              <a:tr h="531844">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80331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40154" y="437945"/>
            <a:ext cx="3251916" cy="461665"/>
          </a:xfrm>
          <a:prstGeom prst="rect">
            <a:avLst/>
          </a:prstGeom>
        </p:spPr>
        <p:txBody>
          <a:bodyPr wrap="none">
            <a:spAutoFit/>
          </a:bodyPr>
          <a:lstStyle/>
          <a:p>
            <a:pPr algn="ctr"/>
            <a:r>
              <a:rPr lang="ru-RU" sz="2400" b="1" dirty="0" err="1">
                <a:solidFill>
                  <a:srgbClr val="7030A0"/>
                </a:solidFill>
                <a:effectLst>
                  <a:outerShdw blurRad="38100" dist="38100" dir="2700000" algn="tl">
                    <a:srgbClr val="000000">
                      <a:alpha val="43137"/>
                    </a:srgbClr>
                  </a:outerShdw>
                </a:effectLst>
              </a:rPr>
              <a:t>Қосымша</a:t>
            </a:r>
            <a:r>
              <a:rPr lang="ru-RU" sz="2400" b="1" dirty="0">
                <a:solidFill>
                  <a:srgbClr val="7030A0"/>
                </a:solidFill>
                <a:effectLst>
                  <a:outerShdw blurRad="38100" dist="38100" dir="2700000" algn="tl">
                    <a:srgbClr val="000000">
                      <a:alpha val="43137"/>
                    </a:srgbClr>
                  </a:outerShdw>
                </a:effectLst>
              </a:rPr>
              <a:t> </a:t>
            </a:r>
            <a:r>
              <a:rPr lang="ru-RU" sz="2400" b="1" dirty="0" err="1">
                <a:solidFill>
                  <a:srgbClr val="7030A0"/>
                </a:solidFill>
                <a:effectLst>
                  <a:outerShdw blurRad="38100" dist="38100" dir="2700000" algn="tl">
                    <a:srgbClr val="000000">
                      <a:alpha val="43137"/>
                    </a:srgbClr>
                  </a:outerShdw>
                </a:effectLst>
              </a:rPr>
              <a:t>тапсырма</a:t>
            </a:r>
            <a:endParaRPr lang="ru-RU" sz="2400" b="1" dirty="0">
              <a:solidFill>
                <a:srgbClr val="7030A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908" y="1628800"/>
            <a:ext cx="3672409" cy="449455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rot="20701782">
            <a:off x="3323054" y="2942593"/>
            <a:ext cx="2647486" cy="1200329"/>
          </a:xfrm>
          <a:prstGeom prst="rect">
            <a:avLst/>
          </a:prstGeom>
        </p:spPr>
        <p:txBody>
          <a:bodyPr wrap="square">
            <a:spAutoFit/>
          </a:bodyPr>
          <a:lstStyle/>
          <a:p>
            <a:r>
              <a:rPr lang="ru-RU" b="1" dirty="0" err="1" smtClean="0">
                <a:solidFill>
                  <a:srgbClr val="C00000"/>
                </a:solidFill>
              </a:rPr>
              <a:t>«Менің қиялымдағы әже </a:t>
            </a:r>
            <a:r>
              <a:rPr lang="ru-RU" b="1" dirty="0" smtClean="0">
                <a:solidFill>
                  <a:srgbClr val="C00000"/>
                </a:solidFill>
              </a:rPr>
              <a:t>» </a:t>
            </a:r>
            <a:r>
              <a:rPr lang="ru-RU" b="1" dirty="0" err="1" smtClean="0">
                <a:solidFill>
                  <a:srgbClr val="C00000"/>
                </a:solidFill>
              </a:rPr>
              <a:t>деген</a:t>
            </a:r>
            <a:r>
              <a:rPr lang="ru-RU" b="1" dirty="0" smtClean="0">
                <a:solidFill>
                  <a:srgbClr val="C00000"/>
                </a:solidFill>
              </a:rPr>
              <a:t>  </a:t>
            </a:r>
            <a:r>
              <a:rPr lang="ru-RU" b="1" dirty="0" err="1">
                <a:solidFill>
                  <a:srgbClr val="C00000"/>
                </a:solidFill>
              </a:rPr>
              <a:t>тақырыпта </a:t>
            </a:r>
            <a:r>
              <a:rPr lang="ru-RU" b="1" dirty="0" err="1" smtClean="0">
                <a:solidFill>
                  <a:srgbClr val="C00000"/>
                </a:solidFill>
              </a:rPr>
              <a:t>шағын мәтін  </a:t>
            </a:r>
            <a:r>
              <a:rPr lang="ru-RU" b="1" dirty="0" err="1">
                <a:solidFill>
                  <a:srgbClr val="C00000"/>
                </a:solidFill>
              </a:rPr>
              <a:t>жазыңыздар.</a:t>
            </a:r>
            <a:endParaRPr lang="ru-RU" b="1" dirty="0">
              <a:solidFill>
                <a:srgbClr val="C00000"/>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53" y="1268759"/>
            <a:ext cx="1986722" cy="2304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286028"/>
            <a:ext cx="2190648" cy="2455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632" y="4077072"/>
            <a:ext cx="2160240"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083" y="4110824"/>
            <a:ext cx="2059292" cy="2414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46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48048981"/>
              </p:ext>
            </p:extLst>
          </p:nvPr>
        </p:nvGraphicFramePr>
        <p:xfrm>
          <a:off x="431032" y="521296"/>
          <a:ext cx="871296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Выгнутая вверх стрелка 8"/>
          <p:cNvSpPr/>
          <p:nvPr/>
        </p:nvSpPr>
        <p:spPr>
          <a:xfrm rot="8436015">
            <a:off x="6391945" y="4282467"/>
            <a:ext cx="1667922" cy="731520"/>
          </a:xfrm>
          <a:prstGeom prst="curvedDownArrow">
            <a:avLst/>
          </a:prstGeom>
        </p:spPr>
        <p:style>
          <a:lnRef idx="1">
            <a:schemeClr val="dk1"/>
          </a:lnRef>
          <a:fillRef idx="1003">
            <a:schemeClr val="lt1"/>
          </a:fillRef>
          <a:effectRef idx="1">
            <a:schemeClr val="dk1"/>
          </a:effectRef>
          <a:fontRef idx="minor">
            <a:schemeClr val="dk1"/>
          </a:fontRef>
        </p:style>
        <p:txBody>
          <a:bodyPr rtlCol="0" anchor="ctr"/>
          <a:lstStyle/>
          <a:p>
            <a:pPr algn="ctr"/>
            <a:endParaRPr lang="ru-RU">
              <a:solidFill>
                <a:schemeClr val="tx1"/>
              </a:solidFill>
            </a:endParaRPr>
          </a:p>
        </p:txBody>
      </p:sp>
      <p:sp>
        <p:nvSpPr>
          <p:cNvPr id="11" name="Выгнутая вниз стрелка 10"/>
          <p:cNvSpPr/>
          <p:nvPr/>
        </p:nvSpPr>
        <p:spPr>
          <a:xfrm rot="1350019">
            <a:off x="1053177" y="3956955"/>
            <a:ext cx="1654194" cy="665767"/>
          </a:xfrm>
          <a:prstGeom prst="curvedUp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верх стрелка 12"/>
          <p:cNvSpPr/>
          <p:nvPr/>
        </p:nvSpPr>
        <p:spPr>
          <a:xfrm>
            <a:off x="3851920" y="980728"/>
            <a:ext cx="1656184" cy="731520"/>
          </a:xfrm>
          <a:prstGeom prst="curvedDownArrow">
            <a:avLst/>
          </a:prstGeom>
        </p:spPr>
        <p:style>
          <a:lnRef idx="2">
            <a:schemeClr val="accent5"/>
          </a:lnRef>
          <a:fillRef idx="1003">
            <a:schemeClr val="lt1"/>
          </a:fillRef>
          <a:effectRef idx="0">
            <a:schemeClr val="accent5"/>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240018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332656"/>
            <a:ext cx="7532910" cy="1938992"/>
          </a:xfrm>
          <a:prstGeom prst="rect">
            <a:avLst/>
          </a:prstGeom>
        </p:spPr>
        <p:txBody>
          <a:bodyPr wrap="squar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1-</a:t>
            </a:r>
            <a:r>
              <a:rPr lang="kk-KZ" sz="2400" b="1" dirty="0" smtClean="0">
                <a:solidFill>
                  <a:srgbClr val="C00000"/>
                </a:solidFill>
                <a:latin typeface="Times New Roman" panose="02020603050405020304" pitchFamily="18" charset="0"/>
                <a:cs typeface="Times New Roman" panose="02020603050405020304" pitchFamily="18" charset="0"/>
              </a:rPr>
              <a:t>тапсырма.“Ер Төстік ”ертегісі </a:t>
            </a:r>
            <a:endParaRPr lang="en-US" sz="2400" b="1" dirty="0" smtClean="0">
              <a:solidFill>
                <a:srgbClr val="C00000"/>
              </a:solidFill>
              <a:latin typeface="Times New Roman" panose="02020603050405020304" pitchFamily="18" charset="0"/>
              <a:cs typeface="Times New Roman" panose="02020603050405020304" pitchFamily="18" charset="0"/>
            </a:endParaRPr>
          </a:p>
          <a:p>
            <a:endParaRPr lang="en-US" sz="2400" b="1" dirty="0" smtClean="0">
              <a:solidFill>
                <a:srgbClr val="C00000"/>
              </a:solidFill>
              <a:latin typeface="Times New Roman" panose="02020603050405020304" pitchFamily="18" charset="0"/>
              <a:cs typeface="Times New Roman" panose="02020603050405020304" pitchFamily="18" charset="0"/>
            </a:endParaRPr>
          </a:p>
          <a:p>
            <a:endParaRPr lang="en-US" sz="2400" b="1" dirty="0" smtClean="0">
              <a:solidFill>
                <a:srgbClr val="C00000"/>
              </a:solidFill>
              <a:latin typeface="Times New Roman" panose="02020603050405020304" pitchFamily="18" charset="0"/>
              <a:cs typeface="Times New Roman" panose="02020603050405020304" pitchFamily="18" charset="0"/>
            </a:endParaRPr>
          </a:p>
          <a:p>
            <a:endParaRPr lang="en-US" sz="2400" b="1" dirty="0" smtClean="0">
              <a:solidFill>
                <a:srgbClr val="C00000"/>
              </a:solidFill>
              <a:latin typeface="Times New Roman" panose="02020603050405020304" pitchFamily="18" charset="0"/>
              <a:cs typeface="Times New Roman" panose="02020603050405020304" pitchFamily="18" charset="0"/>
            </a:endParaRPr>
          </a:p>
          <a:p>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5122" name="Rectangle 2"/>
          <p:cNvSpPr>
            <a:spLocks noChangeArrowheads="1"/>
          </p:cNvSpPr>
          <p:nvPr/>
        </p:nvSpPr>
        <p:spPr bwMode="auto">
          <a:xfrm>
            <a:off x="0" y="1214423"/>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Екеуі жүріп кетеді. Тағы елсізбен келе жатса, жолдарында бір адам көрінеді. «Неғып жүрген адам?» деп байқаса, киіктерді матап жүрген адам екен, екі аяғына байлап алған қазандай екі тасы бар. Сол тастармен де қашқан киіктерді құтқармайды.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 неғып жүрген адамсың?- деп екеуі қасына жетіп келеді.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-«Жердің үстіндегі Төстік жердің астына түсті» деп естіп, соған жолдас болайын деп, жолын тосып жүрген адаммын,-дейді кісі.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-Төстікке жолдас боларлықтай қандай өнерің бар еді?-дейді Төстік.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-Мен аяғыма шаң жұқпас жүйрікпін, ұшқан құс, жүгірген аңның менен құтылатыны жоқ. Киіктерді қуғанда өз екпінімммен ағып өтіп, ұстай алмайтын болған соң, аяғыма қазандай қара тас байлап алып қуамын. Сонда екпінім басылыңқырап, киіктерден ағып өтпей кетпей, дәл жетіп ұстаймын. Желаяқ деген мен боламын,-деді кісі.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-Жарайды, сол іздеген Төстігің мен боламын ,-дейді Төстік...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457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
            </a:r>
            <a:br>
              <a:rPr lang="kk-KZ" dirty="0" smtClean="0"/>
            </a:br>
            <a:endParaRPr lang="ru-RU" dirty="0"/>
          </a:p>
        </p:txBody>
      </p:sp>
      <p:sp>
        <p:nvSpPr>
          <p:cNvPr id="4" name="Прямоугольник 3"/>
          <p:cNvSpPr/>
          <p:nvPr/>
        </p:nvSpPr>
        <p:spPr>
          <a:xfrm>
            <a:off x="714348" y="214290"/>
            <a:ext cx="7242817" cy="769441"/>
          </a:xfrm>
          <a:prstGeom prst="rect">
            <a:avLst/>
          </a:prstGeom>
        </p:spPr>
        <p:txBody>
          <a:bodyPr wrap="square">
            <a:spAutoFit/>
          </a:bodyPr>
          <a:lstStyle/>
          <a:p>
            <a:r>
              <a:rPr lang="kk-KZ" sz="2400" b="1" dirty="0" smtClean="0">
                <a:solidFill>
                  <a:srgbClr val="FF0000"/>
                </a:solidFill>
                <a:latin typeface="Times New Roman" pitchFamily="18" charset="0"/>
                <a:cs typeface="Times New Roman" pitchFamily="18" charset="0"/>
              </a:rPr>
              <a:t> </a:t>
            </a:r>
            <a:r>
              <a:rPr lang="kk-KZ" sz="2000" b="1" dirty="0" smtClean="0">
                <a:latin typeface="Times New Roman" pitchFamily="18" charset="0"/>
                <a:cs typeface="Times New Roman" pitchFamily="18" charset="0"/>
              </a:rPr>
              <a:t>Мәтін  бойынша сұрақтарға жауап беріңіздер.</a:t>
            </a:r>
          </a:p>
          <a:p>
            <a:r>
              <a:rPr lang="kk-KZ" sz="2000" b="1" dirty="0" smtClean="0">
                <a:latin typeface="Times New Roman" pitchFamily="18" charset="0"/>
                <a:cs typeface="Times New Roman" pitchFamily="18" charset="0"/>
              </a:rPr>
              <a:t>                               Қиял туралы өз ойларыңды айтыңдар. </a:t>
            </a:r>
            <a:endParaRPr lang="ru-RU" sz="2000" dirty="0">
              <a:latin typeface="Times New Roman" pitchFamily="18" charset="0"/>
              <a:cs typeface="Times New Roman" pitchFamily="18" charset="0"/>
            </a:endParaRPr>
          </a:p>
        </p:txBody>
      </p:sp>
      <p:sp>
        <p:nvSpPr>
          <p:cNvPr id="6" name="Вертикальный свиток 5"/>
          <p:cNvSpPr/>
          <p:nvPr/>
        </p:nvSpPr>
        <p:spPr>
          <a:xfrm>
            <a:off x="1071538" y="1214422"/>
            <a:ext cx="7000924" cy="542928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kk-KZ" sz="2400" dirty="0" smtClean="0">
              <a:solidFill>
                <a:schemeClr val="tx1"/>
              </a:solidFill>
              <a:latin typeface="Times New Roman" pitchFamily="18" charset="0"/>
              <a:ea typeface="Calibri" pitchFamily="34" charset="0"/>
              <a:cs typeface="Times New Roman" pitchFamily="18" charset="0"/>
            </a:endParaRPr>
          </a:p>
          <a:p>
            <a:pPr lvl="0" algn="just" fontAlgn="base">
              <a:spcBef>
                <a:spcPct val="0"/>
              </a:spcBef>
              <a:spcAft>
                <a:spcPct val="0"/>
              </a:spcAft>
            </a:pPr>
            <a:r>
              <a:rPr lang="kk-KZ" sz="2400" dirty="0" smtClean="0">
                <a:solidFill>
                  <a:schemeClr val="tx1"/>
                </a:solidFill>
                <a:latin typeface="Times New Roman" pitchFamily="18" charset="0"/>
                <a:ea typeface="Calibri" pitchFamily="34" charset="0"/>
                <a:cs typeface="Times New Roman" pitchFamily="18" charset="0"/>
              </a:rPr>
              <a:t>1)Қиял-ғажайып ертегісіне тән қандай белгілерді байқадыңдар?</a:t>
            </a:r>
            <a:endParaRPr lang="ru-RU" sz="2400" dirty="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kk-KZ" sz="2400" dirty="0" smtClean="0">
                <a:solidFill>
                  <a:schemeClr val="tx1"/>
                </a:solidFill>
                <a:latin typeface="Times New Roman" pitchFamily="18" charset="0"/>
                <a:ea typeface="Calibri" pitchFamily="34" charset="0"/>
                <a:cs typeface="Times New Roman" pitchFamily="18" charset="0"/>
              </a:rPr>
              <a:t>2) Қиял адамға не үшін керек?</a:t>
            </a:r>
            <a:endParaRPr lang="kk-KZ" sz="2400" dirty="0" smtClean="0">
              <a:solidFill>
                <a:schemeClr val="tx1"/>
              </a:solidFill>
              <a:latin typeface="Times New Roman" pitchFamily="18" charset="0"/>
              <a:cs typeface="Times New Roman" pitchFamily="18" charset="0"/>
            </a:endParaRPr>
          </a:p>
          <a:p>
            <a:pPr algn="ctr"/>
            <a:endParaRPr lang="ru-RU" dirty="0"/>
          </a:p>
        </p:txBody>
      </p:sp>
      <p:sp>
        <p:nvSpPr>
          <p:cNvPr id="7" name="Прямоугольник 6"/>
          <p:cNvSpPr/>
          <p:nvPr/>
        </p:nvSpPr>
        <p:spPr>
          <a:xfrm>
            <a:off x="2071670" y="2000241"/>
            <a:ext cx="5000659" cy="4524315"/>
          </a:xfrm>
          <a:prstGeom prst="rect">
            <a:avLst/>
          </a:prstGeom>
        </p:spPr>
        <p:txBody>
          <a:bodyPr wrap="square">
            <a:spAutoFit/>
          </a:bodyPr>
          <a:lstStyle/>
          <a:p>
            <a:pPr lvl="0"/>
            <a:r>
              <a:rPr lang="ru-RU" sz="2400" b="1" dirty="0" smtClean="0">
                <a:solidFill>
                  <a:srgbClr val="FF0000"/>
                </a:solidFill>
                <a:effectLst/>
                <a:latin typeface="Times New Roman" pitchFamily="18" charset="0"/>
                <a:ea typeface="Calibri"/>
                <a:cs typeface="Times New Roman" pitchFamily="18" charset="0"/>
              </a:rPr>
              <a:t>                           Дескриптор</a:t>
            </a:r>
            <a:r>
              <a:rPr lang="kk-KZ" sz="2400" dirty="0" smtClean="0"/>
              <a:t> </a:t>
            </a:r>
          </a:p>
          <a:p>
            <a:pPr lvl="0"/>
            <a:endParaRPr lang="kk-KZ" sz="2400" dirty="0" smtClean="0"/>
          </a:p>
          <a:p>
            <a:pPr lvl="0"/>
            <a:r>
              <a:rPr lang="kk-KZ" sz="24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Мәтін бойынша сұрақтарға жауап береді</a:t>
            </a:r>
            <a:endParaRPr lang="ru-RU"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2.</a:t>
            </a:r>
            <a:r>
              <a:rPr lang="kk-KZ" sz="2400" dirty="0" smtClean="0">
                <a:latin typeface="Times New Roman" pitchFamily="18" charset="0"/>
                <a:cs typeface="Times New Roman" pitchFamily="18" charset="0"/>
              </a:rPr>
              <a:t>Қиял туралы өз ойларын айтады.</a:t>
            </a:r>
            <a:endParaRPr lang="ru-RU" sz="2400" dirty="0" smtClean="0">
              <a:latin typeface="Times New Roman" pitchFamily="18" charset="0"/>
              <a:cs typeface="Times New Roman" pitchFamily="18" charset="0"/>
            </a:endParaRPr>
          </a:p>
          <a:p>
            <a:pPr marL="342900" lvl="0" indent="-342900">
              <a:spcAft>
                <a:spcPts val="0"/>
              </a:spcAft>
            </a:pPr>
            <a:endParaRPr lang="ru-RU" sz="2400" b="1" dirty="0" smtClean="0">
              <a:solidFill>
                <a:srgbClr val="FF0000"/>
              </a:solidFill>
              <a:effectLst/>
              <a:latin typeface="Times New Roman" pitchFamily="18" charset="0"/>
              <a:ea typeface="Calibri"/>
              <a:cs typeface="Times New Roman" pitchFamily="18" charset="0"/>
            </a:endParaRPr>
          </a:p>
          <a:p>
            <a:pPr marL="342900" lvl="0" indent="-342900">
              <a:spcAft>
                <a:spcPts val="0"/>
              </a:spcAft>
            </a:pPr>
            <a:endParaRPr lang="ru-RU" sz="2400" b="1" dirty="0" smtClean="0">
              <a:solidFill>
                <a:srgbClr val="FF0000"/>
              </a:solidFill>
              <a:latin typeface="Times New Roman" pitchFamily="18" charset="0"/>
              <a:ea typeface="Calibri"/>
              <a:cs typeface="Times New Roman" pitchFamily="18" charset="0"/>
            </a:endParaRPr>
          </a:p>
          <a:p>
            <a:pPr marL="342900" lvl="0" indent="-342900">
              <a:spcAft>
                <a:spcPts val="0"/>
              </a:spcAft>
            </a:pPr>
            <a:endParaRPr lang="ru-RU" sz="2400" b="1" dirty="0" smtClean="0">
              <a:solidFill>
                <a:srgbClr val="FF0000"/>
              </a:solidFill>
              <a:effectLst/>
              <a:latin typeface="Times New Roman" pitchFamily="18" charset="0"/>
              <a:ea typeface="Calibri"/>
              <a:cs typeface="Times New Roman" pitchFamily="18" charset="0"/>
            </a:endParaRPr>
          </a:p>
          <a:p>
            <a:pPr marL="342900" lvl="0" indent="-342900">
              <a:spcAft>
                <a:spcPts val="0"/>
              </a:spcAft>
            </a:pPr>
            <a:endParaRPr lang="ru-RU" sz="2400" b="1" dirty="0" smtClean="0">
              <a:solidFill>
                <a:srgbClr val="FF0000"/>
              </a:solidFill>
              <a:latin typeface="Times New Roman" pitchFamily="18" charset="0"/>
              <a:ea typeface="Calibri"/>
              <a:cs typeface="Times New Roman" pitchFamily="18" charset="0"/>
            </a:endParaRPr>
          </a:p>
          <a:p>
            <a:pPr marL="342900" lvl="0" indent="-342900">
              <a:spcAft>
                <a:spcPts val="0"/>
              </a:spcAft>
            </a:pPr>
            <a:endParaRPr lang="ru-RU" sz="2400" b="1" dirty="0" smtClean="0">
              <a:solidFill>
                <a:srgbClr val="FF0000"/>
              </a:solidFill>
              <a:effectLst/>
              <a:latin typeface="Times New Roman" pitchFamily="18" charset="0"/>
              <a:ea typeface="Calibri"/>
              <a:cs typeface="Times New Roman" pitchFamily="18" charset="0"/>
            </a:endParaRPr>
          </a:p>
          <a:p>
            <a:pPr marL="342900" lvl="0" indent="-342900">
              <a:spcAft>
                <a:spcPts val="0"/>
              </a:spcAft>
            </a:pPr>
            <a:endParaRPr lang="ru-RU" sz="2400" b="1" dirty="0" smtClean="0">
              <a:solidFill>
                <a:srgbClr val="FF0000"/>
              </a:solidFill>
              <a:latin typeface="Times New Roman" pitchFamily="18" charset="0"/>
              <a:ea typeface="Calibri"/>
              <a:cs typeface="Times New Roman" pitchFamily="18" charset="0"/>
            </a:endParaRPr>
          </a:p>
          <a:p>
            <a:pPr marL="342900" lvl="0" indent="-342900">
              <a:spcAft>
                <a:spcPts val="0"/>
              </a:spcAft>
            </a:pPr>
            <a:r>
              <a:rPr lang="ru-RU" sz="2400" b="1" dirty="0" smtClean="0">
                <a:solidFill>
                  <a:srgbClr val="FF0000"/>
                </a:solidFill>
                <a:effectLst/>
                <a:latin typeface="Times New Roman" pitchFamily="18" charset="0"/>
                <a:ea typeface="Calibri"/>
                <a:cs typeface="Times New Roman" pitchFamily="18" charset="0"/>
              </a:rPr>
              <a:t> </a:t>
            </a:r>
            <a:endParaRPr lang="ru-RU" sz="2400" b="1" dirty="0">
              <a:solidFill>
                <a:srgbClr val="FF0000"/>
              </a:solidFill>
              <a:effectLst/>
              <a:latin typeface="Times New Roman" pitchFamily="18" charset="0"/>
              <a:ea typeface="Calibri"/>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3632722"/>
            <a:ext cx="158417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1\Desktop\ада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38" y="1787656"/>
            <a:ext cx="1552993" cy="228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966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18427" y="195475"/>
            <a:ext cx="2339358" cy="523220"/>
          </a:xfrm>
          <a:prstGeom prst="rect">
            <a:avLst/>
          </a:prstGeom>
        </p:spPr>
        <p:txBody>
          <a:bodyPr wrap="none">
            <a:spAutoFit/>
          </a:bodyPr>
          <a:lstStyle/>
          <a:p>
            <a:pPr algn="ctr">
              <a:defRPr/>
            </a:pPr>
            <a:r>
              <a:rPr lang="kk-KZ" altLang="ru-RU" sz="2800"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Өзіңді тексер</a:t>
            </a:r>
            <a:endParaRPr lang="ru-RU" altLang="ru-RU" sz="2800"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5" name="AutoShape 2" descr="Картинки с человечками для презентации (35 фото) | Картинки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с человечками для презентации (35 фото) | Картинки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9" y="1340768"/>
            <a:ext cx="1251707" cy="160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437113"/>
            <a:ext cx="1287355" cy="144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Горизонтальный свиток 8"/>
          <p:cNvSpPr/>
          <p:nvPr/>
        </p:nvSpPr>
        <p:spPr>
          <a:xfrm>
            <a:off x="1357290" y="312738"/>
            <a:ext cx="6429420" cy="654526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r>
              <a:rPr lang="ru-RU" sz="2800" dirty="0" smtClean="0">
                <a:solidFill>
                  <a:schemeClr val="tx1"/>
                </a:solidFill>
                <a:latin typeface="Times New Roman" pitchFamily="18" charset="0"/>
                <a:ea typeface="Times New Roman" pitchFamily="18" charset="0"/>
                <a:cs typeface="Times New Roman" pitchFamily="18" charset="0"/>
              </a:rPr>
              <a:t>1</a:t>
            </a:r>
            <a:r>
              <a:rPr lang="en-US" sz="2800" dirty="0" smtClean="0">
                <a:solidFill>
                  <a:schemeClr val="tx1"/>
                </a:solidFill>
                <a:latin typeface="Times New Roman" pitchFamily="18" charset="0"/>
                <a:ea typeface="Times New Roman" pitchFamily="18" charset="0"/>
                <a:cs typeface="Times New Roman" pitchFamily="18" charset="0"/>
              </a:rPr>
              <a:t>.</a:t>
            </a:r>
            <a:r>
              <a:rPr lang="kk-KZ" sz="2800" dirty="0" smtClean="0">
                <a:solidFill>
                  <a:schemeClr val="tx1"/>
                </a:solidFill>
                <a:latin typeface="Times New Roman" pitchFamily="18" charset="0"/>
                <a:ea typeface="Times New Roman" pitchFamily="18" charset="0"/>
                <a:cs typeface="Times New Roman" pitchFamily="18" charset="0"/>
              </a:rPr>
              <a:t>Төстіктің жердің астына түсуі;</a:t>
            </a:r>
            <a:endParaRPr lang="ru-RU" sz="28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pPr>
            <a:r>
              <a:rPr lang="kk-KZ" sz="2800" dirty="0" smtClean="0">
                <a:solidFill>
                  <a:schemeClr val="tx1"/>
                </a:solidFill>
                <a:latin typeface="Times New Roman" pitchFamily="18" charset="0"/>
                <a:ea typeface="Times New Roman" pitchFamily="18" charset="0"/>
                <a:cs typeface="Times New Roman" pitchFamily="18" charset="0"/>
              </a:rPr>
              <a:t>      Желаяқтың ерекше қасиеті .</a:t>
            </a:r>
            <a:endParaRPr lang="ru-RU" sz="28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pPr>
            <a:r>
              <a:rPr lang="ru-RU" sz="2800" dirty="0" smtClean="0">
                <a:solidFill>
                  <a:schemeClr val="tx1"/>
                </a:solidFill>
                <a:latin typeface="Times New Roman" pitchFamily="18" charset="0"/>
                <a:ea typeface="Times New Roman" pitchFamily="18" charset="0"/>
                <a:cs typeface="Times New Roman" pitchFamily="18" charset="0"/>
              </a:rPr>
              <a:t>2</a:t>
            </a:r>
            <a:r>
              <a:rPr lang="en-US" sz="2800" dirty="0" smtClean="0">
                <a:solidFill>
                  <a:schemeClr val="tx1"/>
                </a:solidFill>
                <a:latin typeface="Times New Roman" pitchFamily="18" charset="0"/>
                <a:ea typeface="Times New Roman" pitchFamily="18" charset="0"/>
                <a:cs typeface="Times New Roman" pitchFamily="18" charset="0"/>
              </a:rPr>
              <a:t>.</a:t>
            </a:r>
            <a:r>
              <a:rPr lang="kk-KZ" sz="2800" dirty="0" smtClean="0">
                <a:solidFill>
                  <a:schemeClr val="tx1"/>
                </a:solidFill>
                <a:latin typeface="Times New Roman" pitchFamily="18" charset="0"/>
                <a:ea typeface="Times New Roman" pitchFamily="18" charset="0"/>
                <a:cs typeface="Times New Roman" pitchFamily="18" charset="0"/>
              </a:rPr>
              <a:t> Қиял адамға армандау үшін керек;</a:t>
            </a:r>
            <a:endParaRPr lang="ru-RU" sz="28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pPr>
            <a:r>
              <a:rPr lang="kk-KZ" sz="2800" dirty="0" smtClean="0">
                <a:solidFill>
                  <a:schemeClr val="tx1"/>
                </a:solidFill>
                <a:latin typeface="Times New Roman" pitchFamily="18" charset="0"/>
                <a:ea typeface="Times New Roman" pitchFamily="18" charset="0"/>
                <a:cs typeface="Times New Roman" pitchFamily="18" charset="0"/>
              </a:rPr>
              <a:t>    Ойының ұшқырлығы дамиды;</a:t>
            </a:r>
            <a:endParaRPr lang="ru-RU" sz="28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pPr>
            <a:r>
              <a:rPr lang="kk-KZ" sz="2800" dirty="0" smtClean="0">
                <a:solidFill>
                  <a:schemeClr val="tx1"/>
                </a:solidFill>
                <a:latin typeface="Times New Roman" pitchFamily="18" charset="0"/>
                <a:ea typeface="Times New Roman" pitchFamily="18" charset="0"/>
                <a:cs typeface="Times New Roman" pitchFamily="18" charset="0"/>
              </a:rPr>
              <a:t>     Жақсы идеялар тууы мүмкін.</a:t>
            </a:r>
            <a:endParaRPr lang="ru-RU" sz="2800" dirty="0" smtClean="0">
              <a:solidFill>
                <a:schemeClr val="tx1"/>
              </a:solidFill>
              <a:latin typeface="Times New Roman" pitchFamily="18" charset="0"/>
              <a:cs typeface="Times New Roman" pitchFamily="18" charset="0"/>
            </a:endParaRPr>
          </a:p>
          <a:p>
            <a:pPr algn="ctr"/>
            <a:endParaRPr lang="ru-RU" dirty="0"/>
          </a:p>
        </p:txBody>
      </p:sp>
      <p:sp>
        <p:nvSpPr>
          <p:cNvPr id="10" name="Прямоугольник 9"/>
          <p:cNvSpPr/>
          <p:nvPr/>
        </p:nvSpPr>
        <p:spPr>
          <a:xfrm>
            <a:off x="3143240" y="1571612"/>
            <a:ext cx="4158794" cy="800219"/>
          </a:xfrm>
          <a:prstGeom prst="rect">
            <a:avLst/>
          </a:prstGeom>
        </p:spPr>
        <p:txBody>
          <a:bodyPr wrap="square">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err="1" smtClean="0">
                <a:solidFill>
                  <a:srgbClr val="FF0000"/>
                </a:solidFill>
                <a:latin typeface="Times New Roman" panose="02020603050405020304" pitchFamily="18" charset="0"/>
                <a:cs typeface="Times New Roman" panose="02020603050405020304" pitchFamily="18" charset="0"/>
              </a:rPr>
              <a:t>Ықтимал </a:t>
            </a:r>
            <a:r>
              <a:rPr lang="ru-RU" sz="2800" b="1" dirty="0" err="1">
                <a:solidFill>
                  <a:srgbClr val="FF0000"/>
                </a:solidFill>
                <a:latin typeface="Times New Roman" panose="02020603050405020304" pitchFamily="18" charset="0"/>
                <a:cs typeface="Times New Roman" panose="02020603050405020304" pitchFamily="18" charset="0"/>
              </a:rPr>
              <a:t>жауап</a:t>
            </a:r>
            <a:r>
              <a:rPr lang="ru-RU" sz="2800" b="1" dirty="0" smtClean="0">
                <a:solidFill>
                  <a:srgbClr val="FF0000"/>
                </a:solidFill>
                <a:latin typeface="Times New Roman" panose="02020603050405020304" pitchFamily="18" charset="0"/>
                <a:cs typeface="Times New Roman" panose="02020603050405020304" pitchFamily="18" charset="0"/>
              </a:rPr>
              <a:t>:</a:t>
            </a:r>
          </a:p>
          <a:p>
            <a:endParaRPr lang="ru-RU"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316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847417489"/>
              </p:ext>
            </p:extLst>
          </p:nvPr>
        </p:nvGraphicFramePr>
        <p:xfrm>
          <a:off x="431032" y="521296"/>
          <a:ext cx="8712968"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37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4480" y="571480"/>
            <a:ext cx="7056784" cy="6524863"/>
          </a:xfrm>
          <a:prstGeom prst="rect">
            <a:avLst/>
          </a:prstGeom>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2</a:t>
            </a:r>
            <a:r>
              <a:rPr lang="en-US" sz="2400" b="1" dirty="0" smtClean="0">
                <a:solidFill>
                  <a:srgbClr val="C00000"/>
                </a:solidFill>
                <a:latin typeface="Times New Roman" panose="02020603050405020304" pitchFamily="18" charset="0"/>
                <a:cs typeface="Times New Roman" panose="02020603050405020304" pitchFamily="18" charset="0"/>
              </a:rPr>
              <a:t>-</a:t>
            </a:r>
            <a:r>
              <a:rPr lang="kk-KZ" sz="2400" b="1" dirty="0" smtClean="0">
                <a:solidFill>
                  <a:srgbClr val="C00000"/>
                </a:solidFill>
                <a:latin typeface="Times New Roman" panose="02020603050405020304" pitchFamily="18" charset="0"/>
                <a:cs typeface="Times New Roman" panose="02020603050405020304" pitchFamily="18" charset="0"/>
              </a:rPr>
              <a:t>тапсырма </a:t>
            </a:r>
            <a:endParaRPr lang="ru-RU" sz="2400" b="1" dirty="0" smtClean="0">
              <a:solidFill>
                <a:srgbClr val="C00000"/>
              </a:solidFill>
              <a:latin typeface="Times New Roman" panose="02020603050405020304" pitchFamily="18" charset="0"/>
              <a:cs typeface="Times New Roman" panose="02020603050405020304" pitchFamily="18" charset="0"/>
            </a:endParaRPr>
          </a:p>
          <a:p>
            <a:endParaRPr lang="ru-RU" dirty="0" smtClean="0"/>
          </a:p>
          <a:p>
            <a:endParaRPr lang="ru-RU" dirty="0" smtClean="0"/>
          </a:p>
          <a:p>
            <a:r>
              <a:rPr lang="ru-RU" sz="2400" dirty="0" smtClean="0">
                <a:latin typeface="Times New Roman" pitchFamily="18" charset="0"/>
                <a:cs typeface="Times New Roman" pitchFamily="18" charset="0"/>
              </a:rPr>
              <a:t>   1</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«Үшбұрыш» әдісі бойынша оқылым мәтіні бойынша көтерілген мәселені анықтаңыздар.</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2. </a:t>
            </a:r>
            <a:r>
              <a:rPr lang="kk-KZ" sz="2400" dirty="0" smtClean="0">
                <a:latin typeface="Times New Roman" pitchFamily="18" charset="0"/>
                <a:cs typeface="Times New Roman" pitchFamily="18" charset="0"/>
              </a:rPr>
              <a:t>Ертегі үзінділерінен дара  және күрделі зат есімдерді теріп жазыңыздар.</a:t>
            </a:r>
            <a:endParaRPr lang="ru-RU" sz="2400" dirty="0" smtClean="0">
              <a:latin typeface="Times New Roman" pitchFamily="18" charset="0"/>
              <a:cs typeface="Times New Roman" pitchFamily="18" charset="0"/>
            </a:endParaRPr>
          </a:p>
          <a:p>
            <a:r>
              <a:rPr lang="kk-KZ" sz="2400" b="1" dirty="0" smtClean="0"/>
              <a:t> </a:t>
            </a:r>
            <a:endParaRPr lang="ru-RU" sz="2400" dirty="0" smtClean="0"/>
          </a:p>
          <a:p>
            <a:endParaRPr lang="ru-RU" sz="2400" b="1" dirty="0" smtClean="0">
              <a:solidFill>
                <a:srgbClr val="C00000"/>
              </a:solidFill>
              <a:latin typeface="Times New Roman" panose="02020603050405020304" pitchFamily="18" charset="0"/>
              <a:cs typeface="Times New Roman" panose="02020603050405020304" pitchFamily="18" charset="0"/>
            </a:endParaRPr>
          </a:p>
          <a:p>
            <a:r>
              <a:rPr lang="ru-RU" sz="2400" b="1" dirty="0" smtClean="0">
                <a:solidFill>
                  <a:srgbClr val="C00000"/>
                </a:solidFill>
                <a:latin typeface="Times New Roman" panose="02020603050405020304" pitchFamily="18" charset="0"/>
                <a:cs typeface="Times New Roman" panose="02020603050405020304" pitchFamily="18" charset="0"/>
              </a:rPr>
              <a:t>Дескриптор</a:t>
            </a:r>
          </a:p>
          <a:p>
            <a:pPr lvl="0"/>
            <a:r>
              <a:rPr lang="en-US" sz="2400" dirty="0" smtClean="0"/>
              <a:t>- </a:t>
            </a:r>
            <a:r>
              <a:rPr lang="kk-KZ" sz="2400" dirty="0" smtClean="0">
                <a:latin typeface="Times New Roman" pitchFamily="18" charset="0"/>
                <a:cs typeface="Times New Roman" pitchFamily="18" charset="0"/>
              </a:rPr>
              <a:t>Мәтін  мазмұны бойынша көтерілген мәселені анықтайды.</a:t>
            </a:r>
            <a:endParaRPr lang="ru-RU"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Мәтіннен дара және күрделі зат есімдерді теріп жазады.</a:t>
            </a:r>
            <a:endParaRPr lang="ru-RU" sz="2400" dirty="0" smtClean="0">
              <a:latin typeface="Times New Roman" pitchFamily="18" charset="0"/>
              <a:cs typeface="Times New Roman" pitchFamily="18" charset="0"/>
            </a:endParaRPr>
          </a:p>
          <a:p>
            <a:endParaRPr lang="ru-RU" sz="2000" dirty="0" smtClean="0"/>
          </a:p>
          <a:p>
            <a:endParaRPr lang="ru-RU" sz="2000" dirty="0" smtClean="0"/>
          </a:p>
          <a:p>
            <a:endParaRPr lang="ru-RU" dirty="0" smtClean="0"/>
          </a:p>
          <a:p>
            <a:endParaRPr lang="ru-RU" dirty="0" smtClean="0"/>
          </a:p>
          <a:p>
            <a:endParaRPr lang="ru-RU" dirty="0"/>
          </a:p>
        </p:txBody>
      </p:sp>
      <p:sp>
        <p:nvSpPr>
          <p:cNvPr id="6" name="AutoShape 2" descr="Картинки с человечками для презентации (35 фото) | Презентация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30" y="1556792"/>
            <a:ext cx="135713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картинки для презентации человечки - Создать мем - Meme-arsenal.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30" y="4293096"/>
            <a:ext cx="139353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568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18427" y="195475"/>
            <a:ext cx="2339358" cy="523220"/>
          </a:xfrm>
          <a:prstGeom prst="rect">
            <a:avLst/>
          </a:prstGeom>
        </p:spPr>
        <p:txBody>
          <a:bodyPr wrap="none">
            <a:spAutoFit/>
          </a:bodyPr>
          <a:lstStyle/>
          <a:p>
            <a:pPr algn="ctr">
              <a:defRPr/>
            </a:pPr>
            <a:r>
              <a:rPr lang="kk-KZ" altLang="ru-RU" sz="2800"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Өзіңді тексер</a:t>
            </a:r>
            <a:endParaRPr lang="ru-RU" altLang="ru-RU" sz="2800"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5" name="AutoShape 2" descr="Картинки с человечками для презентации (35 фото) | Картинки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с человечками для презентации (35 фото) | Картинки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Горизонтальный свиток 8"/>
          <p:cNvSpPr/>
          <p:nvPr/>
        </p:nvSpPr>
        <p:spPr>
          <a:xfrm>
            <a:off x="857224" y="312738"/>
            <a:ext cx="7358114" cy="654526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endParaRPr lang="ru-RU" dirty="0"/>
          </a:p>
        </p:txBody>
      </p:sp>
      <p:sp>
        <p:nvSpPr>
          <p:cNvPr id="10" name="Прямоугольник 9"/>
          <p:cNvSpPr/>
          <p:nvPr/>
        </p:nvSpPr>
        <p:spPr>
          <a:xfrm>
            <a:off x="3143240" y="1571612"/>
            <a:ext cx="4158794" cy="523220"/>
          </a:xfrm>
          <a:prstGeom prst="rect">
            <a:avLst/>
          </a:prstGeom>
        </p:spPr>
        <p:txBody>
          <a:bodyPr wrap="square">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 </a:t>
            </a:r>
            <a:endParaRPr lang="ru-RU" b="1"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nvGraphicFramePr>
        <p:xfrm>
          <a:off x="1928794" y="1500175"/>
          <a:ext cx="5691206" cy="3989232"/>
        </p:xfrm>
        <a:graphic>
          <a:graphicData uri="http://schemas.openxmlformats.org/drawingml/2006/table">
            <a:tbl>
              <a:tblPr firstRow="1" bandRow="1">
                <a:tableStyleId>{5C22544A-7EE6-4342-B048-85BDC9FD1C3A}</a:tableStyleId>
              </a:tblPr>
              <a:tblGrid>
                <a:gridCol w="2845603"/>
                <a:gridCol w="2845603"/>
              </a:tblGrid>
              <a:tr h="3323138">
                <a:tc>
                  <a:txBody>
                    <a:bodyPr/>
                    <a:lstStyle/>
                    <a:p>
                      <a:r>
                        <a:rPr lang="kk-KZ" sz="2400" dirty="0" smtClean="0">
                          <a:solidFill>
                            <a:srgbClr val="002060"/>
                          </a:solidFill>
                          <a:latin typeface="Times New Roman" pitchFamily="18" charset="0"/>
                          <a:cs typeface="Times New Roman" pitchFamily="18" charset="0"/>
                        </a:rPr>
                        <a:t>Дара  зат есімдер </a:t>
                      </a:r>
                    </a:p>
                    <a:p>
                      <a:endParaRPr lang="kk-KZ" sz="2400" dirty="0" smtClean="0">
                        <a:solidFill>
                          <a:srgbClr val="002060"/>
                        </a:solidFill>
                        <a:latin typeface="Times New Roman" pitchFamily="18" charset="0"/>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Төстік</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Жолдас</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Адам</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Құс </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Аң</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Қиял</a:t>
                      </a:r>
                      <a:endParaRPr kumimoji="0" lang="ru-RU" sz="2400" b="1" kern="1200" dirty="0" smtClean="0">
                        <a:solidFill>
                          <a:schemeClr val="lt1"/>
                        </a:solidFill>
                        <a:latin typeface="Times New Roman" pitchFamily="18" charset="0"/>
                        <a:ea typeface="+mn-ea"/>
                        <a:cs typeface="Times New Roman" pitchFamily="18" charset="0"/>
                      </a:endParaRPr>
                    </a:p>
                    <a:p>
                      <a:endParaRPr lang="ru-RU" sz="2400" dirty="0">
                        <a:solidFill>
                          <a:srgbClr val="002060"/>
                        </a:solidFill>
                        <a:latin typeface="Times New Roman" pitchFamily="18" charset="0"/>
                        <a:cs typeface="Times New Roman" pitchFamily="18" charset="0"/>
                      </a:endParaRPr>
                    </a:p>
                  </a:txBody>
                  <a:tcPr/>
                </a:tc>
                <a:tc>
                  <a:txBody>
                    <a:bodyPr/>
                    <a:lstStyle/>
                    <a:p>
                      <a:r>
                        <a:rPr lang="kk-KZ" sz="2000" dirty="0" smtClean="0">
                          <a:solidFill>
                            <a:srgbClr val="002060"/>
                          </a:solidFill>
                          <a:latin typeface="Times New Roman" pitchFamily="18" charset="0"/>
                          <a:cs typeface="Times New Roman" pitchFamily="18" charset="0"/>
                        </a:rPr>
                        <a:t>Күрделі зат</a:t>
                      </a:r>
                      <a:r>
                        <a:rPr lang="kk-KZ" sz="2000" baseline="0" dirty="0" smtClean="0">
                          <a:solidFill>
                            <a:srgbClr val="002060"/>
                          </a:solidFill>
                          <a:latin typeface="Times New Roman" pitchFamily="18" charset="0"/>
                          <a:cs typeface="Times New Roman" pitchFamily="18" charset="0"/>
                        </a:rPr>
                        <a:t> есімдер</a:t>
                      </a:r>
                    </a:p>
                    <a:p>
                      <a:endParaRPr lang="kk-KZ" sz="2000" baseline="0" dirty="0" smtClean="0">
                        <a:solidFill>
                          <a:srgbClr val="002060"/>
                        </a:solidFill>
                        <a:latin typeface="Times New Roman" pitchFamily="18" charset="0"/>
                        <a:cs typeface="Times New Roman" pitchFamily="18" charset="0"/>
                      </a:endParaRPr>
                    </a:p>
                    <a:p>
                      <a:endParaRPr kumimoji="0" lang="kk-KZ" sz="1800" b="1" kern="1200" dirty="0" smtClean="0">
                        <a:solidFill>
                          <a:schemeClr val="lt1"/>
                        </a:solidFill>
                        <a:latin typeface="+mn-lt"/>
                        <a:ea typeface="+mn-ea"/>
                        <a:cs typeface="+mn-cs"/>
                      </a:endParaRPr>
                    </a:p>
                    <a:p>
                      <a:r>
                        <a:rPr kumimoji="0" lang="kk-KZ" sz="2400" b="1" kern="1200" dirty="0" smtClean="0">
                          <a:solidFill>
                            <a:schemeClr val="lt1"/>
                          </a:solidFill>
                          <a:latin typeface="Times New Roman" pitchFamily="18" charset="0"/>
                          <a:ea typeface="+mn-ea"/>
                          <a:cs typeface="Times New Roman" pitchFamily="18" charset="0"/>
                        </a:rPr>
                        <a:t>Желаяқ</a:t>
                      </a:r>
                      <a:endParaRPr kumimoji="0" lang="ru-RU" sz="2400" b="1" kern="1200" dirty="0" smtClean="0">
                        <a:solidFill>
                          <a:schemeClr val="lt1"/>
                        </a:solidFill>
                        <a:latin typeface="Times New Roman" pitchFamily="18" charset="0"/>
                        <a:ea typeface="+mn-ea"/>
                        <a:cs typeface="Times New Roman" pitchFamily="18" charset="0"/>
                      </a:endParaRPr>
                    </a:p>
                    <a:p>
                      <a:r>
                        <a:rPr kumimoji="0" lang="kk-KZ" sz="2400" b="1" kern="1200" dirty="0" smtClean="0">
                          <a:solidFill>
                            <a:schemeClr val="lt1"/>
                          </a:solidFill>
                          <a:latin typeface="Times New Roman" pitchFamily="18" charset="0"/>
                          <a:ea typeface="+mn-ea"/>
                          <a:cs typeface="Times New Roman" pitchFamily="18" charset="0"/>
                        </a:rPr>
                        <a:t>Қаратас </a:t>
                      </a:r>
                      <a:endParaRPr lang="ru-RU" sz="2400" dirty="0">
                        <a:solidFill>
                          <a:srgbClr val="002060"/>
                        </a:solidFill>
                        <a:latin typeface="Times New Roman" pitchFamily="18" charset="0"/>
                        <a:cs typeface="Times New Roman" pitchFamily="18" charset="0"/>
                      </a:endParaRPr>
                    </a:p>
                  </a:txBody>
                  <a:tcPr/>
                </a:tc>
              </a:tr>
              <a:tr h="605952">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80331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4480" y="571480"/>
            <a:ext cx="7056784" cy="6155531"/>
          </a:xfrm>
          <a:prstGeom prst="rect">
            <a:avLst/>
          </a:prstGeom>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3 </a:t>
            </a:r>
            <a:r>
              <a:rPr lang="en-US" sz="2400" b="1" dirty="0" smtClean="0">
                <a:solidFill>
                  <a:srgbClr val="C00000"/>
                </a:solidFill>
                <a:latin typeface="Times New Roman" panose="02020603050405020304" pitchFamily="18" charset="0"/>
                <a:cs typeface="Times New Roman" panose="02020603050405020304" pitchFamily="18" charset="0"/>
              </a:rPr>
              <a:t>-</a:t>
            </a:r>
            <a:r>
              <a:rPr lang="kk-KZ" sz="2400" b="1" dirty="0" smtClean="0">
                <a:solidFill>
                  <a:srgbClr val="C00000"/>
                </a:solidFill>
                <a:latin typeface="Times New Roman" panose="02020603050405020304" pitchFamily="18" charset="0"/>
                <a:cs typeface="Times New Roman" panose="02020603050405020304" pitchFamily="18" charset="0"/>
              </a:rPr>
              <a:t>тапсырма </a:t>
            </a:r>
            <a:endParaRPr lang="ru-RU" sz="2400" b="1" dirty="0" smtClean="0">
              <a:solidFill>
                <a:srgbClr val="C00000"/>
              </a:solidFill>
              <a:latin typeface="Times New Roman" panose="02020603050405020304" pitchFamily="18" charset="0"/>
              <a:cs typeface="Times New Roman" panose="02020603050405020304" pitchFamily="18" charset="0"/>
            </a:endParaRPr>
          </a:p>
          <a:p>
            <a:endParaRPr lang="ru-RU" dirty="0" smtClean="0"/>
          </a:p>
          <a:p>
            <a:endParaRPr lang="ru-RU" dirty="0" smtClean="0"/>
          </a:p>
          <a:p>
            <a:r>
              <a:rPr lang="ru-RU" sz="2400" dirty="0" smtClean="0">
                <a:latin typeface="Times New Roman" pitchFamily="18" charset="0"/>
                <a:cs typeface="Times New Roman" pitchFamily="18" charset="0"/>
              </a:rPr>
              <a:t>   1</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Дара және күрделі зат есімдерді екі бағанға бөліп жазыңыздар.</a:t>
            </a:r>
            <a:r>
              <a:rPr lang="kk-KZ" sz="2400" dirty="0" smtClean="0"/>
              <a:t> </a:t>
            </a:r>
          </a:p>
          <a:p>
            <a:r>
              <a:rPr lang="kk-KZ" sz="2400" dirty="0" smtClean="0">
                <a:latin typeface="Times New Roman" pitchFamily="18" charset="0"/>
                <a:cs typeface="Times New Roman" pitchFamily="18" charset="0"/>
              </a:rPr>
              <a:t>Ақыл,іс-шара, баспасөз, көлшік, кітапхана, балабақша, кәсіпорын, орындық,жұмысшы, қиял-ғажайып, ержүрек,батыр,мекен.</a:t>
            </a:r>
            <a:endParaRPr lang="ru-RU" sz="2400" dirty="0" smtClean="0">
              <a:latin typeface="Times New Roman" pitchFamily="18" charset="0"/>
              <a:cs typeface="Times New Roman" pitchFamily="18" charset="0"/>
            </a:endParaRPr>
          </a:p>
          <a:p>
            <a:endParaRPr lang="kk-KZ" sz="2400" b="1" dirty="0" smtClean="0">
              <a:solidFill>
                <a:srgbClr val="C00000"/>
              </a:solidFill>
              <a:latin typeface="Times New Roman" panose="02020603050405020304" pitchFamily="18" charset="0"/>
              <a:cs typeface="Times New Roman" panose="02020603050405020304" pitchFamily="18" charset="0"/>
            </a:endParaRPr>
          </a:p>
          <a:p>
            <a:endParaRPr lang="ru-RU" sz="2400" b="1" dirty="0" smtClean="0">
              <a:solidFill>
                <a:srgbClr val="C00000"/>
              </a:solidFill>
              <a:latin typeface="Times New Roman" panose="02020603050405020304" pitchFamily="18" charset="0"/>
              <a:cs typeface="Times New Roman" panose="02020603050405020304" pitchFamily="18" charset="0"/>
            </a:endParaRPr>
          </a:p>
          <a:p>
            <a:r>
              <a:rPr lang="ru-RU" sz="2400" b="1" dirty="0" smtClean="0">
                <a:solidFill>
                  <a:srgbClr val="C00000"/>
                </a:solidFill>
                <a:latin typeface="Times New Roman" panose="02020603050405020304" pitchFamily="18" charset="0"/>
                <a:cs typeface="Times New Roman" panose="02020603050405020304" pitchFamily="18" charset="0"/>
              </a:rPr>
              <a:t>Дескриптор</a:t>
            </a:r>
          </a:p>
          <a:p>
            <a:pPr lvl="0"/>
            <a:r>
              <a:rPr lang="en-US" sz="2400" dirty="0" smtClean="0"/>
              <a:t>- </a:t>
            </a:r>
            <a:r>
              <a:rPr lang="kk-KZ" sz="2400" dirty="0" smtClean="0">
                <a:latin typeface="Times New Roman" pitchFamily="18" charset="0"/>
                <a:cs typeface="Times New Roman" pitchFamily="18" charset="0"/>
              </a:rPr>
              <a:t>Дара және күрделі зат есімдерді екі бағанға бөліп жазады.</a:t>
            </a:r>
            <a:endParaRPr lang="ru-RU" sz="2400" dirty="0" smtClean="0">
              <a:latin typeface="Times New Roman" pitchFamily="18" charset="0"/>
              <a:cs typeface="Times New Roman" pitchFamily="18" charset="0"/>
            </a:endParaRPr>
          </a:p>
          <a:p>
            <a:endParaRPr lang="ru-RU" sz="2000" dirty="0" smtClean="0"/>
          </a:p>
          <a:p>
            <a:endParaRPr lang="ru-RU" sz="2000" dirty="0" smtClean="0"/>
          </a:p>
          <a:p>
            <a:endParaRPr lang="ru-RU" dirty="0" smtClean="0"/>
          </a:p>
          <a:p>
            <a:endParaRPr lang="ru-RU" dirty="0" smtClean="0"/>
          </a:p>
          <a:p>
            <a:endParaRPr lang="ru-RU" dirty="0"/>
          </a:p>
        </p:txBody>
      </p:sp>
      <p:sp>
        <p:nvSpPr>
          <p:cNvPr id="6" name="AutoShape 2" descr="Картинки с человечками для презентации (35 фото) | Презентация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30" y="1556792"/>
            <a:ext cx="135713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картинки для презентации человечки - Создать мем - Meme-arsenal.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30" y="4293096"/>
            <a:ext cx="139353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568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294</TotalTime>
  <Words>496</Words>
  <Application>Microsoft Office PowerPoint</Application>
  <PresentationFormat>Экран (4:3)</PresentationFormat>
  <Paragraphs>122</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Жазира</dc:creator>
  <cp:lastModifiedBy>1</cp:lastModifiedBy>
  <cp:revision>33</cp:revision>
  <dcterms:created xsi:type="dcterms:W3CDTF">2020-08-14T17:18:35Z</dcterms:created>
  <dcterms:modified xsi:type="dcterms:W3CDTF">2021-01-14T04:14:39Z</dcterms:modified>
</cp:coreProperties>
</file>