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3" r:id="rId3"/>
    <p:sldId id="281" r:id="rId4"/>
    <p:sldId id="280" r:id="rId5"/>
    <p:sldId id="279" r:id="rId6"/>
    <p:sldId id="278" r:id="rId7"/>
    <p:sldId id="275" r:id="rId8"/>
    <p:sldId id="277" r:id="rId9"/>
    <p:sldId id="276"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3014C680-275C-4651-BE04-EB3EEBDDCE81}"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014C680-275C-4651-BE04-EB3EEBDDCE8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014C680-275C-4651-BE04-EB3EEBDDCE8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014C680-275C-4651-BE04-EB3EEBDDCE8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014C680-275C-4651-BE04-EB3EEBDDCE81}"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014C680-275C-4651-BE04-EB3EEBDDCE8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3014C680-275C-4651-BE04-EB3EEBDDCE8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3014C680-275C-4651-BE04-EB3EEBDDCE8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3014C680-275C-4651-BE04-EB3EEBDDCE81}"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014C680-275C-4651-BE04-EB3EEBDDCE8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0EE2AC75-0873-4AF5-9C30-33ABB1504605}" type="datetimeFigureOut">
              <a:rPr lang="ru-RU" smtClean="0"/>
              <a:pPr/>
              <a:t>29.01.2021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014C680-275C-4651-BE04-EB3EEBDDCE81}"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EE2AC75-0873-4AF5-9C30-33ABB1504605}" type="datetimeFigureOut">
              <a:rPr lang="ru-RU" smtClean="0"/>
              <a:pPr/>
              <a:t>29.01.2021</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014C680-275C-4651-BE04-EB3EEBDDCE81}"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мерует\Desktop\фоны\18.jpg"/>
          <p:cNvPicPr>
            <a:picLocks noChangeAspect="1" noChangeArrowheads="1"/>
          </p:cNvPicPr>
          <p:nvPr/>
        </p:nvPicPr>
        <p:blipFill>
          <a:blip r:embed="rId2"/>
          <a:srcRect/>
          <a:stretch>
            <a:fillRect/>
          </a:stretch>
        </p:blipFill>
        <p:spPr bwMode="auto">
          <a:xfrm>
            <a:off x="0" y="-99392"/>
            <a:ext cx="9144000" cy="6858000"/>
          </a:xfrm>
          <a:prstGeom prst="rect">
            <a:avLst/>
          </a:prstGeom>
          <a:noFill/>
        </p:spPr>
      </p:pic>
      <p:sp>
        <p:nvSpPr>
          <p:cNvPr id="12" name="TextBox 11"/>
          <p:cNvSpPr txBox="1"/>
          <p:nvPr/>
        </p:nvSpPr>
        <p:spPr>
          <a:xfrm>
            <a:off x="1214414" y="1916832"/>
            <a:ext cx="7072362" cy="2062103"/>
          </a:xfrm>
          <a:prstGeom prst="rect">
            <a:avLst/>
          </a:prstGeom>
          <a:noFill/>
        </p:spPr>
        <p:txBody>
          <a:bodyPr wrap="square" rtlCol="0">
            <a:spAutoFit/>
          </a:bodyPr>
          <a:lstStyle/>
          <a:p>
            <a:endParaRPr lang="kk-KZ" sz="3200" i="1" dirty="0" smtClean="0">
              <a:solidFill>
                <a:srgbClr val="002060"/>
              </a:solidFill>
              <a:latin typeface="Times New Roman" pitchFamily="18" charset="0"/>
              <a:cs typeface="Times New Roman" pitchFamily="18" charset="0"/>
            </a:endParaRPr>
          </a:p>
          <a:p>
            <a:endParaRPr lang="kk-KZ" sz="2800" i="1" dirty="0" smtClean="0">
              <a:solidFill>
                <a:srgbClr val="0070C0"/>
              </a:solidFill>
              <a:latin typeface="Times New Roman" pitchFamily="18" charset="0"/>
              <a:cs typeface="Times New Roman" pitchFamily="18" charset="0"/>
            </a:endParaRPr>
          </a:p>
          <a:p>
            <a:r>
              <a:rPr lang="kk-KZ" sz="2800" i="1" dirty="0" smtClean="0">
                <a:solidFill>
                  <a:srgbClr val="0070C0"/>
                </a:solidFill>
                <a:latin typeface="Times New Roman" pitchFamily="18" charset="0"/>
                <a:cs typeface="Times New Roman" pitchFamily="18" charset="0"/>
              </a:rPr>
              <a:t>Сабақтың тақырыбы: </a:t>
            </a:r>
          </a:p>
          <a:p>
            <a:r>
              <a:rPr lang="kk-KZ" sz="3200" b="1" dirty="0" smtClean="0">
                <a:solidFill>
                  <a:srgbClr val="002060"/>
                </a:solidFill>
                <a:latin typeface="Times New Roman" pitchFamily="18" charset="0"/>
                <a:cs typeface="Times New Roman" pitchFamily="18" charset="0"/>
              </a:rPr>
              <a:t>Адамның кейбір кездері</a:t>
            </a:r>
            <a:r>
              <a:rPr lang="kk-KZ" sz="4000" b="1" dirty="0" smtClean="0">
                <a:solidFill>
                  <a:srgbClr val="002060"/>
                </a:solidFill>
                <a:latin typeface="Times New Roman" pitchFamily="18" charset="0"/>
                <a:cs typeface="Times New Roman" pitchFamily="18" charset="0"/>
              </a:rPr>
              <a:t>...</a:t>
            </a:r>
            <a:r>
              <a:rPr lang="kk-KZ" sz="3200" b="1" dirty="0" smtClean="0">
                <a:solidFill>
                  <a:srgbClr val="002060"/>
                </a:solidFill>
                <a:latin typeface="Times New Roman" pitchFamily="18" charset="0"/>
                <a:cs typeface="Times New Roman" pitchFamily="18" charset="0"/>
              </a:rPr>
              <a:t>  </a:t>
            </a:r>
            <a:r>
              <a:rPr lang="kk-KZ" sz="2800" dirty="0" smtClean="0">
                <a:solidFill>
                  <a:srgbClr val="002060"/>
                </a:solidFill>
                <a:latin typeface="Times New Roman" pitchFamily="18" charset="0"/>
                <a:cs typeface="Times New Roman" pitchFamily="18" charset="0"/>
              </a:rPr>
              <a:t>(1-сабақ)</a:t>
            </a:r>
            <a:endParaRPr lang="ru-RU" sz="2800" dirty="0">
              <a:solidFill>
                <a:srgbClr val="002060"/>
              </a:solidFill>
              <a:latin typeface="Times New Roman" pitchFamily="18" charset="0"/>
              <a:cs typeface="Times New Roman" pitchFamily="18" charset="0"/>
            </a:endParaRPr>
          </a:p>
        </p:txBody>
      </p:sp>
      <p:sp>
        <p:nvSpPr>
          <p:cNvPr id="14" name="TextBox 13"/>
          <p:cNvSpPr txBox="1"/>
          <p:nvPr/>
        </p:nvSpPr>
        <p:spPr>
          <a:xfrm>
            <a:off x="1000100" y="5143512"/>
            <a:ext cx="7286676" cy="369332"/>
          </a:xfrm>
          <a:prstGeom prst="rect">
            <a:avLst/>
          </a:prstGeom>
          <a:noFill/>
        </p:spPr>
        <p:txBody>
          <a:bodyPr wrap="square" rtlCol="0">
            <a:spAutoFit/>
          </a:bodyPr>
          <a:lstStyle/>
          <a:p>
            <a:endParaRPr lang="ru-RU" dirty="0"/>
          </a:p>
        </p:txBody>
      </p:sp>
      <p:sp>
        <p:nvSpPr>
          <p:cNvPr id="2" name="Прямоугольник 1"/>
          <p:cNvSpPr/>
          <p:nvPr/>
        </p:nvSpPr>
        <p:spPr>
          <a:xfrm>
            <a:off x="7020272" y="476672"/>
            <a:ext cx="1990234" cy="461665"/>
          </a:xfrm>
          <a:prstGeom prst="rect">
            <a:avLst/>
          </a:prstGeom>
        </p:spPr>
        <p:txBody>
          <a:bodyPr wrap="square">
            <a:spAutoFit/>
          </a:bodyPr>
          <a:lstStyle/>
          <a:p>
            <a:r>
              <a:rPr lang="kk-KZ" sz="2400" b="1" dirty="0" smtClean="0">
                <a:solidFill>
                  <a:srgbClr val="7030A0"/>
                </a:solidFill>
                <a:latin typeface="Times New Roman" pitchFamily="18" charset="0"/>
                <a:cs typeface="Times New Roman" pitchFamily="18" charset="0"/>
              </a:rPr>
              <a:t>5-сынып</a:t>
            </a:r>
            <a:endParaRPr lang="ru-RU" sz="2400" b="1" dirty="0">
              <a:solidFill>
                <a:srgbClr val="7030A0"/>
              </a:solidFill>
            </a:endParaRPr>
          </a:p>
        </p:txBody>
      </p:sp>
      <p:sp>
        <p:nvSpPr>
          <p:cNvPr id="3" name="Прямоугольник 2"/>
          <p:cNvSpPr/>
          <p:nvPr/>
        </p:nvSpPr>
        <p:spPr>
          <a:xfrm>
            <a:off x="1547664" y="671068"/>
            <a:ext cx="3168352" cy="954107"/>
          </a:xfrm>
          <a:prstGeom prst="rect">
            <a:avLst/>
          </a:prstGeom>
        </p:spPr>
        <p:txBody>
          <a:bodyPr wrap="square">
            <a:spAutoFit/>
          </a:bodyPr>
          <a:lstStyle/>
          <a:p>
            <a:endParaRPr lang="kk-KZ" altLang="ru-RU" sz="2800" b="1" i="1" dirty="0" smtClean="0">
              <a:solidFill>
                <a:srgbClr val="0070C0"/>
              </a:solidFill>
              <a:latin typeface="Times New Roman" panose="02020603050405020304" pitchFamily="18" charset="0"/>
              <a:cs typeface="Times New Roman" panose="02020603050405020304" pitchFamily="18" charset="0"/>
            </a:endParaRPr>
          </a:p>
          <a:p>
            <a:r>
              <a:rPr lang="kk-KZ" altLang="ru-RU" sz="2800" b="1" i="1" dirty="0" smtClean="0">
                <a:solidFill>
                  <a:srgbClr val="0070C0"/>
                </a:solidFill>
                <a:latin typeface="Times New Roman" panose="02020603050405020304" pitchFamily="18" charset="0"/>
                <a:cs typeface="Times New Roman" panose="02020603050405020304" pitchFamily="18" charset="0"/>
              </a:rPr>
              <a:t>Бөлім </a:t>
            </a:r>
            <a:r>
              <a:rPr lang="kk-KZ" altLang="ru-RU" sz="2800" b="1" i="1" dirty="0">
                <a:solidFill>
                  <a:srgbClr val="0070C0"/>
                </a:solidFill>
                <a:latin typeface="Times New Roman" panose="02020603050405020304" pitchFamily="18" charset="0"/>
                <a:cs typeface="Times New Roman" panose="02020603050405020304" pitchFamily="18" charset="0"/>
              </a:rPr>
              <a:t>тақырыбы:</a:t>
            </a:r>
            <a:endParaRPr lang="ru-RU" altLang="ru-RU" sz="2800" b="1" i="1" dirty="0">
              <a:solidFill>
                <a:srgbClr val="0070C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840937" y="1242919"/>
            <a:ext cx="5837239" cy="954107"/>
          </a:xfrm>
          <a:prstGeom prst="rect">
            <a:avLst/>
          </a:prstGeom>
        </p:spPr>
        <p:txBody>
          <a:bodyPr wrap="none">
            <a:spAutoFit/>
          </a:bodyPr>
          <a:lstStyle/>
          <a:p>
            <a:endParaRPr lang="kk-KZ" altLang="ru-RU" sz="2800" dirty="0" smtClean="0">
              <a:solidFill>
                <a:srgbClr val="C00000"/>
              </a:solidFill>
              <a:latin typeface="Times New Roman" panose="02020603050405020304" pitchFamily="18" charset="0"/>
              <a:cs typeface="Times New Roman" panose="02020603050405020304" pitchFamily="18" charset="0"/>
            </a:endParaRPr>
          </a:p>
          <a:p>
            <a:r>
              <a:rPr lang="kk-KZ" altLang="ru-RU" sz="2800" dirty="0" smtClean="0">
                <a:solidFill>
                  <a:srgbClr val="C00000"/>
                </a:solidFill>
                <a:latin typeface="Times New Roman" panose="02020603050405020304" pitchFamily="18" charset="0"/>
                <a:cs typeface="Times New Roman" panose="02020603050405020304" pitchFamily="18" charset="0"/>
              </a:rPr>
              <a:t>Адамның </a:t>
            </a:r>
            <a:r>
              <a:rPr lang="kk-KZ" altLang="ru-RU" sz="2800" dirty="0">
                <a:solidFill>
                  <a:srgbClr val="C00000"/>
                </a:solidFill>
                <a:latin typeface="Times New Roman" panose="02020603050405020304" pitchFamily="18" charset="0"/>
                <a:cs typeface="Times New Roman" panose="02020603050405020304" pitchFamily="18" charset="0"/>
              </a:rPr>
              <a:t>сыртқы келбеті мен мінезі </a:t>
            </a:r>
            <a:endParaRPr lang="ru-RU" sz="28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C:\Users\мерует\Desktop\фоны\3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extBox 3"/>
          <p:cNvSpPr txBox="1"/>
          <p:nvPr/>
        </p:nvSpPr>
        <p:spPr>
          <a:xfrm>
            <a:off x="395536" y="571480"/>
            <a:ext cx="8424936" cy="1446550"/>
          </a:xfrm>
          <a:prstGeom prst="rect">
            <a:avLst/>
          </a:prstGeom>
          <a:noFill/>
        </p:spPr>
        <p:txBody>
          <a:bodyPr wrap="square" rtlCol="0">
            <a:spAutoFit/>
          </a:bodyPr>
          <a:lstStyle/>
          <a:p>
            <a:r>
              <a:rPr lang="kk-KZ" sz="2400" b="1" dirty="0" smtClean="0">
                <a:solidFill>
                  <a:srgbClr val="C00000"/>
                </a:solidFill>
                <a:latin typeface="Times New Roman" pitchFamily="18" charset="0"/>
                <a:cs typeface="Times New Roman" pitchFamily="18" charset="0"/>
              </a:rPr>
              <a:t>Оқу мақсаты</a:t>
            </a:r>
          </a:p>
          <a:p>
            <a:r>
              <a:rPr lang="kk-KZ" altLang="ru-RU" sz="2000" dirty="0" smtClean="0">
                <a:solidFill>
                  <a:srgbClr val="002060"/>
                </a:solidFill>
                <a:latin typeface="Times New Roman" panose="02020603050405020304" pitchFamily="18" charset="0"/>
                <a:cs typeface="Times New Roman" panose="02020603050405020304" pitchFamily="18" charset="0"/>
              </a:rPr>
              <a:t>Ж4</a:t>
            </a:r>
            <a:r>
              <a:rPr lang="kk-KZ" altLang="ru-RU" sz="2000" dirty="0">
                <a:solidFill>
                  <a:srgbClr val="002060"/>
                </a:solidFill>
                <a:latin typeface="Times New Roman" panose="02020603050405020304" pitchFamily="18" charset="0"/>
                <a:cs typeface="Times New Roman" panose="02020603050405020304" pitchFamily="18" charset="0"/>
              </a:rPr>
              <a:t>. Эссенің кіріспе, негізгі, қорытынды бөлімдерін сақтай отырып, өзіне таныс адамды, белгілі бір мекен мен оқиғаны сипаттап не суреттеп </a:t>
            </a:r>
            <a:r>
              <a:rPr lang="kk-KZ" altLang="ru-RU" sz="2000" dirty="0" smtClean="0">
                <a:solidFill>
                  <a:srgbClr val="002060"/>
                </a:solidFill>
                <a:latin typeface="Times New Roman" panose="02020603050405020304" pitchFamily="18" charset="0"/>
                <a:cs typeface="Times New Roman" panose="02020603050405020304" pitchFamily="18" charset="0"/>
              </a:rPr>
              <a:t>жазу.</a:t>
            </a:r>
            <a:endParaRPr lang="kk-KZ" altLang="ru-RU" sz="2000" dirty="0">
              <a:solidFill>
                <a:srgbClr val="002060"/>
              </a:solidFill>
              <a:latin typeface="Times New Roman" panose="02020603050405020304" pitchFamily="18" charset="0"/>
              <a:cs typeface="Times New Roman" panose="02020603050405020304" pitchFamily="18" charset="0"/>
            </a:endParaRPr>
          </a:p>
          <a:p>
            <a:endParaRPr lang="ru-RU" sz="2400" dirty="0">
              <a:latin typeface="Times New Roman" pitchFamily="18" charset="0"/>
              <a:cs typeface="Times New Roman" pitchFamily="18" charset="0"/>
            </a:endParaRPr>
          </a:p>
        </p:txBody>
      </p:sp>
      <p:sp>
        <p:nvSpPr>
          <p:cNvPr id="2" name="Прямоугольник 1"/>
          <p:cNvSpPr/>
          <p:nvPr/>
        </p:nvSpPr>
        <p:spPr>
          <a:xfrm>
            <a:off x="395536" y="2018030"/>
            <a:ext cx="2736304" cy="369332"/>
          </a:xfrm>
          <a:prstGeom prst="rect">
            <a:avLst/>
          </a:prstGeom>
        </p:spPr>
        <p:txBody>
          <a:bodyPr wrap="square">
            <a:spAutoFit/>
          </a:bodyPr>
          <a:lstStyle/>
          <a:p>
            <a:pPr algn="ctr"/>
            <a:r>
              <a:rPr lang="kk-KZ" b="1" dirty="0" smtClean="0">
                <a:solidFill>
                  <a:srgbClr val="C00000"/>
                </a:solidFill>
                <a:latin typeface="Times New Roman" pitchFamily="18" charset="0"/>
                <a:cs typeface="Times New Roman" pitchFamily="18" charset="0"/>
              </a:rPr>
              <a:t>Сабақ мақсаттары</a:t>
            </a:r>
            <a:endParaRPr lang="kk-KZ" b="1" dirty="0">
              <a:solidFill>
                <a:srgbClr val="C00000"/>
              </a:solidFill>
              <a:latin typeface="Times New Roman" pitchFamily="18" charset="0"/>
              <a:cs typeface="Times New Roman" pitchFamily="18" charset="0"/>
            </a:endParaRPr>
          </a:p>
        </p:txBody>
      </p:sp>
      <p:sp>
        <p:nvSpPr>
          <p:cNvPr id="3" name="Прямоугольник 2"/>
          <p:cNvSpPr/>
          <p:nvPr/>
        </p:nvSpPr>
        <p:spPr>
          <a:xfrm>
            <a:off x="179512" y="1166842"/>
            <a:ext cx="6480720" cy="4616648"/>
          </a:xfrm>
          <a:prstGeom prst="rect">
            <a:avLst/>
          </a:prstGeom>
        </p:spPr>
        <p:txBody>
          <a:bodyPr wrap="square">
            <a:spAutoFit/>
          </a:bodyPr>
          <a:lstStyle/>
          <a:p>
            <a:endParaRPr lang="kk-KZ" altLang="ru-RU" b="1" dirty="0" smtClean="0">
              <a:latin typeface="Times New Roman" panose="02020603050405020304" pitchFamily="18" charset="0"/>
              <a:cs typeface="Times New Roman" panose="02020603050405020304" pitchFamily="18" charset="0"/>
            </a:endParaRPr>
          </a:p>
          <a:p>
            <a:endParaRPr lang="kk-KZ" altLang="ru-RU" b="1" dirty="0">
              <a:latin typeface="Times New Roman" panose="02020603050405020304" pitchFamily="18" charset="0"/>
              <a:cs typeface="Times New Roman" panose="02020603050405020304" pitchFamily="18" charset="0"/>
            </a:endParaRPr>
          </a:p>
          <a:p>
            <a:endParaRPr lang="kk-KZ" altLang="ru-RU" b="1" dirty="0" smtClean="0">
              <a:latin typeface="Times New Roman" panose="02020603050405020304" pitchFamily="18" charset="0"/>
              <a:cs typeface="Times New Roman" panose="02020603050405020304" pitchFamily="18" charset="0"/>
            </a:endParaRPr>
          </a:p>
          <a:p>
            <a:endParaRPr lang="kk-KZ" altLang="ru-RU" sz="2400" b="1" dirty="0">
              <a:latin typeface="Times New Roman" panose="02020603050405020304" pitchFamily="18" charset="0"/>
              <a:cs typeface="Times New Roman" panose="02020603050405020304" pitchFamily="18" charset="0"/>
            </a:endParaRPr>
          </a:p>
          <a:p>
            <a:r>
              <a:rPr lang="kk-KZ" altLang="ru-RU" b="1" dirty="0" smtClean="0">
                <a:solidFill>
                  <a:srgbClr val="002060"/>
                </a:solidFill>
                <a:latin typeface="Times New Roman" panose="02020603050405020304" pitchFamily="18" charset="0"/>
                <a:cs typeface="Times New Roman" panose="02020603050405020304" pitchFamily="18" charset="0"/>
              </a:rPr>
              <a:t>   Оқушылардың </a:t>
            </a:r>
            <a:r>
              <a:rPr lang="kk-KZ" altLang="ru-RU" b="1" dirty="0">
                <a:solidFill>
                  <a:srgbClr val="002060"/>
                </a:solidFill>
                <a:latin typeface="Times New Roman" panose="02020603050405020304" pitchFamily="18" charset="0"/>
                <a:cs typeface="Times New Roman" panose="02020603050405020304" pitchFamily="18" charset="0"/>
              </a:rPr>
              <a:t>барлығы мынаны орындай алады: </a:t>
            </a:r>
            <a:r>
              <a:rPr lang="kk-KZ" altLang="ru-RU" dirty="0">
                <a:solidFill>
                  <a:srgbClr val="002060"/>
                </a:solidFill>
                <a:latin typeface="Times New Roman" panose="02020603050405020304" pitchFamily="18" charset="0"/>
                <a:cs typeface="Times New Roman" panose="02020603050405020304" pitchFamily="18" charset="0"/>
              </a:rPr>
              <a:t>Эссенің кіріспе, негізгі, қорытынды бөлімдерін сақтай отырып, өзіне таныс адамды, белгілі бір мекен мен оқиғаны сипаттап не суреттеп жазады.</a:t>
            </a:r>
            <a:endParaRPr lang="ru-RU" altLang="ru-RU" dirty="0">
              <a:solidFill>
                <a:srgbClr val="002060"/>
              </a:solidFill>
              <a:latin typeface="Times New Roman" panose="02020603050405020304" pitchFamily="18" charset="0"/>
              <a:cs typeface="Times New Roman" panose="02020603050405020304" pitchFamily="18" charset="0"/>
            </a:endParaRPr>
          </a:p>
          <a:p>
            <a:r>
              <a:rPr lang="kk-KZ" altLang="ru-RU" b="1" dirty="0">
                <a:solidFill>
                  <a:srgbClr val="002060"/>
                </a:solidFill>
                <a:latin typeface="Times New Roman" panose="02020603050405020304" pitchFamily="18" charset="0"/>
                <a:cs typeface="Times New Roman" panose="02020603050405020304" pitchFamily="18" charset="0"/>
              </a:rPr>
              <a:t>Оқушылардың көбісі мынаны орындай алады:  </a:t>
            </a:r>
            <a:r>
              <a:rPr lang="kk-KZ" altLang="ru-RU" dirty="0">
                <a:solidFill>
                  <a:srgbClr val="002060"/>
                </a:solidFill>
                <a:latin typeface="Times New Roman" panose="02020603050405020304" pitchFamily="18" charset="0"/>
                <a:cs typeface="Times New Roman" panose="02020603050405020304" pitchFamily="18" charset="0"/>
              </a:rPr>
              <a:t>Эссенің кіріспе, негізгі, қорытынды бөлімдерін сақтай отырып, өзіне таныс адамды, белгілі бір мекен мен оқиғаны сипаттап өз ойымен суреттеп жазады.</a:t>
            </a:r>
            <a:endParaRPr lang="ru-RU" altLang="ru-RU" dirty="0">
              <a:solidFill>
                <a:srgbClr val="002060"/>
              </a:solidFill>
              <a:latin typeface="Times New Roman" panose="02020603050405020304" pitchFamily="18" charset="0"/>
              <a:cs typeface="Times New Roman" panose="02020603050405020304" pitchFamily="18" charset="0"/>
            </a:endParaRPr>
          </a:p>
          <a:p>
            <a:r>
              <a:rPr lang="kk-KZ" altLang="ru-RU" b="1" dirty="0">
                <a:solidFill>
                  <a:srgbClr val="002060"/>
                </a:solidFill>
                <a:latin typeface="Times New Roman" panose="02020603050405020304" pitchFamily="18" charset="0"/>
                <a:cs typeface="Times New Roman" panose="02020603050405020304" pitchFamily="18" charset="0"/>
              </a:rPr>
              <a:t>Оқушылардың кейбіреуі мынаны орындай алады</a:t>
            </a:r>
            <a:r>
              <a:rPr lang="kk-KZ" altLang="ru-RU" dirty="0">
                <a:solidFill>
                  <a:srgbClr val="002060"/>
                </a:solidFill>
                <a:latin typeface="Times New Roman" panose="02020603050405020304" pitchFamily="18" charset="0"/>
                <a:cs typeface="Times New Roman" panose="02020603050405020304" pitchFamily="18" charset="0"/>
              </a:rPr>
              <a:t>: Эссенің кіріспе, негізгі, қорытынды бөлімдерін сақтай отырып, өзіне таныс адамды, белгілі бір мекен мен оқиғаны сипаттап өз пікірін білдіре отырып,  суреттеп жазады.</a:t>
            </a:r>
            <a:endParaRPr lang="ru-RU" altLang="ru-RU"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C:\Users\мерует\Desktop\фоны\3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extBox 3"/>
          <p:cNvSpPr txBox="1"/>
          <p:nvPr/>
        </p:nvSpPr>
        <p:spPr>
          <a:xfrm>
            <a:off x="539552" y="571480"/>
            <a:ext cx="7032844" cy="3477875"/>
          </a:xfrm>
          <a:prstGeom prst="rect">
            <a:avLst/>
          </a:prstGeom>
          <a:noFill/>
        </p:spPr>
        <p:txBody>
          <a:bodyPr wrap="square" rtlCol="0">
            <a:spAutoFit/>
          </a:bodyPr>
          <a:lstStyle/>
          <a:p>
            <a:pPr algn="ctr"/>
            <a:r>
              <a:rPr lang="kk-KZ" sz="2800" b="1" dirty="0" smtClean="0">
                <a:solidFill>
                  <a:srgbClr val="C00000"/>
                </a:solidFill>
                <a:latin typeface="Times New Roman" pitchFamily="18" charset="0"/>
                <a:cs typeface="Times New Roman" pitchFamily="18" charset="0"/>
              </a:rPr>
              <a:t>Бағалау критерийлері:</a:t>
            </a:r>
          </a:p>
          <a:p>
            <a:endParaRPr lang="kk-KZ" sz="2400" dirty="0" smtClean="0">
              <a:latin typeface="Times New Roman" pitchFamily="18" charset="0"/>
              <a:cs typeface="Times New Roman" pitchFamily="18" charset="0"/>
            </a:endParaRPr>
          </a:p>
          <a:p>
            <a:endParaRPr lang="kk-KZ" altLang="ru-RU" sz="2400" dirty="0" smtClean="0">
              <a:latin typeface="Times New Roman" panose="02020603050405020304" pitchFamily="18" charset="0"/>
              <a:cs typeface="Times New Roman" panose="02020603050405020304" pitchFamily="18" charset="0"/>
            </a:endParaRPr>
          </a:p>
          <a:p>
            <a:endParaRPr lang="kk-KZ" altLang="ru-RU" sz="2400" dirty="0">
              <a:latin typeface="Times New Roman" panose="02020603050405020304" pitchFamily="18" charset="0"/>
              <a:cs typeface="Times New Roman" panose="02020603050405020304" pitchFamily="18" charset="0"/>
            </a:endParaRPr>
          </a:p>
          <a:p>
            <a:r>
              <a:rPr lang="kk-KZ" altLang="ru-RU" sz="2400" dirty="0" smtClean="0">
                <a:solidFill>
                  <a:srgbClr val="002060"/>
                </a:solidFill>
                <a:latin typeface="Times New Roman" panose="02020603050405020304" pitchFamily="18" charset="0"/>
                <a:cs typeface="Times New Roman" panose="02020603050405020304" pitchFamily="18" charset="0"/>
              </a:rPr>
              <a:t>     Эссенің </a:t>
            </a:r>
            <a:r>
              <a:rPr lang="kk-KZ" altLang="ru-RU" sz="2400" dirty="0">
                <a:solidFill>
                  <a:srgbClr val="002060"/>
                </a:solidFill>
                <a:latin typeface="Times New Roman" panose="02020603050405020304" pitchFamily="18" charset="0"/>
                <a:cs typeface="Times New Roman" panose="02020603050405020304" pitchFamily="18" charset="0"/>
              </a:rPr>
              <a:t>кіріспе, негізгі, қорытынды </a:t>
            </a:r>
            <a:endParaRPr lang="kk-KZ" altLang="ru-RU" sz="2400" dirty="0" smtClean="0">
              <a:solidFill>
                <a:srgbClr val="002060"/>
              </a:solidFill>
              <a:latin typeface="Times New Roman" panose="02020603050405020304" pitchFamily="18" charset="0"/>
              <a:cs typeface="Times New Roman" panose="02020603050405020304" pitchFamily="18" charset="0"/>
            </a:endParaRPr>
          </a:p>
          <a:p>
            <a:r>
              <a:rPr lang="kk-KZ" altLang="ru-RU" sz="2400" dirty="0" smtClean="0">
                <a:solidFill>
                  <a:srgbClr val="002060"/>
                </a:solidFill>
                <a:latin typeface="Times New Roman" panose="02020603050405020304" pitchFamily="18" charset="0"/>
                <a:cs typeface="Times New Roman" panose="02020603050405020304" pitchFamily="18" charset="0"/>
              </a:rPr>
              <a:t>бөлімдерін </a:t>
            </a:r>
            <a:r>
              <a:rPr lang="kk-KZ" altLang="ru-RU" sz="2400" dirty="0">
                <a:solidFill>
                  <a:srgbClr val="002060"/>
                </a:solidFill>
                <a:latin typeface="Times New Roman" panose="02020603050405020304" pitchFamily="18" charset="0"/>
                <a:cs typeface="Times New Roman" panose="02020603050405020304" pitchFamily="18" charset="0"/>
              </a:rPr>
              <a:t>сақтай отырып, өзіне </a:t>
            </a:r>
            <a:endParaRPr lang="kk-KZ" altLang="ru-RU" sz="2400" dirty="0" smtClean="0">
              <a:solidFill>
                <a:srgbClr val="002060"/>
              </a:solidFill>
              <a:latin typeface="Times New Roman" panose="02020603050405020304" pitchFamily="18" charset="0"/>
              <a:cs typeface="Times New Roman" panose="02020603050405020304" pitchFamily="18" charset="0"/>
            </a:endParaRPr>
          </a:p>
          <a:p>
            <a:r>
              <a:rPr lang="kk-KZ" altLang="ru-RU" sz="2400" dirty="0" smtClean="0">
                <a:solidFill>
                  <a:srgbClr val="002060"/>
                </a:solidFill>
                <a:latin typeface="Times New Roman" panose="02020603050405020304" pitchFamily="18" charset="0"/>
                <a:cs typeface="Times New Roman" panose="02020603050405020304" pitchFamily="18" charset="0"/>
              </a:rPr>
              <a:t>таныс адамды, белгілі бір мекен </a:t>
            </a:r>
          </a:p>
          <a:p>
            <a:r>
              <a:rPr lang="kk-KZ" altLang="ru-RU" sz="2400" dirty="0" smtClean="0">
                <a:solidFill>
                  <a:srgbClr val="002060"/>
                </a:solidFill>
                <a:latin typeface="Times New Roman" panose="02020603050405020304" pitchFamily="18" charset="0"/>
                <a:cs typeface="Times New Roman" panose="02020603050405020304" pitchFamily="18" charset="0"/>
              </a:rPr>
              <a:t>мен оқиғаны сипаттайды</a:t>
            </a:r>
            <a:r>
              <a:rPr lang="kk-KZ" altLang="ru-RU" sz="2400" dirty="0">
                <a:solidFill>
                  <a:srgbClr val="002060"/>
                </a:solidFill>
                <a:latin typeface="Times New Roman" panose="02020603050405020304" pitchFamily="18" charset="0"/>
                <a:cs typeface="Times New Roman" panose="02020603050405020304" pitchFamily="18" charset="0"/>
              </a:rPr>
              <a:t>, </a:t>
            </a:r>
            <a:endParaRPr lang="kk-KZ" altLang="ru-RU" sz="2400" dirty="0" smtClean="0">
              <a:solidFill>
                <a:srgbClr val="002060"/>
              </a:solidFill>
              <a:latin typeface="Times New Roman" panose="02020603050405020304" pitchFamily="18" charset="0"/>
              <a:cs typeface="Times New Roman" panose="02020603050405020304" pitchFamily="18" charset="0"/>
            </a:endParaRPr>
          </a:p>
          <a:p>
            <a:r>
              <a:rPr lang="kk-KZ" altLang="ru-RU" sz="2400" dirty="0" smtClean="0">
                <a:solidFill>
                  <a:srgbClr val="002060"/>
                </a:solidFill>
                <a:latin typeface="Times New Roman" panose="02020603050405020304" pitchFamily="18" charset="0"/>
                <a:cs typeface="Times New Roman" panose="02020603050405020304" pitchFamily="18" charset="0"/>
              </a:rPr>
              <a:t>суреттеп жазады.</a:t>
            </a:r>
            <a:endParaRPr lang="ru-RU" alt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2338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C:\Users\мерует\Desktop\фоны\3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extBox 3"/>
          <p:cNvSpPr txBox="1"/>
          <p:nvPr/>
        </p:nvSpPr>
        <p:spPr>
          <a:xfrm>
            <a:off x="323528" y="571480"/>
            <a:ext cx="7248868" cy="4278094"/>
          </a:xfrm>
          <a:prstGeom prst="rect">
            <a:avLst/>
          </a:prstGeom>
          <a:noFill/>
        </p:spPr>
        <p:txBody>
          <a:bodyPr wrap="square" rtlCol="0">
            <a:spAutoFit/>
          </a:bodyPr>
          <a:lstStyle/>
          <a:p>
            <a:pPr algn="ctr"/>
            <a:r>
              <a:rPr lang="kk-KZ" sz="2800" b="1" dirty="0" smtClean="0">
                <a:solidFill>
                  <a:srgbClr val="C00000"/>
                </a:solidFill>
                <a:latin typeface="Times New Roman" pitchFamily="18" charset="0"/>
                <a:cs typeface="Times New Roman" pitchFamily="18" charset="0"/>
              </a:rPr>
              <a:t>Ұйымдастыру кезеңі</a:t>
            </a:r>
          </a:p>
          <a:p>
            <a:endParaRPr lang="kk-KZ" sz="2400" dirty="0" smtClean="0">
              <a:latin typeface="Times New Roman" pitchFamily="18" charset="0"/>
              <a:cs typeface="Times New Roman"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    </a:t>
            </a:r>
          </a:p>
          <a:p>
            <a:r>
              <a:rPr lang="kk-KZ" altLang="ru-RU" sz="2000" dirty="0">
                <a:solidFill>
                  <a:srgbClr val="002060"/>
                </a:solidFill>
                <a:latin typeface="Times New Roman" panose="02020603050405020304" pitchFamily="18" charset="0"/>
                <a:cs typeface="Times New Roman" panose="02020603050405020304" pitchFamily="18" charset="0"/>
              </a:rPr>
              <a:t> </a:t>
            </a:r>
            <a:r>
              <a:rPr lang="kk-KZ" altLang="ru-RU" sz="2000" dirty="0" smtClean="0">
                <a:solidFill>
                  <a:srgbClr val="002060"/>
                </a:solidFill>
                <a:latin typeface="Times New Roman" panose="02020603050405020304" pitchFamily="18" charset="0"/>
                <a:cs typeface="Times New Roman" panose="02020603050405020304" pitchFamily="18" charset="0"/>
              </a:rPr>
              <a:t>   Сәлеметсіздер </a:t>
            </a:r>
            <a:r>
              <a:rPr lang="kk-KZ" altLang="ru-RU" sz="2000" dirty="0">
                <a:solidFill>
                  <a:srgbClr val="002060"/>
                </a:solidFill>
                <a:latin typeface="Times New Roman" panose="02020603050405020304" pitchFamily="18" charset="0"/>
                <a:cs typeface="Times New Roman" panose="02020603050405020304" pitchFamily="18" charset="0"/>
              </a:rPr>
              <a:t>ме, қымбатты 5-сынып оқушылары!</a:t>
            </a:r>
            <a:endParaRPr lang="ru-RU" altLang="ru-RU" sz="2000" dirty="0">
              <a:solidFill>
                <a:srgbClr val="002060"/>
              </a:solidFill>
              <a:latin typeface="Times New Roman" panose="02020603050405020304" pitchFamily="18" charset="0"/>
              <a:cs typeface="Times New Roman" panose="02020603050405020304" pitchFamily="18" charset="0"/>
            </a:endParaRPr>
          </a:p>
          <a:p>
            <a:r>
              <a:rPr lang="kk-KZ" altLang="ru-RU" sz="2000" dirty="0">
                <a:solidFill>
                  <a:srgbClr val="002060"/>
                </a:solidFill>
                <a:latin typeface="Times New Roman" panose="02020603050405020304" pitchFamily="18" charset="0"/>
                <a:cs typeface="Times New Roman" panose="02020603050405020304" pitchFamily="18" charset="0"/>
              </a:rPr>
              <a:t>Қазақ тілі сабағына қош келдіңіздер!</a:t>
            </a:r>
            <a:endParaRPr lang="ru-RU" altLang="ru-RU" sz="2000" dirty="0">
              <a:solidFill>
                <a:srgbClr val="002060"/>
              </a:solidFill>
              <a:latin typeface="Times New Roman" panose="02020603050405020304" pitchFamily="18" charset="0"/>
              <a:cs typeface="Times New Roman" panose="02020603050405020304" pitchFamily="18" charset="0"/>
            </a:endParaRPr>
          </a:p>
          <a:p>
            <a:r>
              <a:rPr lang="kk-KZ" altLang="ru-RU" sz="2000" dirty="0">
                <a:solidFill>
                  <a:srgbClr val="002060"/>
                </a:solidFill>
                <a:latin typeface="Times New Roman" panose="02020603050405020304" pitchFamily="18" charset="0"/>
                <a:cs typeface="Times New Roman" panose="02020603050405020304" pitchFamily="18" charset="0"/>
              </a:rPr>
              <a:t>Бүгінгі сабағымыздың тақырыбы: </a:t>
            </a:r>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b="1" dirty="0" smtClean="0">
                <a:solidFill>
                  <a:srgbClr val="002060"/>
                </a:solidFill>
                <a:latin typeface="Times New Roman" panose="02020603050405020304" pitchFamily="18" charset="0"/>
                <a:cs typeface="Times New Roman" panose="02020603050405020304" pitchFamily="18" charset="0"/>
              </a:rPr>
              <a:t>Адамның </a:t>
            </a:r>
            <a:r>
              <a:rPr lang="kk-KZ" altLang="ru-RU" sz="2000" b="1" dirty="0">
                <a:solidFill>
                  <a:srgbClr val="002060"/>
                </a:solidFill>
                <a:latin typeface="Times New Roman" panose="02020603050405020304" pitchFamily="18" charset="0"/>
                <a:cs typeface="Times New Roman" panose="02020603050405020304" pitchFamily="18" charset="0"/>
              </a:rPr>
              <a:t>кейбір кездері... .</a:t>
            </a:r>
            <a:endParaRPr lang="ru-RU" altLang="ru-RU" sz="2000" b="1" dirty="0">
              <a:solidFill>
                <a:srgbClr val="002060"/>
              </a:solidFill>
              <a:latin typeface="Times New Roman" panose="02020603050405020304" pitchFamily="18" charset="0"/>
              <a:cs typeface="Times New Roman" panose="02020603050405020304" pitchFamily="18" charset="0"/>
            </a:endParaRPr>
          </a:p>
          <a:p>
            <a:r>
              <a:rPr lang="kk-KZ" altLang="ru-RU" sz="2000" b="1" dirty="0">
                <a:solidFill>
                  <a:srgbClr val="002060"/>
                </a:solidFill>
                <a:latin typeface="Times New Roman" panose="02020603050405020304" pitchFamily="18" charset="0"/>
                <a:cs typeface="Times New Roman" panose="02020603050405020304" pitchFamily="18" charset="0"/>
              </a:rPr>
              <a:t>Бүгінгі сабақта: </a:t>
            </a:r>
            <a:r>
              <a:rPr lang="kk-KZ" altLang="ru-RU" sz="2000" dirty="0">
                <a:solidFill>
                  <a:srgbClr val="002060"/>
                </a:solidFill>
                <a:latin typeface="Times New Roman" panose="02020603050405020304" pitchFamily="18" charset="0"/>
                <a:cs typeface="Times New Roman" panose="02020603050405020304" pitchFamily="18" charset="0"/>
              </a:rPr>
              <a:t>эссенің бөлімдерін сақтай </a:t>
            </a:r>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отырып</a:t>
            </a:r>
            <a:r>
              <a:rPr lang="kk-KZ" altLang="ru-RU" sz="2000" dirty="0">
                <a:solidFill>
                  <a:srgbClr val="002060"/>
                </a:solidFill>
                <a:latin typeface="Times New Roman" panose="02020603050405020304" pitchFamily="18" charset="0"/>
                <a:cs typeface="Times New Roman" panose="02020603050405020304" pitchFamily="18" charset="0"/>
              </a:rPr>
              <a:t>, өздеріңе таныс немесе белгілі бір </a:t>
            </a:r>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мекен </a:t>
            </a:r>
            <a:r>
              <a:rPr lang="kk-KZ" altLang="ru-RU" sz="2000" dirty="0">
                <a:solidFill>
                  <a:srgbClr val="002060"/>
                </a:solidFill>
                <a:latin typeface="Times New Roman" panose="02020603050405020304" pitchFamily="18" charset="0"/>
                <a:cs typeface="Times New Roman" panose="02020603050405020304" pitchFamily="18" charset="0"/>
              </a:rPr>
              <a:t>мен оқиғаны сипаттап  жазасыңдар. </a:t>
            </a:r>
            <a:endParaRPr lang="ru-RU" altLang="ru-RU" sz="2000" dirty="0">
              <a:solidFill>
                <a:srgbClr val="002060"/>
              </a:solidFill>
              <a:latin typeface="Times New Roman" panose="02020603050405020304" pitchFamily="18" charset="0"/>
              <a:cs typeface="Times New Roman" panose="02020603050405020304" pitchFamily="18" charset="0"/>
            </a:endParaRPr>
          </a:p>
          <a:p>
            <a:r>
              <a:rPr lang="kk-KZ" altLang="ru-RU" sz="2000" dirty="0">
                <a:solidFill>
                  <a:srgbClr val="002060"/>
                </a:solidFill>
                <a:latin typeface="Times New Roman" panose="02020603050405020304" pitchFamily="18" charset="0"/>
                <a:cs typeface="Times New Roman" panose="02020603050405020304" pitchFamily="18" charset="0"/>
              </a:rPr>
              <a:t>Сіздердің білетіндерің: адамдардың </a:t>
            </a:r>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бойындағы </a:t>
            </a:r>
            <a:r>
              <a:rPr lang="kk-KZ" altLang="ru-RU" sz="2000" dirty="0">
                <a:solidFill>
                  <a:srgbClr val="002060"/>
                </a:solidFill>
                <a:latin typeface="Times New Roman" panose="02020603050405020304" pitchFamily="18" charset="0"/>
                <a:cs typeface="Times New Roman" panose="02020603050405020304" pitchFamily="18" charset="0"/>
              </a:rPr>
              <a:t>мінез сипаттамалары, эссе </a:t>
            </a:r>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құрылымын </a:t>
            </a:r>
            <a:r>
              <a:rPr lang="kk-KZ" altLang="ru-RU" sz="2000" dirty="0">
                <a:solidFill>
                  <a:srgbClr val="002060"/>
                </a:solidFill>
                <a:latin typeface="Times New Roman" panose="02020603050405020304" pitchFamily="18" charset="0"/>
                <a:cs typeface="Times New Roman" panose="02020603050405020304" pitchFamily="18" charset="0"/>
              </a:rPr>
              <a:t>сақтап жаза </a:t>
            </a:r>
            <a:r>
              <a:rPr lang="kk-KZ" altLang="ru-RU" sz="2000" dirty="0" smtClean="0">
                <a:solidFill>
                  <a:srgbClr val="002060"/>
                </a:solidFill>
                <a:latin typeface="Times New Roman" panose="02020603050405020304" pitchFamily="18" charset="0"/>
                <a:cs typeface="Times New Roman" panose="02020603050405020304" pitchFamily="18" charset="0"/>
              </a:rPr>
              <a:t>білу.</a:t>
            </a:r>
            <a:endParaRPr lang="ru-RU" altLang="ru-R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6472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C:\Users\мерует\Desktop\фоны\3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extBox 3"/>
          <p:cNvSpPr txBox="1"/>
          <p:nvPr/>
        </p:nvSpPr>
        <p:spPr>
          <a:xfrm>
            <a:off x="251520" y="116632"/>
            <a:ext cx="7344816" cy="4832092"/>
          </a:xfrm>
          <a:prstGeom prst="rect">
            <a:avLst/>
          </a:prstGeom>
          <a:noFill/>
        </p:spPr>
        <p:txBody>
          <a:bodyPr wrap="square" rtlCol="0">
            <a:spAutoFit/>
          </a:bodyPr>
          <a:lstStyle/>
          <a:p>
            <a:endParaRPr lang="kk-KZ" sz="2400" dirty="0" smtClean="0">
              <a:latin typeface="Times New Roman" pitchFamily="18" charset="0"/>
              <a:cs typeface="Times New Roman" pitchFamily="18" charset="0"/>
            </a:endParaRPr>
          </a:p>
          <a:p>
            <a:r>
              <a:rPr lang="kk-KZ" altLang="ru-RU" sz="2400" dirty="0" smtClean="0">
                <a:latin typeface="Times New Roman" panose="02020603050405020304" pitchFamily="18" charset="0"/>
                <a:cs typeface="Times New Roman" panose="02020603050405020304" pitchFamily="18" charset="0"/>
              </a:rPr>
              <a:t>   </a:t>
            </a:r>
          </a:p>
          <a:p>
            <a:r>
              <a:rPr lang="kk-KZ" altLang="ru-RU" sz="2000" dirty="0" smtClean="0">
                <a:solidFill>
                  <a:srgbClr val="002060"/>
                </a:solidFill>
                <a:latin typeface="Times New Roman" panose="02020603050405020304" pitchFamily="18" charset="0"/>
                <a:cs typeface="Times New Roman" panose="02020603050405020304" pitchFamily="18" charset="0"/>
              </a:rPr>
              <a:t>     </a:t>
            </a:r>
          </a:p>
          <a:p>
            <a:r>
              <a:rPr lang="kk-KZ" altLang="ru-RU" sz="2000" dirty="0">
                <a:solidFill>
                  <a:srgbClr val="002060"/>
                </a:solidFill>
                <a:latin typeface="Times New Roman" panose="02020603050405020304" pitchFamily="18" charset="0"/>
                <a:cs typeface="Times New Roman" panose="02020603050405020304" pitchFamily="18" charset="0"/>
              </a:rPr>
              <a:t> </a:t>
            </a:r>
            <a:r>
              <a:rPr lang="kk-KZ" altLang="ru-RU" sz="2000" dirty="0" smtClean="0">
                <a:solidFill>
                  <a:srgbClr val="002060"/>
                </a:solidFill>
                <a:latin typeface="Times New Roman" panose="02020603050405020304" pitchFamily="18" charset="0"/>
                <a:cs typeface="Times New Roman" panose="02020603050405020304" pitchFamily="18" charset="0"/>
              </a:rPr>
              <a:t>   Адам </a:t>
            </a:r>
            <a:r>
              <a:rPr lang="kk-KZ" altLang="ru-RU" sz="2000" dirty="0">
                <a:solidFill>
                  <a:srgbClr val="002060"/>
                </a:solidFill>
                <a:latin typeface="Times New Roman" panose="02020603050405020304" pitchFamily="18" charset="0"/>
                <a:cs typeface="Times New Roman" panose="02020603050405020304" pitchFamily="18" charset="0"/>
              </a:rPr>
              <a:t>боп жаратылғалы бері адамзат баласы өз болмысының құпия сырларына үңіліп келеді. Адам жаны – тым жұмбақ, тым күрделі. Шексіз ойдың тұңғиығына батқан жан одан шыға алмастай алапат күй кешеді. Сүю, сағыну, жек көру, жалығу, т.с.с. сезімдер адамға тән. Бұл сезімдердің барлығын кешкен, кешіп жүрген жандар өмірді, шебер жаратылысты терең тани түсетіні сөзсіз. </a:t>
            </a:r>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Біз сіздерге </a:t>
            </a:r>
            <a:r>
              <a:rPr lang="kk-KZ" altLang="ru-RU" sz="2000" dirty="0">
                <a:solidFill>
                  <a:srgbClr val="002060"/>
                </a:solidFill>
                <a:latin typeface="Times New Roman" panose="02020603050405020304" pitchFamily="18" charset="0"/>
                <a:cs typeface="Times New Roman" panose="02020603050405020304" pitchFamily="18" charset="0"/>
              </a:rPr>
              <a:t>адамның кейбір кездері </a:t>
            </a:r>
            <a:r>
              <a:rPr lang="kk-KZ" altLang="ru-RU" sz="2000" dirty="0" smtClean="0">
                <a:solidFill>
                  <a:srgbClr val="002060"/>
                </a:solidFill>
                <a:latin typeface="Times New Roman" panose="02020603050405020304" pitchFamily="18" charset="0"/>
                <a:cs typeface="Times New Roman" panose="02020603050405020304" pitchFamily="18" charset="0"/>
              </a:rPr>
              <a:t>кешетін </a:t>
            </a:r>
          </a:p>
          <a:p>
            <a:r>
              <a:rPr lang="kk-KZ" altLang="ru-RU" sz="2000" dirty="0" smtClean="0">
                <a:solidFill>
                  <a:srgbClr val="002060"/>
                </a:solidFill>
                <a:latin typeface="Times New Roman" panose="02020603050405020304" pitchFamily="18" charset="0"/>
                <a:cs typeface="Times New Roman" panose="02020603050405020304" pitchFamily="18" charset="0"/>
              </a:rPr>
              <a:t>қарапайым </a:t>
            </a:r>
            <a:r>
              <a:rPr lang="kk-KZ" altLang="ru-RU" sz="2000" dirty="0">
                <a:solidFill>
                  <a:srgbClr val="002060"/>
                </a:solidFill>
                <a:latin typeface="Times New Roman" panose="02020603050405020304" pitchFamily="18" charset="0"/>
                <a:cs typeface="Times New Roman" panose="02020603050405020304" pitchFamily="18" charset="0"/>
              </a:rPr>
              <a:t>да күрделі көңіл күйлерін </a:t>
            </a:r>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баяндап </a:t>
            </a:r>
            <a:r>
              <a:rPr lang="kk-KZ" altLang="ru-RU" sz="2000" dirty="0">
                <a:solidFill>
                  <a:srgbClr val="002060"/>
                </a:solidFill>
                <a:latin typeface="Times New Roman" panose="02020603050405020304" pitchFamily="18" charset="0"/>
                <a:cs typeface="Times New Roman" panose="02020603050405020304" pitchFamily="18" charset="0"/>
              </a:rPr>
              <a:t>көрмекпіз. Бәлкім, осынау </a:t>
            </a:r>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a:solidFill>
                  <a:srgbClr val="002060"/>
                </a:solidFill>
                <a:latin typeface="Times New Roman" panose="02020603050405020304" pitchFamily="18" charset="0"/>
                <a:cs typeface="Times New Roman" panose="02020603050405020304" pitchFamily="18" charset="0"/>
              </a:rPr>
              <a:t>т</a:t>
            </a:r>
            <a:r>
              <a:rPr lang="kk-KZ" altLang="ru-RU" sz="2000" dirty="0" smtClean="0">
                <a:solidFill>
                  <a:srgbClr val="002060"/>
                </a:solidFill>
                <a:latin typeface="Times New Roman" panose="02020603050405020304" pitchFamily="18" charset="0"/>
                <a:cs typeface="Times New Roman" panose="02020603050405020304" pitchFamily="18" charset="0"/>
              </a:rPr>
              <a:t>үсініксіз сезімдер сіздің </a:t>
            </a:r>
            <a:r>
              <a:rPr lang="kk-KZ" altLang="ru-RU" sz="2000" dirty="0">
                <a:solidFill>
                  <a:srgbClr val="002060"/>
                </a:solidFill>
                <a:latin typeface="Times New Roman" panose="02020603050405020304" pitchFamily="18" charset="0"/>
                <a:cs typeface="Times New Roman" panose="02020603050405020304" pitchFamily="18" charset="0"/>
              </a:rPr>
              <a:t>жан дүниеңізде </a:t>
            </a:r>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де </a:t>
            </a:r>
            <a:r>
              <a:rPr lang="kk-KZ" altLang="ru-RU" sz="2000" dirty="0">
                <a:solidFill>
                  <a:srgbClr val="002060"/>
                </a:solidFill>
                <a:latin typeface="Times New Roman" panose="02020603050405020304" pitchFamily="18" charset="0"/>
                <a:cs typeface="Times New Roman" panose="02020603050405020304" pitchFamily="18" charset="0"/>
              </a:rPr>
              <a:t>бар шығар</a:t>
            </a:r>
            <a:r>
              <a:rPr lang="kk-KZ" altLang="ru-RU" sz="2000" dirty="0" smtClean="0">
                <a:solidFill>
                  <a:srgbClr val="002060"/>
                </a:solidFill>
                <a:latin typeface="Times New Roman" panose="02020603050405020304" pitchFamily="18" charset="0"/>
                <a:cs typeface="Times New Roman" panose="02020603050405020304" pitchFamily="18" charset="0"/>
              </a:rPr>
              <a:t>.</a:t>
            </a:r>
            <a:endParaRPr lang="ru-RU" altLang="ru-R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3629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C:\Users\мерует\Desktop\фоны\3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extBox 3"/>
          <p:cNvSpPr txBox="1"/>
          <p:nvPr/>
        </p:nvSpPr>
        <p:spPr>
          <a:xfrm>
            <a:off x="179512" y="116632"/>
            <a:ext cx="8784976" cy="2185214"/>
          </a:xfrm>
          <a:prstGeom prst="rect">
            <a:avLst/>
          </a:prstGeom>
          <a:noFill/>
        </p:spPr>
        <p:txBody>
          <a:bodyPr wrap="square" rtlCol="0">
            <a:spAutoFit/>
          </a:bodyPr>
          <a:lstStyle/>
          <a:p>
            <a:pPr algn="ctr"/>
            <a:r>
              <a:rPr lang="kk-KZ" sz="2800" b="1" dirty="0" smtClean="0">
                <a:solidFill>
                  <a:srgbClr val="C00000"/>
                </a:solidFill>
                <a:latin typeface="Times New Roman" pitchFamily="18" charset="0"/>
                <a:cs typeface="Times New Roman" pitchFamily="18" charset="0"/>
              </a:rPr>
              <a:t>1-тапсырма</a:t>
            </a:r>
          </a:p>
          <a:p>
            <a:r>
              <a:rPr lang="kk-KZ" altLang="ru-RU" sz="2000" dirty="0" smtClean="0">
                <a:solidFill>
                  <a:srgbClr val="002060"/>
                </a:solidFill>
                <a:latin typeface="Times New Roman" panose="02020603050405020304" pitchFamily="18" charset="0"/>
                <a:cs typeface="Times New Roman" panose="02020603050405020304" pitchFamily="18" charset="0"/>
              </a:rPr>
              <a:t>     Мінез </a:t>
            </a:r>
            <a:r>
              <a:rPr lang="kk-KZ" altLang="ru-RU" sz="2000" dirty="0">
                <a:solidFill>
                  <a:srgbClr val="002060"/>
                </a:solidFill>
                <a:latin typeface="Times New Roman" panose="02020603050405020304" pitchFamily="18" charset="0"/>
                <a:cs typeface="Times New Roman" panose="02020603050405020304" pitchFamily="18" charset="0"/>
              </a:rPr>
              <a:t>сипаттамаларының қайсысын айналаңдағы адамдардың бойынан байқайсыңдар? (144-бет) Осы аталған мінездерді «жағымды», «жағымсыз» деп екіге  бөліп «Т» кестесіне жазыңдар. Мәтіндегі ауыспалы мағынада қолданылып тұрған сөздерді анықтаңдар.</a:t>
            </a:r>
            <a:endParaRPr lang="ru-RU" altLang="ru-RU" sz="2000" dirty="0">
              <a:solidFill>
                <a:srgbClr val="002060"/>
              </a:solidFill>
              <a:latin typeface="Times New Roman" panose="02020603050405020304" pitchFamily="18" charset="0"/>
              <a:cs typeface="Times New Roman" panose="02020603050405020304" pitchFamily="18" charset="0"/>
            </a:endParaRPr>
          </a:p>
          <a:p>
            <a:endParaRPr lang="kk-KZ" sz="2400" dirty="0" smtClean="0">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33860973"/>
              </p:ext>
            </p:extLst>
          </p:nvPr>
        </p:nvGraphicFramePr>
        <p:xfrm>
          <a:off x="323528" y="2132856"/>
          <a:ext cx="5688632" cy="1440160"/>
        </p:xfrm>
        <a:graphic>
          <a:graphicData uri="http://schemas.openxmlformats.org/drawingml/2006/table">
            <a:tbl>
              <a:tblPr firstRow="1" bandRow="1">
                <a:tableStyleId>{5C22544A-7EE6-4342-B048-85BDC9FD1C3A}</a:tableStyleId>
              </a:tblPr>
              <a:tblGrid>
                <a:gridCol w="2844316"/>
                <a:gridCol w="2844316"/>
              </a:tblGrid>
              <a:tr h="720080">
                <a:tc>
                  <a:txBody>
                    <a:bodyPr/>
                    <a:lstStyle/>
                    <a:p>
                      <a:pPr algn="ctr"/>
                      <a:r>
                        <a:rPr lang="kk-KZ" sz="2400" dirty="0" smtClean="0">
                          <a:latin typeface="Times New Roman" panose="02020603050405020304" pitchFamily="18" charset="0"/>
                          <a:cs typeface="Times New Roman" panose="02020603050405020304" pitchFamily="18" charset="0"/>
                        </a:rPr>
                        <a:t>Жағымды</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kk-KZ" sz="2400" dirty="0" smtClean="0">
                          <a:latin typeface="Times New Roman" panose="02020603050405020304" pitchFamily="18" charset="0"/>
                          <a:cs typeface="Times New Roman" panose="02020603050405020304" pitchFamily="18" charset="0"/>
                        </a:rPr>
                        <a:t>Жағымсыз</a:t>
                      </a:r>
                      <a:endParaRPr lang="ru-RU" sz="2400" dirty="0">
                        <a:latin typeface="Times New Roman" panose="02020603050405020304" pitchFamily="18" charset="0"/>
                        <a:cs typeface="Times New Roman" panose="02020603050405020304" pitchFamily="18" charset="0"/>
                      </a:endParaRPr>
                    </a:p>
                  </a:txBody>
                  <a:tcPr/>
                </a:tc>
              </a:tr>
              <a:tr h="720080">
                <a:tc>
                  <a:txBody>
                    <a:bodyPr/>
                    <a:lstStyle/>
                    <a:p>
                      <a:endParaRPr lang="ru-RU" dirty="0"/>
                    </a:p>
                  </a:txBody>
                  <a:tcPr/>
                </a:tc>
                <a:tc>
                  <a:txBody>
                    <a:bodyPr/>
                    <a:lstStyle/>
                    <a:p>
                      <a:endParaRPr lang="ru-RU" dirty="0"/>
                    </a:p>
                  </a:txBody>
                  <a:tcPr/>
                </a:tc>
              </a:tr>
            </a:tbl>
          </a:graphicData>
        </a:graphic>
      </p:graphicFrame>
      <p:sp>
        <p:nvSpPr>
          <p:cNvPr id="6" name="Прямоугольник 5"/>
          <p:cNvSpPr/>
          <p:nvPr/>
        </p:nvSpPr>
        <p:spPr>
          <a:xfrm>
            <a:off x="539552" y="3982998"/>
            <a:ext cx="4320480" cy="1692771"/>
          </a:xfrm>
          <a:prstGeom prst="rect">
            <a:avLst/>
          </a:prstGeom>
        </p:spPr>
        <p:txBody>
          <a:bodyPr wrap="square">
            <a:spAutoFit/>
          </a:bodyPr>
          <a:lstStyle/>
          <a:p>
            <a:r>
              <a:rPr lang="kk-KZ" sz="2400" b="1" dirty="0" smtClean="0">
                <a:solidFill>
                  <a:srgbClr val="002060"/>
                </a:solidFill>
                <a:latin typeface="Times New Roman" panose="02020603050405020304" pitchFamily="18" charset="0"/>
                <a:cs typeface="Times New Roman" panose="02020603050405020304" pitchFamily="18" charset="0"/>
              </a:rPr>
              <a:t>Дескриптор:</a:t>
            </a:r>
          </a:p>
          <a:p>
            <a:r>
              <a:rPr lang="kk-KZ" sz="2000" dirty="0" smtClean="0">
                <a:solidFill>
                  <a:srgbClr val="002060"/>
                </a:solidFill>
                <a:latin typeface="Times New Roman" panose="02020603050405020304" pitchFamily="18" charset="0"/>
                <a:cs typeface="Times New Roman" panose="02020603050405020304" pitchFamily="18" charset="0"/>
              </a:rPr>
              <a:t>  Мінез сипаттамаларының жағымды, жағымсыз түрлерін ажырата алады;</a:t>
            </a:r>
          </a:p>
          <a:p>
            <a:r>
              <a:rPr lang="kk-KZ" sz="2000" dirty="0">
                <a:solidFill>
                  <a:srgbClr val="002060"/>
                </a:solidFill>
                <a:latin typeface="Times New Roman" panose="02020603050405020304" pitchFamily="18" charset="0"/>
                <a:cs typeface="Times New Roman" panose="02020603050405020304" pitchFamily="18" charset="0"/>
              </a:rPr>
              <a:t>а</a:t>
            </a:r>
            <a:r>
              <a:rPr lang="kk-KZ" sz="2000" dirty="0" smtClean="0">
                <a:solidFill>
                  <a:srgbClr val="002060"/>
                </a:solidFill>
                <a:latin typeface="Times New Roman" panose="02020603050405020304" pitchFamily="18" charset="0"/>
                <a:cs typeface="Times New Roman" panose="02020603050405020304" pitchFamily="18" charset="0"/>
              </a:rPr>
              <a:t>уыспалы мағынадағы сөздерді анықтайды.</a:t>
            </a:r>
            <a:endParaRPr lang="ru-RU" sz="2000" dirty="0"/>
          </a:p>
        </p:txBody>
      </p:sp>
    </p:spTree>
    <p:extLst>
      <p:ext uri="{BB962C8B-B14F-4D97-AF65-F5344CB8AC3E}">
        <p14:creationId xmlns:p14="http://schemas.microsoft.com/office/powerpoint/2010/main" val="169370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C:\Users\мерует\Desktop\фоны\3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extBox 3"/>
          <p:cNvSpPr txBox="1"/>
          <p:nvPr/>
        </p:nvSpPr>
        <p:spPr>
          <a:xfrm>
            <a:off x="928662" y="571480"/>
            <a:ext cx="6643734" cy="954107"/>
          </a:xfrm>
          <a:prstGeom prst="rect">
            <a:avLst/>
          </a:prstGeom>
          <a:noFill/>
        </p:spPr>
        <p:txBody>
          <a:bodyPr wrap="square" rtlCol="0">
            <a:spAutoFit/>
          </a:bodyPr>
          <a:lstStyle/>
          <a:p>
            <a:pPr algn="ctr"/>
            <a:r>
              <a:rPr lang="kk-KZ" sz="2800" b="1" dirty="0" smtClean="0">
                <a:solidFill>
                  <a:srgbClr val="C00000"/>
                </a:solidFill>
                <a:latin typeface="Times New Roman" pitchFamily="18" charset="0"/>
                <a:cs typeface="Times New Roman" pitchFamily="18" charset="0"/>
              </a:rPr>
              <a:t>Өзіңді тексер</a:t>
            </a:r>
          </a:p>
          <a:p>
            <a:endParaRPr lang="kk-KZ" sz="2800" dirty="0" smtClean="0">
              <a:latin typeface="Times New Roman" pitchFamily="18" charset="0"/>
              <a:cs typeface="Times New Roman"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188256484"/>
              </p:ext>
            </p:extLst>
          </p:nvPr>
        </p:nvGraphicFramePr>
        <p:xfrm>
          <a:off x="395536" y="1700808"/>
          <a:ext cx="5298366" cy="1097280"/>
        </p:xfrm>
        <a:graphic>
          <a:graphicData uri="http://schemas.openxmlformats.org/drawingml/2006/table">
            <a:tbl>
              <a:tblPr firstRow="1" bandRow="1">
                <a:tableStyleId>{5C22544A-7EE6-4342-B048-85BDC9FD1C3A}</a:tableStyleId>
              </a:tblPr>
              <a:tblGrid>
                <a:gridCol w="2649183"/>
                <a:gridCol w="2649183"/>
              </a:tblGrid>
              <a:tr h="305296">
                <a:tc>
                  <a:txBody>
                    <a:bodyPr/>
                    <a:lstStyle/>
                    <a:p>
                      <a:pPr algn="ctr"/>
                      <a:r>
                        <a:rPr lang="kk-KZ" sz="2400" dirty="0" smtClean="0">
                          <a:latin typeface="Times New Roman" panose="02020603050405020304" pitchFamily="18" charset="0"/>
                          <a:cs typeface="Times New Roman" panose="02020603050405020304" pitchFamily="18" charset="0"/>
                        </a:rPr>
                        <a:t>Жағымды</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kk-KZ" sz="2400" dirty="0" smtClean="0">
                          <a:latin typeface="Times New Roman" panose="02020603050405020304" pitchFamily="18" charset="0"/>
                          <a:cs typeface="Times New Roman" panose="02020603050405020304" pitchFamily="18" charset="0"/>
                        </a:rPr>
                        <a:t>Жағымсыз</a:t>
                      </a:r>
                      <a:endParaRPr lang="ru-RU" sz="2400" dirty="0">
                        <a:latin typeface="Times New Roman" panose="02020603050405020304" pitchFamily="18" charset="0"/>
                        <a:cs typeface="Times New Roman" panose="02020603050405020304" pitchFamily="18" charset="0"/>
                      </a:endParaRPr>
                    </a:p>
                  </a:txBody>
                  <a:tcPr/>
                </a:tc>
              </a:tr>
              <a:tr h="305296">
                <a:tc>
                  <a:txBody>
                    <a:bodyPr/>
                    <a:lstStyle/>
                    <a:p>
                      <a:pPr algn="l"/>
                      <a:r>
                        <a:rPr lang="kk-KZ" sz="1800" dirty="0" smtClean="0">
                          <a:latin typeface="Times New Roman" panose="02020603050405020304" pitchFamily="18" charset="0"/>
                          <a:cs typeface="Times New Roman" panose="02020603050405020304" pitchFamily="18" charset="0"/>
                        </a:rPr>
                        <a:t>Жібектей есілген мінез, ерке, тура мінез</a:t>
                      </a:r>
                      <a:endParaRPr lang="ru-RU" sz="1800" dirty="0">
                        <a:latin typeface="Times New Roman" panose="02020603050405020304" pitchFamily="18" charset="0"/>
                        <a:cs typeface="Times New Roman" panose="02020603050405020304" pitchFamily="18" charset="0"/>
                      </a:endParaRPr>
                    </a:p>
                  </a:txBody>
                  <a:tcPr/>
                </a:tc>
                <a:tc>
                  <a:txBody>
                    <a:bodyPr/>
                    <a:lstStyle/>
                    <a:p>
                      <a:pPr algn="l"/>
                      <a:r>
                        <a:rPr lang="kk-KZ" sz="1800" dirty="0" smtClean="0">
                          <a:latin typeface="Times New Roman" panose="02020603050405020304" pitchFamily="18" charset="0"/>
                          <a:cs typeface="Times New Roman" panose="02020603050405020304" pitchFamily="18" charset="0"/>
                        </a:rPr>
                        <a:t>Тентек, кербез, мақтаншақ</a:t>
                      </a:r>
                      <a:endParaRPr lang="ru-RU" sz="1800" dirty="0">
                        <a:latin typeface="Times New Roman" panose="02020603050405020304" pitchFamily="18" charset="0"/>
                        <a:cs typeface="Times New Roman" panose="02020603050405020304" pitchFamily="18" charset="0"/>
                      </a:endParaRPr>
                    </a:p>
                  </a:txBody>
                  <a:tcPr/>
                </a:tc>
              </a:tr>
            </a:tbl>
          </a:graphicData>
        </a:graphic>
      </p:graphicFrame>
      <p:sp>
        <p:nvSpPr>
          <p:cNvPr id="3" name="Прямоугольник 2"/>
          <p:cNvSpPr/>
          <p:nvPr/>
        </p:nvSpPr>
        <p:spPr>
          <a:xfrm>
            <a:off x="251520" y="3244334"/>
            <a:ext cx="5328592" cy="2246769"/>
          </a:xfrm>
          <a:prstGeom prst="rect">
            <a:avLst/>
          </a:prstGeom>
        </p:spPr>
        <p:txBody>
          <a:bodyPr wrap="square">
            <a:spAutoFit/>
          </a:bodyPr>
          <a:lstStyle/>
          <a:p>
            <a:r>
              <a:rPr lang="kk-KZ" sz="2000" b="1" dirty="0" smtClean="0">
                <a:solidFill>
                  <a:srgbClr val="002060"/>
                </a:solidFill>
                <a:latin typeface="Times New Roman" pitchFamily="18" charset="0"/>
                <a:cs typeface="Times New Roman" pitchFamily="18" charset="0"/>
              </a:rPr>
              <a:t>Ауыспалы мағынадағы сөздер: </a:t>
            </a:r>
          </a:p>
          <a:p>
            <a:r>
              <a:rPr lang="kk-KZ" sz="2000" dirty="0" smtClean="0">
                <a:solidFill>
                  <a:srgbClr val="002060"/>
                </a:solidFill>
                <a:latin typeface="Times New Roman" pitchFamily="18" charset="0"/>
                <a:cs typeface="Times New Roman" pitchFamily="18" charset="0"/>
              </a:rPr>
              <a:t>    Жібектей есілген мінез, кісі бетіне жел боп тимейтін, қағу көрмей өскен, жел сөзге әуес, жоғын бардай, түйірін нардай ғып көрсететін, болмасты болдырып, оңбасты оңдырып, ауызбен орақ орып, ойнақылықтың лебі есіп, қара қылды қақ жарып, жаны қас.</a:t>
            </a:r>
            <a:endParaRPr lang="kk-KZ"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6289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C:\Users\мерует\Desktop\фоны\3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extBox 3"/>
          <p:cNvSpPr txBox="1"/>
          <p:nvPr/>
        </p:nvSpPr>
        <p:spPr>
          <a:xfrm>
            <a:off x="395536" y="571480"/>
            <a:ext cx="7176860" cy="1815882"/>
          </a:xfrm>
          <a:prstGeom prst="rect">
            <a:avLst/>
          </a:prstGeom>
          <a:noFill/>
        </p:spPr>
        <p:txBody>
          <a:bodyPr wrap="square" rtlCol="0">
            <a:spAutoFit/>
          </a:bodyPr>
          <a:lstStyle/>
          <a:p>
            <a:pPr algn="ctr"/>
            <a:r>
              <a:rPr lang="kk-KZ" sz="2800" b="1" dirty="0" smtClean="0">
                <a:solidFill>
                  <a:srgbClr val="C00000"/>
                </a:solidFill>
                <a:latin typeface="Times New Roman" pitchFamily="18" charset="0"/>
                <a:cs typeface="Times New Roman" pitchFamily="18" charset="0"/>
              </a:rPr>
              <a:t>2-тапсырма</a:t>
            </a:r>
          </a:p>
          <a:p>
            <a:endParaRPr lang="kk-KZ" sz="2400" dirty="0" smtClean="0">
              <a:latin typeface="Times New Roman" pitchFamily="18" charset="0"/>
              <a:cs typeface="Times New Roman" pitchFamily="18" charset="0"/>
            </a:endParaRPr>
          </a:p>
          <a:p>
            <a:r>
              <a:rPr lang="kk-KZ" sz="2000" dirty="0" smtClean="0">
                <a:latin typeface="Times New Roman" pitchFamily="18" charset="0"/>
                <a:cs typeface="Times New Roman" pitchFamily="18" charset="0"/>
              </a:rPr>
              <a:t>    </a:t>
            </a:r>
            <a:r>
              <a:rPr lang="kk-KZ" sz="2000" dirty="0" smtClean="0">
                <a:solidFill>
                  <a:srgbClr val="002060"/>
                </a:solidFill>
                <a:latin typeface="Times New Roman" pitchFamily="18" charset="0"/>
                <a:cs typeface="Times New Roman" pitchFamily="18" charset="0"/>
              </a:rPr>
              <a:t>Өзіңнің сыныптас досыңның біріне мінез ерекшелігін сипаттап, «Достық – таусылмас қазына» тақырыбына эссе жазыңдар. Сөз саны: 30-40сөз.</a:t>
            </a:r>
          </a:p>
        </p:txBody>
      </p:sp>
      <p:sp>
        <p:nvSpPr>
          <p:cNvPr id="2" name="Прямоугольник 1"/>
          <p:cNvSpPr/>
          <p:nvPr/>
        </p:nvSpPr>
        <p:spPr>
          <a:xfrm>
            <a:off x="611560" y="3244334"/>
            <a:ext cx="4317878" cy="1692771"/>
          </a:xfrm>
          <a:prstGeom prst="rect">
            <a:avLst/>
          </a:prstGeom>
        </p:spPr>
        <p:txBody>
          <a:bodyPr wrap="square">
            <a:spAutoFit/>
          </a:bodyPr>
          <a:lstStyle/>
          <a:p>
            <a:r>
              <a:rPr lang="kk-KZ" sz="2000" b="1" dirty="0" smtClean="0">
                <a:solidFill>
                  <a:srgbClr val="002060"/>
                </a:solidFill>
                <a:latin typeface="Times New Roman" pitchFamily="18" charset="0"/>
                <a:cs typeface="Times New Roman" pitchFamily="18" charset="0"/>
              </a:rPr>
              <a:t>Дескриптор:</a:t>
            </a:r>
          </a:p>
          <a:p>
            <a:r>
              <a:rPr lang="kk-KZ" sz="2000" dirty="0">
                <a:solidFill>
                  <a:srgbClr val="002060"/>
                </a:solidFill>
                <a:latin typeface="Times New Roman" pitchFamily="18" charset="0"/>
                <a:cs typeface="Times New Roman" pitchFamily="18" charset="0"/>
              </a:rPr>
              <a:t>д</a:t>
            </a:r>
            <a:r>
              <a:rPr lang="kk-KZ" sz="2000" dirty="0" smtClean="0">
                <a:solidFill>
                  <a:srgbClr val="002060"/>
                </a:solidFill>
                <a:latin typeface="Times New Roman" pitchFamily="18" charset="0"/>
                <a:cs typeface="Times New Roman" pitchFamily="18" charset="0"/>
              </a:rPr>
              <a:t>осының мінез ерекшелігін сипаттап жазады;</a:t>
            </a:r>
          </a:p>
          <a:p>
            <a:r>
              <a:rPr lang="kk-KZ" sz="2000" dirty="0">
                <a:solidFill>
                  <a:srgbClr val="002060"/>
                </a:solidFill>
                <a:latin typeface="Times New Roman" pitchFamily="18" charset="0"/>
                <a:cs typeface="Times New Roman" pitchFamily="18" charset="0"/>
              </a:rPr>
              <a:t>э</a:t>
            </a:r>
            <a:r>
              <a:rPr lang="kk-KZ" sz="2000" dirty="0" smtClean="0">
                <a:solidFill>
                  <a:srgbClr val="002060"/>
                </a:solidFill>
                <a:latin typeface="Times New Roman" pitchFamily="18" charset="0"/>
                <a:cs typeface="Times New Roman" pitchFamily="18" charset="0"/>
              </a:rPr>
              <a:t>ссе құрылымын сақтайды;</a:t>
            </a:r>
          </a:p>
          <a:p>
            <a:r>
              <a:rPr lang="kk-KZ" sz="2000" dirty="0">
                <a:solidFill>
                  <a:srgbClr val="002060"/>
                </a:solidFill>
                <a:latin typeface="Times New Roman" pitchFamily="18" charset="0"/>
                <a:cs typeface="Times New Roman" pitchFamily="18" charset="0"/>
              </a:rPr>
              <a:t>с</a:t>
            </a:r>
            <a:r>
              <a:rPr lang="kk-KZ" sz="2000" dirty="0" smtClean="0">
                <a:solidFill>
                  <a:srgbClr val="002060"/>
                </a:solidFill>
                <a:latin typeface="Times New Roman" pitchFamily="18" charset="0"/>
                <a:cs typeface="Times New Roman" pitchFamily="18" charset="0"/>
              </a:rPr>
              <a:t>өз санын сақтайды.</a:t>
            </a:r>
            <a:endParaRPr lang="ru-RU" sz="2000" dirty="0"/>
          </a:p>
        </p:txBody>
      </p:sp>
    </p:spTree>
    <p:extLst>
      <p:ext uri="{BB962C8B-B14F-4D97-AF65-F5344CB8AC3E}">
        <p14:creationId xmlns:p14="http://schemas.microsoft.com/office/powerpoint/2010/main" val="314115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C:\Users\мерует\Desktop\фоны\3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extBox 3"/>
          <p:cNvSpPr txBox="1"/>
          <p:nvPr/>
        </p:nvSpPr>
        <p:spPr>
          <a:xfrm>
            <a:off x="251520" y="260648"/>
            <a:ext cx="8424936" cy="1508105"/>
          </a:xfrm>
          <a:prstGeom prst="rect">
            <a:avLst/>
          </a:prstGeom>
          <a:noFill/>
        </p:spPr>
        <p:txBody>
          <a:bodyPr wrap="square" rtlCol="0">
            <a:spAutoFit/>
          </a:bodyPr>
          <a:lstStyle/>
          <a:p>
            <a:pPr algn="ctr"/>
            <a:r>
              <a:rPr lang="kk-KZ" sz="2800" b="1" dirty="0" smtClean="0">
                <a:solidFill>
                  <a:srgbClr val="C00000"/>
                </a:solidFill>
                <a:latin typeface="Times New Roman" pitchFamily="18" charset="0"/>
                <a:cs typeface="Times New Roman" pitchFamily="18" charset="0"/>
              </a:rPr>
              <a:t>Тапсырма</a:t>
            </a:r>
          </a:p>
          <a:p>
            <a:r>
              <a:rPr lang="kk-KZ" sz="2400" dirty="0" smtClean="0">
                <a:latin typeface="Times New Roman" pitchFamily="18" charset="0"/>
                <a:cs typeface="Times New Roman" pitchFamily="18" charset="0"/>
              </a:rPr>
              <a:t>    </a:t>
            </a:r>
            <a:r>
              <a:rPr lang="kk-KZ" sz="2000" dirty="0" smtClean="0">
                <a:solidFill>
                  <a:srgbClr val="002060"/>
                </a:solidFill>
                <a:latin typeface="Times New Roman" pitchFamily="18" charset="0"/>
                <a:cs typeface="Times New Roman" pitchFamily="18" charset="0"/>
              </a:rPr>
              <a:t>Суретке қарап «Жау жүрек мың бала» фильміндегі өзің қалаған кейіпкердің мінезін, сыртқы келбетін сипаттап жазыңдар. Мәнінде синоним, антоним сөздерді, дерексіз зат есім сөздерді қолданыңдар.</a:t>
            </a:r>
          </a:p>
        </p:txBody>
      </p:sp>
      <p:sp>
        <p:nvSpPr>
          <p:cNvPr id="2" name="Прямоугольник 1"/>
          <p:cNvSpPr/>
          <p:nvPr/>
        </p:nvSpPr>
        <p:spPr>
          <a:xfrm>
            <a:off x="251520" y="4365104"/>
            <a:ext cx="6912768" cy="1477328"/>
          </a:xfrm>
          <a:prstGeom prst="rect">
            <a:avLst/>
          </a:prstGeom>
        </p:spPr>
        <p:txBody>
          <a:bodyPr wrap="square">
            <a:spAutoFit/>
          </a:bodyPr>
          <a:lstStyle/>
          <a:p>
            <a:endParaRPr lang="kk-KZ" b="1" dirty="0" smtClean="0">
              <a:solidFill>
                <a:srgbClr val="002060"/>
              </a:solidFill>
              <a:latin typeface="Times New Roman" pitchFamily="18" charset="0"/>
              <a:cs typeface="Times New Roman" pitchFamily="18" charset="0"/>
            </a:endParaRPr>
          </a:p>
          <a:p>
            <a:endParaRPr lang="kk-KZ" b="1" dirty="0">
              <a:solidFill>
                <a:srgbClr val="002060"/>
              </a:solidFill>
              <a:latin typeface="Times New Roman" pitchFamily="18" charset="0"/>
              <a:cs typeface="Times New Roman" pitchFamily="18" charset="0"/>
            </a:endParaRPr>
          </a:p>
          <a:p>
            <a:r>
              <a:rPr lang="kk-KZ" b="1" dirty="0" smtClean="0">
                <a:solidFill>
                  <a:srgbClr val="002060"/>
                </a:solidFill>
                <a:latin typeface="Times New Roman" pitchFamily="18" charset="0"/>
                <a:cs typeface="Times New Roman" pitchFamily="18" charset="0"/>
              </a:rPr>
              <a:t>Дескриптор:</a:t>
            </a:r>
          </a:p>
          <a:p>
            <a:r>
              <a:rPr lang="kk-KZ" dirty="0" smtClean="0">
                <a:solidFill>
                  <a:srgbClr val="002060"/>
                </a:solidFill>
                <a:latin typeface="Times New Roman" pitchFamily="18" charset="0"/>
                <a:cs typeface="Times New Roman" pitchFamily="18" charset="0"/>
              </a:rPr>
              <a:t>Фильмдегі өзі қалаған кейіпкердің мінезін, сыртқы келбетін жазады;</a:t>
            </a:r>
          </a:p>
          <a:p>
            <a:r>
              <a:rPr lang="kk-KZ" dirty="0" smtClean="0">
                <a:solidFill>
                  <a:srgbClr val="002060"/>
                </a:solidFill>
                <a:latin typeface="Times New Roman" pitchFamily="18" charset="0"/>
                <a:cs typeface="Times New Roman" pitchFamily="18" charset="0"/>
              </a:rPr>
              <a:t>Мәтінде синоним, антоним, дерексіз зат есім сөздерді қолданады. </a:t>
            </a:r>
            <a:endParaRPr lang="ru-RU" dirty="0"/>
          </a:p>
        </p:txBody>
      </p:sp>
      <p:pic>
        <p:nvPicPr>
          <p:cNvPr id="5" name="Рисунок 10"/>
          <p:cNvPicPr>
            <a:picLocks noChangeAspect="1" noChangeArrowheads="1"/>
          </p:cNvPicPr>
          <p:nvPr/>
        </p:nvPicPr>
        <p:blipFill>
          <a:blip r:embed="rId3">
            <a:extLst>
              <a:ext uri="{28A0092B-C50C-407E-A947-70E740481C1C}">
                <a14:useLocalDpi xmlns:a14="http://schemas.microsoft.com/office/drawing/2010/main" val="0"/>
              </a:ext>
            </a:extLst>
          </a:blip>
          <a:srcRect l="33536" t="35135" r="37108" b="25845"/>
          <a:stretch>
            <a:fillRect/>
          </a:stretch>
        </p:blipFill>
        <p:spPr bwMode="auto">
          <a:xfrm>
            <a:off x="755577" y="2029402"/>
            <a:ext cx="5112567" cy="297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83437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359</TotalTime>
  <Words>552</Words>
  <Application>Microsoft Office PowerPoint</Application>
  <PresentationFormat>Экран (4:3)</PresentationFormat>
  <Paragraphs>78</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Corbel</vt:lpstr>
      <vt:lpstr>Gill Sans MT</vt:lpstr>
      <vt:lpstr>Times New Roman</vt:lpstr>
      <vt:lpstr>Verdana</vt:lpstr>
      <vt:lpstr>Wingdings 2</vt:lpstr>
      <vt:lpstr>Солнцестояние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мерует</dc:creator>
  <cp:lastModifiedBy>Учетная запись Майкрософт</cp:lastModifiedBy>
  <cp:revision>36</cp:revision>
  <dcterms:created xsi:type="dcterms:W3CDTF">2014-01-20T10:40:06Z</dcterms:created>
  <dcterms:modified xsi:type="dcterms:W3CDTF">2021-01-29T17:17:19Z</dcterms:modified>
</cp:coreProperties>
</file>