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2" r:id="rId15"/>
    <p:sldId id="275" r:id="rId16"/>
    <p:sldId id="271" r:id="rId17"/>
    <p:sldId id="274"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8C4CE76A-71AE-4641-88FF-6D805599639A}" type="datetimeFigureOut">
              <a:rPr lang="ru-RU" smtClean="0"/>
              <a:t>20.01.2021</a:t>
            </a:fld>
            <a:endParaRPr lang="ru-RU"/>
          </a:p>
        </p:txBody>
      </p:sp>
      <p:sp>
        <p:nvSpPr>
          <p:cNvPr id="5" name="Footer Placeholder 4"/>
          <p:cNvSpPr>
            <a:spLocks noGrp="1"/>
          </p:cNvSpPr>
          <p:nvPr>
            <p:ph type="ftr" sz="quarter" idx="11"/>
          </p:nvPr>
        </p:nvSpPr>
        <p:spPr>
          <a:xfrm>
            <a:off x="1174044" y="5357592"/>
            <a:ext cx="5034845" cy="365125"/>
          </a:xfrm>
        </p:spPr>
        <p:txBody>
          <a:bodyPr/>
          <a:lstStyle/>
          <a:p>
            <a:endParaRPr lang="ru-RU"/>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4F8897F1-7C70-4F78-9D1E-E36D09285BF1}"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C4CE76A-71AE-4641-88FF-6D805599639A}" type="datetimeFigureOut">
              <a:rPr lang="ru-RU" smtClean="0"/>
              <a:t>20.01.2021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F8897F1-7C70-4F78-9D1E-E36D09285BF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C4CE76A-71AE-4641-88FF-6D805599639A}" type="datetimeFigureOut">
              <a:rPr lang="ru-RU" smtClean="0"/>
              <a:t>20.01.2021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F8897F1-7C70-4F78-9D1E-E36D09285BF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C4CE76A-71AE-4641-88FF-6D805599639A}" type="datetimeFigureOut">
              <a:rPr lang="ru-RU" smtClean="0"/>
              <a:t>20.01.2021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F8897F1-7C70-4F78-9D1E-E36D09285BF1}"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C4CE76A-71AE-4641-88FF-6D805599639A}" type="datetimeFigureOut">
              <a:rPr lang="ru-RU" smtClean="0"/>
              <a:t>20.01.2021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F8897F1-7C70-4F78-9D1E-E36D09285BF1}"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8C4CE76A-71AE-4641-88FF-6D805599639A}" type="datetimeFigureOut">
              <a:rPr lang="ru-RU" smtClean="0"/>
              <a:t>20.01.2021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F8897F1-7C70-4F78-9D1E-E36D09285BF1}" type="slidenum">
              <a:rPr lang="ru-RU" smtClean="0"/>
              <a:t>‹#›</a:t>
            </a:fld>
            <a:endParaRPr lang="ru-RU"/>
          </a:p>
        </p:txBody>
      </p:sp>
      <p:sp>
        <p:nvSpPr>
          <p:cNvPr id="9" name="Content Placeholder 8"/>
          <p:cNvSpPr>
            <a:spLocks noGrp="1"/>
          </p:cNvSpPr>
          <p:nvPr>
            <p:ph sz="quarter" idx="13"/>
          </p:nvPr>
        </p:nvSpPr>
        <p:spPr>
          <a:xfrm>
            <a:off x="1298448" y="2121407"/>
            <a:ext cx="3200400" cy="36027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8C4CE76A-71AE-4641-88FF-6D805599639A}" type="datetimeFigureOut">
              <a:rPr lang="ru-RU" smtClean="0"/>
              <a:t>20.01.2021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F8897F1-7C70-4F78-9D1E-E36D09285BF1}" type="slidenum">
              <a:rPr lang="ru-RU" smtClean="0"/>
              <a:t>‹#›</a:t>
            </a:fld>
            <a:endParaRPr lang="ru-RU"/>
          </a:p>
        </p:txBody>
      </p:sp>
      <p:sp>
        <p:nvSpPr>
          <p:cNvPr id="11" name="Content Placeholder 10"/>
          <p:cNvSpPr>
            <a:spLocks noGrp="1"/>
          </p:cNvSpPr>
          <p:nvPr>
            <p:ph sz="quarter" idx="13"/>
          </p:nvPr>
        </p:nvSpPr>
        <p:spPr>
          <a:xfrm>
            <a:off x="1298448" y="2944368"/>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8C4CE76A-71AE-4641-88FF-6D805599639A}" type="datetimeFigureOut">
              <a:rPr lang="ru-RU" smtClean="0"/>
              <a:t>20.01.2021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F8897F1-7C70-4F78-9D1E-E36D09285BF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CE76A-71AE-4641-88FF-6D805599639A}" type="datetimeFigureOut">
              <a:rPr lang="ru-RU" smtClean="0"/>
              <a:t>20.01.2021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F8897F1-7C70-4F78-9D1E-E36D09285BF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ru-RU" smtClean="0"/>
              <a:t>Образец заголовка</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1698" y="5885672"/>
            <a:ext cx="1213821" cy="365125"/>
          </a:xfrm>
        </p:spPr>
        <p:txBody>
          <a:bodyPr/>
          <a:lstStyle/>
          <a:p>
            <a:fld id="{8C4CE76A-71AE-4641-88FF-6D805599639A}" type="datetimeFigureOut">
              <a:rPr lang="ru-RU" smtClean="0"/>
              <a:t>20.01.2021</a:t>
            </a:fld>
            <a:endParaRPr lang="ru-RU"/>
          </a:p>
        </p:txBody>
      </p:sp>
      <p:sp>
        <p:nvSpPr>
          <p:cNvPr id="6" name="Footer Placeholder 5"/>
          <p:cNvSpPr>
            <a:spLocks noGrp="1"/>
          </p:cNvSpPr>
          <p:nvPr>
            <p:ph type="ftr" sz="quarter" idx="11"/>
          </p:nvPr>
        </p:nvSpPr>
        <p:spPr>
          <a:xfrm rot="-60000">
            <a:off x="914554" y="5829261"/>
            <a:ext cx="3522607" cy="365125"/>
          </a:xfrm>
        </p:spPr>
        <p:txBody>
          <a:bodyPr/>
          <a:lstStyle/>
          <a:p>
            <a:endParaRPr lang="ru-RU"/>
          </a:p>
        </p:txBody>
      </p:sp>
      <p:sp>
        <p:nvSpPr>
          <p:cNvPr id="7" name="Slide Number Placeholder 6"/>
          <p:cNvSpPr>
            <a:spLocks noGrp="1"/>
          </p:cNvSpPr>
          <p:nvPr>
            <p:ph type="sldNum" sz="quarter" idx="12"/>
          </p:nvPr>
        </p:nvSpPr>
        <p:spPr>
          <a:xfrm rot="60000">
            <a:off x="7557313" y="5896961"/>
            <a:ext cx="554023" cy="365125"/>
          </a:xfrm>
        </p:spPr>
        <p:txBody>
          <a:bodyPr/>
          <a:lstStyle/>
          <a:p>
            <a:fld id="{4F8897F1-7C70-4F78-9D1E-E36D09285BF1}"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5936" y="5888737"/>
            <a:ext cx="1213821" cy="365125"/>
          </a:xfrm>
        </p:spPr>
        <p:txBody>
          <a:bodyPr/>
          <a:lstStyle/>
          <a:p>
            <a:fld id="{8C4CE76A-71AE-4641-88FF-6D805599639A}" type="datetimeFigureOut">
              <a:rPr lang="ru-RU" smtClean="0"/>
              <a:t>20.01.2021</a:t>
            </a:fld>
            <a:endParaRPr lang="ru-RU"/>
          </a:p>
        </p:txBody>
      </p:sp>
      <p:sp>
        <p:nvSpPr>
          <p:cNvPr id="6" name="Footer Placeholder 5"/>
          <p:cNvSpPr>
            <a:spLocks noGrp="1"/>
          </p:cNvSpPr>
          <p:nvPr>
            <p:ph type="ftr" sz="quarter" idx="11"/>
          </p:nvPr>
        </p:nvSpPr>
        <p:spPr>
          <a:xfrm rot="-60000">
            <a:off x="914569" y="5831037"/>
            <a:ext cx="3319043" cy="365125"/>
          </a:xfrm>
        </p:spPr>
        <p:txBody>
          <a:bodyPr/>
          <a:lstStyle/>
          <a:p>
            <a:endParaRPr lang="ru-RU"/>
          </a:p>
        </p:txBody>
      </p:sp>
      <p:sp>
        <p:nvSpPr>
          <p:cNvPr id="7" name="Slide Number Placeholder 6"/>
          <p:cNvSpPr>
            <a:spLocks noGrp="1"/>
          </p:cNvSpPr>
          <p:nvPr>
            <p:ph type="sldNum" sz="quarter" idx="12"/>
          </p:nvPr>
        </p:nvSpPr>
        <p:spPr>
          <a:xfrm rot="60000">
            <a:off x="7562089" y="5900026"/>
            <a:ext cx="554023" cy="365125"/>
          </a:xfrm>
        </p:spPr>
        <p:txBody>
          <a:bodyPr/>
          <a:lstStyle/>
          <a:p>
            <a:fld id="{4F8897F1-7C70-4F78-9D1E-E36D09285BF1}"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8C4CE76A-71AE-4641-88FF-6D805599639A}" type="datetimeFigureOut">
              <a:rPr lang="ru-RU" smtClean="0"/>
              <a:t>20.01.2021</a:t>
            </a:fld>
            <a:endParaRPr lang="ru-RU"/>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ru-RU"/>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4F8897F1-7C70-4F78-9D1E-E36D09285BF1}"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931224" cy="6395040"/>
          </a:xfrm>
        </p:spPr>
        <p:txBody>
          <a:bodyPr>
            <a:normAutofit/>
          </a:bodyPr>
          <a:lstStyle/>
          <a:p>
            <a:r>
              <a:rPr lang="kk-KZ" sz="3200" b="1" dirty="0" smtClean="0">
                <a:latin typeface="Times New Roman"/>
                <a:ea typeface="Calibri"/>
              </a:rPr>
              <a:t>Қазақ тілі, 5-сынып</a:t>
            </a:r>
            <a:r>
              <a:rPr lang="en-US" sz="3200" b="1" dirty="0" smtClean="0">
                <a:latin typeface="Times New Roman"/>
                <a:ea typeface="Calibri"/>
              </a:rPr>
              <a:t/>
            </a:r>
            <a:br>
              <a:rPr lang="en-US" sz="3200" b="1" dirty="0" smtClean="0">
                <a:latin typeface="Times New Roman"/>
                <a:ea typeface="Calibri"/>
              </a:rPr>
            </a:br>
            <a:r>
              <a:rPr lang="en-US" sz="3200" b="1" dirty="0" smtClean="0">
                <a:latin typeface="Times New Roman"/>
                <a:ea typeface="Calibri"/>
              </a:rPr>
              <a:t/>
            </a:r>
            <a:br>
              <a:rPr lang="en-US" sz="3200" b="1" dirty="0" smtClean="0">
                <a:latin typeface="Times New Roman"/>
                <a:ea typeface="Calibri"/>
              </a:rPr>
            </a:br>
            <a:r>
              <a:rPr lang="kk-KZ" sz="3200" b="1" dirty="0" smtClean="0">
                <a:latin typeface="Times New Roman"/>
                <a:ea typeface="Calibri"/>
              </a:rPr>
              <a:t>8-бөлім: «Адамның сырт келбеті мен мінезі»</a:t>
            </a:r>
            <a:r>
              <a:rPr lang="en-US" sz="3200" b="1" dirty="0" smtClean="0">
                <a:latin typeface="Times New Roman"/>
                <a:ea typeface="Calibri"/>
              </a:rPr>
              <a:t/>
            </a:r>
            <a:br>
              <a:rPr lang="en-US" sz="3200" b="1" dirty="0" smtClean="0">
                <a:latin typeface="Times New Roman"/>
                <a:ea typeface="Calibri"/>
              </a:rPr>
            </a:br>
            <a:r>
              <a:rPr lang="en-US" sz="3200" dirty="0" smtClean="0">
                <a:latin typeface="Times New Roman"/>
                <a:ea typeface="Calibri"/>
              </a:rPr>
              <a:t/>
            </a:r>
            <a:br>
              <a:rPr lang="en-US" sz="3200" dirty="0" smtClean="0">
                <a:latin typeface="Times New Roman"/>
                <a:ea typeface="Calibri"/>
              </a:rPr>
            </a:br>
            <a:r>
              <a:rPr lang="kk-KZ" sz="3200" b="1" dirty="0">
                <a:latin typeface="Times New Roman"/>
                <a:ea typeface="Calibri"/>
              </a:rPr>
              <a:t>С</a:t>
            </a:r>
            <a:r>
              <a:rPr lang="kk-KZ" sz="3200" b="1" dirty="0" smtClean="0">
                <a:latin typeface="Times New Roman"/>
                <a:ea typeface="Calibri"/>
              </a:rPr>
              <a:t>абақтың тақырыбы:</a:t>
            </a:r>
            <a:br>
              <a:rPr lang="kk-KZ" sz="3200" b="1" dirty="0" smtClean="0">
                <a:latin typeface="Times New Roman"/>
                <a:ea typeface="Calibri"/>
              </a:rPr>
            </a:br>
            <a:r>
              <a:rPr lang="kk-KZ" sz="3200" b="1" dirty="0" smtClean="0">
                <a:latin typeface="Times New Roman"/>
                <a:ea typeface="Calibri"/>
              </a:rPr>
              <a:t>Сыртқы келбет және өмір салты</a:t>
            </a:r>
            <a:endParaRPr lang="ru-RU" sz="3200" dirty="0">
              <a:latin typeface="Times New Roman" panose="02020603050405020304" pitchFamily="18" charset="0"/>
              <a:cs typeface="Times New Roman" panose="02020603050405020304"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8744" y="5207000"/>
            <a:ext cx="609600" cy="825500"/>
          </a:xfrm>
          <a:prstGeom prst="rect">
            <a:avLst/>
          </a:prstGeom>
        </p:spPr>
      </p:pic>
    </p:spTree>
    <p:extLst>
      <p:ext uri="{BB962C8B-B14F-4D97-AF65-F5344CB8AC3E}">
        <p14:creationId xmlns:p14="http://schemas.microsoft.com/office/powerpoint/2010/main" val="2359137215"/>
      </p:ext>
    </p:extLst>
  </p:cSld>
  <p:clrMapOvr>
    <a:masterClrMapping/>
  </p:clrMapOvr>
  <mc:AlternateContent xmlns:mc="http://schemas.openxmlformats.org/markup-compatibility/2006">
    <mc:Choice xmlns:p14="http://schemas.microsoft.com/office/powerpoint/2010/main" Requires="p14">
      <p:transition spd="slow" p14:dur="2000" advTm="18435"/>
    </mc:Choice>
    <mc:Fallback>
      <p:transition spd="slow" advTm="18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60648"/>
            <a:ext cx="7992888" cy="6408712"/>
          </a:xfrm>
        </p:spPr>
        <p:txBody>
          <a:bodyPr/>
          <a:lstStyle/>
          <a:p>
            <a:pPr algn="l">
              <a:lnSpc>
                <a:spcPct val="115000"/>
              </a:lnSpc>
              <a:spcAft>
                <a:spcPts val="0"/>
              </a:spcAft>
            </a:pPr>
            <a:r>
              <a:rPr lang="kk-KZ" sz="2400" b="1" dirty="0" smtClean="0">
                <a:latin typeface="Times New Roman"/>
                <a:ea typeface="Calibri"/>
                <a:cs typeface="Times New Roman"/>
              </a:rPr>
              <a:t/>
            </a:r>
            <a:br>
              <a:rPr lang="kk-KZ" sz="2400" b="1" dirty="0" smtClean="0">
                <a:latin typeface="Times New Roman"/>
                <a:ea typeface="Calibri"/>
                <a:cs typeface="Times New Roman"/>
              </a:rPr>
            </a:br>
            <a:r>
              <a:rPr lang="kk-KZ" sz="2400" b="1" dirty="0">
                <a:solidFill>
                  <a:prstClr val="black"/>
                </a:solidFill>
                <a:latin typeface="Times New Roman" panose="02020603050405020304" pitchFamily="18" charset="0"/>
                <a:cs typeface="Times New Roman" panose="02020603050405020304" pitchFamily="18" charset="0"/>
              </a:rPr>
              <a:t>Ықтимал жауаптар</a:t>
            </a:r>
            <a:br>
              <a:rPr lang="kk-KZ" sz="2400" b="1" dirty="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Мәтіндегі 4 маңызды ақпарат</a:t>
            </a:r>
            <a:br>
              <a:rPr lang="kk-KZ" sz="2400" dirty="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1. Сырт келбеті</a:t>
            </a:r>
            <a:br>
              <a:rPr lang="kk-KZ" sz="2400" dirty="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2. Өмір сүрген ортасы</a:t>
            </a:r>
            <a:br>
              <a:rPr lang="kk-KZ" sz="2400" dirty="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3. Тағдыры</a:t>
            </a:r>
            <a:br>
              <a:rPr lang="kk-KZ" sz="2400" dirty="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4. Өмір салты </a:t>
            </a:r>
            <a:r>
              <a:rPr lang="kk-KZ" sz="2400" dirty="0" smtClean="0">
                <a:solidFill>
                  <a:prstClr val="black"/>
                </a:solidFill>
                <a:latin typeface="Times New Roman" panose="02020603050405020304" pitchFamily="18" charset="0"/>
                <a:cs typeface="Times New Roman" panose="02020603050405020304" pitchFamily="18" charset="0"/>
              </a:rPr>
              <a:t/>
            </a:r>
            <a:br>
              <a:rPr lang="kk-KZ" sz="2400" dirty="0" smtClean="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
            </a:r>
            <a:br>
              <a:rPr lang="kk-KZ" sz="2400" dirty="0">
                <a:solidFill>
                  <a:prstClr val="black"/>
                </a:solidFill>
                <a:latin typeface="Times New Roman" panose="02020603050405020304" pitchFamily="18" charset="0"/>
                <a:cs typeface="Times New Roman" panose="02020603050405020304" pitchFamily="18" charset="0"/>
              </a:rPr>
            </a:br>
            <a:r>
              <a:rPr lang="kk-KZ" sz="2400" b="1" dirty="0" smtClean="0">
                <a:latin typeface="Times New Roman"/>
                <a:ea typeface="Calibri"/>
                <a:cs typeface="Times New Roman"/>
              </a:rPr>
              <a:t>Дескриптор</a:t>
            </a:r>
            <a:r>
              <a:rPr lang="kk-KZ" sz="2400" b="1" dirty="0">
                <a:latin typeface="Times New Roman"/>
                <a:ea typeface="Calibri"/>
                <a:cs typeface="Times New Roman"/>
              </a:rPr>
              <a:t>:</a:t>
            </a:r>
            <a:r>
              <a:rPr lang="ru-RU" sz="2000" dirty="0">
                <a:latin typeface="Calibri"/>
                <a:ea typeface="Calibri"/>
                <a:cs typeface="Times New Roman"/>
              </a:rPr>
              <a:t/>
            </a:r>
            <a:br>
              <a:rPr lang="ru-RU" sz="2000" dirty="0">
                <a:latin typeface="Calibri"/>
                <a:ea typeface="Calibri"/>
                <a:cs typeface="Times New Roman"/>
              </a:rPr>
            </a:br>
            <a:r>
              <a:rPr lang="kk-KZ" sz="2400" dirty="0">
                <a:latin typeface="Times New Roman"/>
                <a:ea typeface="Calibri"/>
              </a:rPr>
              <a:t>мәтіндегі 4 маңызды ақпаратты анықтайды;</a:t>
            </a:r>
            <a:r>
              <a:rPr lang="ru-RU" sz="2000" dirty="0">
                <a:latin typeface="Arial"/>
                <a:ea typeface="Times New Roman"/>
              </a:rPr>
              <a:t/>
            </a:r>
            <a:br>
              <a:rPr lang="ru-RU" sz="2000" dirty="0">
                <a:latin typeface="Arial"/>
                <a:ea typeface="Times New Roman"/>
              </a:rPr>
            </a:br>
            <a:r>
              <a:rPr lang="kk-KZ" sz="2400" dirty="0">
                <a:latin typeface="Times New Roman"/>
                <a:ea typeface="Calibri"/>
              </a:rPr>
              <a:t>анықталған ақпараттарды кластерге түсіреді;</a:t>
            </a:r>
            <a:r>
              <a:rPr lang="ru-RU" sz="2000" dirty="0">
                <a:latin typeface="Arial"/>
                <a:ea typeface="Times New Roman"/>
              </a:rPr>
              <a:t/>
            </a:r>
            <a:br>
              <a:rPr lang="ru-RU" sz="2000" dirty="0">
                <a:latin typeface="Arial"/>
                <a:ea typeface="Times New Roman"/>
              </a:rPr>
            </a:br>
            <a:r>
              <a:rPr lang="kk-KZ" sz="2400" dirty="0">
                <a:latin typeface="Times New Roman"/>
                <a:ea typeface="Calibri"/>
              </a:rPr>
              <a:t>ойын дәлелдейді.</a:t>
            </a:r>
            <a:r>
              <a:rPr lang="ru-RU" sz="2000" dirty="0">
                <a:latin typeface="Arial"/>
                <a:ea typeface="Times New Roman"/>
              </a:rPr>
              <a:t/>
            </a:r>
            <a:br>
              <a:rPr lang="ru-RU" sz="2000" dirty="0">
                <a:latin typeface="Arial"/>
                <a:ea typeface="Times New Roman"/>
              </a:rPr>
            </a:br>
            <a:r>
              <a:rPr lang="kk-KZ" sz="2400" b="1" dirty="0">
                <a:latin typeface="Times New Roman"/>
                <a:ea typeface="Calibri"/>
                <a:cs typeface="Times New Roman"/>
              </a:rPr>
              <a:t> </a:t>
            </a:r>
            <a:r>
              <a:rPr lang="ru-RU" sz="2000" dirty="0">
                <a:latin typeface="Calibri"/>
                <a:ea typeface="Calibri"/>
                <a:cs typeface="Times New Roman"/>
              </a:rPr>
              <a:t/>
            </a:r>
            <a:br>
              <a:rPr lang="ru-RU" sz="2000" dirty="0">
                <a:latin typeface="Calibri"/>
                <a:ea typeface="Calibri"/>
                <a:cs typeface="Times New Roman"/>
              </a:rPr>
            </a:br>
            <a:endParaRPr lang="ru-RU" sz="2400" dirty="0">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7935841"/>
      </p:ext>
    </p:extLst>
  </p:cSld>
  <p:clrMapOvr>
    <a:masterClrMapping/>
  </p:clrMapOvr>
  <mc:AlternateContent xmlns:mc="http://schemas.openxmlformats.org/markup-compatibility/2006">
    <mc:Choice xmlns:p14="http://schemas.microsoft.com/office/powerpoint/2010/main" Requires="p14">
      <p:transition spd="slow" p14:dur="2000" advTm="26700"/>
    </mc:Choice>
    <mc:Fallback>
      <p:transition spd="slow" advTm="2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76672"/>
            <a:ext cx="8712968" cy="6120680"/>
          </a:xfrm>
        </p:spPr>
        <p:txBody>
          <a:bodyPr/>
          <a:lstStyle/>
          <a:p>
            <a:pPr>
              <a:lnSpc>
                <a:spcPct val="115000"/>
              </a:lnSpc>
              <a:spcAft>
                <a:spcPts val="0"/>
              </a:spcAft>
            </a:pPr>
            <a:r>
              <a:rPr lang="kk-KZ" sz="2000" b="1" u="sng" dirty="0">
                <a:solidFill>
                  <a:srgbClr val="000000"/>
                </a:solidFill>
                <a:latin typeface="Times New Roman"/>
                <a:ea typeface="Times New Roman"/>
                <a:cs typeface="Times New Roman"/>
              </a:rPr>
              <a:t>2-тапсырма ӘТН. Жұптық жұмыс. (Саралау тапсырмасы)</a:t>
            </a:r>
            <a:r>
              <a:rPr lang="ru-RU" sz="1800" dirty="0">
                <a:latin typeface="Calibri"/>
                <a:ea typeface="Calibri"/>
                <a:cs typeface="Times New Roman"/>
              </a:rPr>
              <a:t/>
            </a:r>
            <a:br>
              <a:rPr lang="ru-RU" sz="1800" dirty="0">
                <a:latin typeface="Calibri"/>
                <a:ea typeface="Calibri"/>
                <a:cs typeface="Times New Roman"/>
              </a:rPr>
            </a:br>
            <a:r>
              <a:rPr lang="kk-KZ" sz="2000" dirty="0">
                <a:solidFill>
                  <a:srgbClr val="000000"/>
                </a:solidFill>
                <a:latin typeface="Times New Roman"/>
                <a:ea typeface="Times New Roman"/>
                <a:cs typeface="Times New Roman"/>
              </a:rPr>
              <a:t>Оқылым мәтіні  бойынша  төменде  берілген сөздердің қайсысының  антонимін,синонимін,омонимін таба аласың? Кестені толтыр</a:t>
            </a:r>
            <a:r>
              <a:rPr lang="kk-KZ" sz="2000" dirty="0" smtClean="0">
                <a:solidFill>
                  <a:srgbClr val="000000"/>
                </a:solidFill>
                <a:latin typeface="Times New Roman"/>
                <a:ea typeface="Times New Roman"/>
                <a:cs typeface="Times New Roman"/>
              </a:rPr>
              <a:t>.</a:t>
            </a:r>
            <a:br>
              <a:rPr lang="kk-KZ" sz="2000" dirty="0" smtClean="0">
                <a:solidFill>
                  <a:srgbClr val="000000"/>
                </a:solidFill>
                <a:latin typeface="Times New Roman"/>
                <a:ea typeface="Times New Roman"/>
                <a:cs typeface="Times New Roman"/>
              </a:rPr>
            </a:br>
            <a:r>
              <a:rPr lang="kk-KZ" sz="2000" dirty="0">
                <a:solidFill>
                  <a:srgbClr val="000000"/>
                </a:solidFill>
                <a:latin typeface="Times New Roman"/>
                <a:ea typeface="Times New Roman"/>
                <a:cs typeface="Times New Roman"/>
              </a:rPr>
              <a:t/>
            </a:r>
            <a:br>
              <a:rPr lang="kk-KZ" sz="2000" dirty="0">
                <a:solidFill>
                  <a:srgbClr val="000000"/>
                </a:solidFill>
                <a:latin typeface="Times New Roman"/>
                <a:ea typeface="Times New Roman"/>
                <a:cs typeface="Times New Roman"/>
              </a:rPr>
            </a:br>
            <a:r>
              <a:rPr lang="kk-KZ" sz="2000" dirty="0" smtClean="0">
                <a:solidFill>
                  <a:srgbClr val="000000"/>
                </a:solidFill>
                <a:latin typeface="Times New Roman"/>
                <a:ea typeface="Times New Roman"/>
                <a:cs typeface="Times New Roman"/>
              </a:rPr>
              <a:t/>
            </a:r>
            <a:br>
              <a:rPr lang="kk-KZ" sz="2000" dirty="0" smtClean="0">
                <a:solidFill>
                  <a:srgbClr val="000000"/>
                </a:solidFill>
                <a:latin typeface="Times New Roman"/>
                <a:ea typeface="Times New Roman"/>
                <a:cs typeface="Times New Roman"/>
              </a:rPr>
            </a:br>
            <a:r>
              <a:rPr lang="kk-KZ" sz="2000" dirty="0">
                <a:solidFill>
                  <a:srgbClr val="000000"/>
                </a:solidFill>
                <a:latin typeface="Times New Roman"/>
                <a:ea typeface="Times New Roman"/>
                <a:cs typeface="Times New Roman"/>
              </a:rPr>
              <a:t/>
            </a:r>
            <a:br>
              <a:rPr lang="kk-KZ" sz="2000" dirty="0">
                <a:solidFill>
                  <a:srgbClr val="000000"/>
                </a:solidFill>
                <a:latin typeface="Times New Roman"/>
                <a:ea typeface="Times New Roman"/>
                <a:cs typeface="Times New Roman"/>
              </a:rPr>
            </a:br>
            <a:r>
              <a:rPr lang="kk-KZ" sz="2000" dirty="0" smtClean="0">
                <a:solidFill>
                  <a:srgbClr val="000000"/>
                </a:solidFill>
                <a:latin typeface="Times New Roman"/>
                <a:ea typeface="Times New Roman"/>
                <a:cs typeface="Times New Roman"/>
              </a:rPr>
              <a:t/>
            </a:r>
            <a:br>
              <a:rPr lang="kk-KZ" sz="2000" dirty="0" smtClean="0">
                <a:solidFill>
                  <a:srgbClr val="000000"/>
                </a:solidFill>
                <a:latin typeface="Times New Roman"/>
                <a:ea typeface="Times New Roman"/>
                <a:cs typeface="Times New Roman"/>
              </a:rPr>
            </a:br>
            <a:r>
              <a:rPr lang="kk-KZ" sz="2000" dirty="0">
                <a:solidFill>
                  <a:srgbClr val="000000"/>
                </a:solidFill>
                <a:latin typeface="Times New Roman"/>
                <a:ea typeface="Times New Roman"/>
                <a:cs typeface="Times New Roman"/>
              </a:rPr>
              <a:t/>
            </a:r>
            <a:br>
              <a:rPr lang="kk-KZ" sz="2000" dirty="0">
                <a:solidFill>
                  <a:srgbClr val="000000"/>
                </a:solidFill>
                <a:latin typeface="Times New Roman"/>
                <a:ea typeface="Times New Roman"/>
                <a:cs typeface="Times New Roman"/>
              </a:rPr>
            </a:br>
            <a:r>
              <a:rPr lang="kk-KZ" sz="2000" dirty="0" smtClean="0">
                <a:solidFill>
                  <a:srgbClr val="000000"/>
                </a:solidFill>
                <a:latin typeface="Times New Roman"/>
                <a:ea typeface="Times New Roman"/>
                <a:cs typeface="Times New Roman"/>
              </a:rPr>
              <a:t/>
            </a:r>
            <a:br>
              <a:rPr lang="kk-KZ" sz="2000" dirty="0" smtClean="0">
                <a:solidFill>
                  <a:srgbClr val="000000"/>
                </a:solidFill>
                <a:latin typeface="Times New Roman"/>
                <a:ea typeface="Times New Roman"/>
                <a:cs typeface="Times New Roman"/>
              </a:rPr>
            </a:br>
            <a:r>
              <a:rPr lang="kk-KZ" sz="2000" dirty="0">
                <a:solidFill>
                  <a:srgbClr val="000000"/>
                </a:solidFill>
                <a:latin typeface="Times New Roman"/>
                <a:ea typeface="Times New Roman"/>
                <a:cs typeface="Times New Roman"/>
              </a:rPr>
              <a:t/>
            </a:r>
            <a:br>
              <a:rPr lang="kk-KZ" sz="2000" dirty="0">
                <a:solidFill>
                  <a:srgbClr val="000000"/>
                </a:solidFill>
                <a:latin typeface="Times New Roman"/>
                <a:ea typeface="Times New Roman"/>
                <a:cs typeface="Times New Roman"/>
              </a:rPr>
            </a:br>
            <a:r>
              <a:rPr lang="kk-KZ" sz="2000" dirty="0" smtClean="0">
                <a:solidFill>
                  <a:srgbClr val="000000"/>
                </a:solidFill>
                <a:latin typeface="Times New Roman"/>
                <a:ea typeface="Times New Roman"/>
                <a:cs typeface="Times New Roman"/>
              </a:rPr>
              <a:t/>
            </a:r>
            <a:br>
              <a:rPr lang="kk-KZ" sz="2000" dirty="0" smtClean="0">
                <a:solidFill>
                  <a:srgbClr val="000000"/>
                </a:solidFill>
                <a:latin typeface="Times New Roman"/>
                <a:ea typeface="Times New Roman"/>
                <a:cs typeface="Times New Roman"/>
              </a:rPr>
            </a:br>
            <a:r>
              <a:rPr lang="kk-KZ" sz="2000" dirty="0">
                <a:solidFill>
                  <a:srgbClr val="000000"/>
                </a:solidFill>
                <a:latin typeface="Times New Roman"/>
                <a:ea typeface="Times New Roman"/>
                <a:cs typeface="Times New Roman"/>
              </a:rPr>
              <a:t/>
            </a:r>
            <a:br>
              <a:rPr lang="kk-KZ" sz="2000" dirty="0">
                <a:solidFill>
                  <a:srgbClr val="000000"/>
                </a:solidFill>
                <a:latin typeface="Times New Roman"/>
                <a:ea typeface="Times New Roman"/>
                <a:cs typeface="Times New Roman"/>
              </a:rPr>
            </a:br>
            <a:r>
              <a:rPr lang="kk-KZ" sz="2000" dirty="0" smtClean="0">
                <a:solidFill>
                  <a:srgbClr val="000000"/>
                </a:solidFill>
                <a:latin typeface="Times New Roman"/>
                <a:ea typeface="Times New Roman"/>
                <a:cs typeface="Times New Roman"/>
              </a:rPr>
              <a:t/>
            </a:r>
            <a:br>
              <a:rPr lang="kk-KZ" sz="2000" dirty="0" smtClean="0">
                <a:solidFill>
                  <a:srgbClr val="000000"/>
                </a:solidFill>
                <a:latin typeface="Times New Roman"/>
                <a:ea typeface="Times New Roman"/>
                <a:cs typeface="Times New Roman"/>
              </a:rPr>
            </a:br>
            <a:r>
              <a:rPr lang="kk-KZ" sz="2000" dirty="0">
                <a:solidFill>
                  <a:srgbClr val="000000"/>
                </a:solidFill>
                <a:latin typeface="Times New Roman"/>
                <a:ea typeface="Times New Roman"/>
                <a:cs typeface="Times New Roman"/>
              </a:rPr>
              <a:t/>
            </a:r>
            <a:br>
              <a:rPr lang="kk-KZ" sz="2000" dirty="0">
                <a:solidFill>
                  <a:srgbClr val="000000"/>
                </a:solidFill>
                <a:latin typeface="Times New Roman"/>
                <a:ea typeface="Times New Roman"/>
                <a:cs typeface="Times New Roman"/>
              </a:rPr>
            </a:br>
            <a:r>
              <a:rPr lang="ru-RU" sz="1800" dirty="0">
                <a:latin typeface="Calibri"/>
                <a:ea typeface="Calibri"/>
                <a:cs typeface="Times New Roman"/>
              </a:rPr>
              <a:t/>
            </a:r>
            <a:br>
              <a:rPr lang="ru-RU" sz="1800" dirty="0">
                <a:latin typeface="Calibri"/>
                <a:ea typeface="Calibri"/>
                <a:cs typeface="Times New Roman"/>
              </a:rPr>
            </a:br>
            <a:endParaRPr lang="ru-RU" sz="2000"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71817568"/>
              </p:ext>
            </p:extLst>
          </p:nvPr>
        </p:nvGraphicFramePr>
        <p:xfrm>
          <a:off x="1259632" y="1916832"/>
          <a:ext cx="6984776" cy="4234651"/>
        </p:xfrm>
        <a:graphic>
          <a:graphicData uri="http://schemas.openxmlformats.org/drawingml/2006/table">
            <a:tbl>
              <a:tblPr firstRow="1" firstCol="1" bandRow="1"/>
              <a:tblGrid>
                <a:gridCol w="1646999"/>
                <a:gridCol w="1600627"/>
                <a:gridCol w="1868071"/>
                <a:gridCol w="1869079"/>
              </a:tblGrid>
              <a:tr h="631858">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Сөздер</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Омоним</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Синоним</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Антоним</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187">
                <a:tc>
                  <a:txBody>
                    <a:bodyPr/>
                    <a:lstStyle/>
                    <a:p>
                      <a:pPr>
                        <a:lnSpc>
                          <a:spcPct val="115000"/>
                        </a:lnSpc>
                        <a:spcAft>
                          <a:spcPts val="0"/>
                        </a:spcAft>
                      </a:pPr>
                      <a:r>
                        <a:rPr lang="kk-KZ" sz="2000" b="1">
                          <a:solidFill>
                            <a:srgbClr val="000000"/>
                          </a:solidFill>
                          <a:effectLst/>
                          <a:latin typeface="Times New Roman"/>
                          <a:ea typeface="Times New Roman"/>
                          <a:cs typeface="Times New Roman"/>
                        </a:rPr>
                        <a:t>жан</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a:solidFill>
                            <a:srgbClr val="000000"/>
                          </a:solidFill>
                          <a:effectLst/>
                          <a:latin typeface="Times New Roman"/>
                          <a:ea typeface="Times New Roman"/>
                          <a:cs typeface="Times New Roman"/>
                        </a:rPr>
                        <a:t> </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187">
                <a:tc>
                  <a:txBody>
                    <a:bodyPr/>
                    <a:lstStyle/>
                    <a:p>
                      <a:pPr>
                        <a:lnSpc>
                          <a:spcPct val="115000"/>
                        </a:lnSpc>
                        <a:spcAft>
                          <a:spcPts val="0"/>
                        </a:spcAft>
                      </a:pPr>
                      <a:r>
                        <a:rPr lang="kk-KZ" sz="2000" b="1">
                          <a:solidFill>
                            <a:srgbClr val="000000"/>
                          </a:solidFill>
                          <a:effectLst/>
                          <a:latin typeface="Times New Roman"/>
                          <a:ea typeface="Times New Roman"/>
                          <a:cs typeface="Times New Roman"/>
                        </a:rPr>
                        <a:t>әңгімелесу</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a:solidFill>
                            <a:srgbClr val="000000"/>
                          </a:solidFill>
                          <a:effectLst/>
                          <a:latin typeface="Times New Roman"/>
                          <a:ea typeface="Times New Roman"/>
                          <a:cs typeface="Times New Roman"/>
                        </a:rPr>
                        <a:t> </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1858">
                <a:tc>
                  <a:txBody>
                    <a:bodyPr/>
                    <a:lstStyle/>
                    <a:p>
                      <a:pPr>
                        <a:lnSpc>
                          <a:spcPct val="115000"/>
                        </a:lnSpc>
                        <a:spcAft>
                          <a:spcPts val="0"/>
                        </a:spcAft>
                      </a:pPr>
                      <a:r>
                        <a:rPr lang="kk-KZ" sz="2000" b="1">
                          <a:solidFill>
                            <a:srgbClr val="000000"/>
                          </a:solidFill>
                          <a:effectLst/>
                          <a:latin typeface="Times New Roman"/>
                          <a:ea typeface="Times New Roman"/>
                          <a:cs typeface="Times New Roman"/>
                        </a:rPr>
                        <a:t>кию</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a:solidFill>
                            <a:srgbClr val="000000"/>
                          </a:solidFill>
                          <a:effectLst/>
                          <a:latin typeface="Times New Roman"/>
                          <a:ea typeface="Times New Roman"/>
                          <a:cs typeface="Times New Roman"/>
                        </a:rPr>
                        <a:t> </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187">
                <a:tc>
                  <a:txBody>
                    <a:bodyPr/>
                    <a:lstStyle/>
                    <a:p>
                      <a:pPr>
                        <a:lnSpc>
                          <a:spcPct val="115000"/>
                        </a:lnSpc>
                        <a:spcAft>
                          <a:spcPts val="0"/>
                        </a:spcAft>
                      </a:pPr>
                      <a:r>
                        <a:rPr lang="kk-KZ" sz="2000" b="1">
                          <a:solidFill>
                            <a:srgbClr val="000000"/>
                          </a:solidFill>
                          <a:effectLst/>
                          <a:latin typeface="Times New Roman"/>
                          <a:ea typeface="Times New Roman"/>
                          <a:cs typeface="Times New Roman"/>
                        </a:rPr>
                        <a:t>жақсылық</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a:solidFill>
                            <a:srgbClr val="000000"/>
                          </a:solidFill>
                          <a:effectLst/>
                          <a:latin typeface="Times New Roman"/>
                          <a:ea typeface="Times New Roman"/>
                          <a:cs typeface="Times New Roman"/>
                        </a:rPr>
                        <a:t> </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a:solidFill>
                            <a:srgbClr val="000000"/>
                          </a:solidFill>
                          <a:effectLst/>
                          <a:latin typeface="Times New Roman"/>
                          <a:ea typeface="Times New Roman"/>
                          <a:cs typeface="Times New Roman"/>
                        </a:rPr>
                        <a:t> </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187">
                <a:tc>
                  <a:txBody>
                    <a:bodyPr/>
                    <a:lstStyle/>
                    <a:p>
                      <a:pPr>
                        <a:lnSpc>
                          <a:spcPct val="115000"/>
                        </a:lnSpc>
                        <a:spcAft>
                          <a:spcPts val="0"/>
                        </a:spcAft>
                      </a:pPr>
                      <a:r>
                        <a:rPr lang="kk-KZ" sz="2000" b="1">
                          <a:solidFill>
                            <a:srgbClr val="000000"/>
                          </a:solidFill>
                          <a:effectLst/>
                          <a:latin typeface="Times New Roman"/>
                          <a:ea typeface="Times New Roman"/>
                          <a:cs typeface="Times New Roman"/>
                        </a:rPr>
                        <a:t>үй</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187">
                <a:tc>
                  <a:txBody>
                    <a:bodyPr/>
                    <a:lstStyle/>
                    <a:p>
                      <a:pPr>
                        <a:lnSpc>
                          <a:spcPct val="115000"/>
                        </a:lnSpc>
                        <a:spcAft>
                          <a:spcPts val="0"/>
                        </a:spcAft>
                      </a:pPr>
                      <a:r>
                        <a:rPr lang="kk-KZ" sz="2000" b="1">
                          <a:solidFill>
                            <a:srgbClr val="000000"/>
                          </a:solidFill>
                          <a:effectLst/>
                          <a:latin typeface="Times New Roman"/>
                          <a:ea typeface="Times New Roman"/>
                          <a:cs typeface="Times New Roman"/>
                        </a:rPr>
                        <a:t>келбет</a:t>
                      </a:r>
                      <a:endParaRPr lang="ru-RU" sz="2000" b="1">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2000" b="1" dirty="0">
                          <a:solidFill>
                            <a:srgbClr val="000000"/>
                          </a:solidFill>
                          <a:effectLst/>
                          <a:latin typeface="Times New Roman"/>
                          <a:ea typeface="Times New Roman"/>
                          <a:cs typeface="Times New Roman"/>
                        </a:rPr>
                        <a:t> </a:t>
                      </a:r>
                      <a:endParaRPr lang="ru-RU" sz="20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96833552"/>
      </p:ext>
    </p:extLst>
  </p:cSld>
  <p:clrMapOvr>
    <a:masterClrMapping/>
  </p:clrMapOvr>
  <mc:AlternateContent xmlns:mc="http://schemas.openxmlformats.org/markup-compatibility/2006">
    <mc:Choice xmlns:p14="http://schemas.microsoft.com/office/powerpoint/2010/main" Requires="p14">
      <p:transition spd="slow" p14:dur="2000" advTm="27892"/>
    </mc:Choice>
    <mc:Fallback>
      <p:transition spd="slow" advTm="2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60648"/>
            <a:ext cx="7560840" cy="6480720"/>
          </a:xfrm>
        </p:spPr>
        <p:txBody>
          <a:bodyPr/>
          <a:lstStyle/>
          <a:p>
            <a:pPr algn="l">
              <a:lnSpc>
                <a:spcPct val="115000"/>
              </a:lnSpc>
              <a:spcAft>
                <a:spcPts val="0"/>
              </a:spcAft>
            </a:pPr>
            <a:r>
              <a:rPr lang="kk-KZ" sz="2400" b="1" spc="20" dirty="0">
                <a:latin typeface="Times New Roman" panose="02020603050405020304" pitchFamily="18" charset="0"/>
                <a:ea typeface="Calibri"/>
                <a:cs typeface="Times New Roman" panose="02020603050405020304" pitchFamily="18" charset="0"/>
              </a:rPr>
              <a:t>Дескриптор:</a:t>
            </a:r>
            <a:r>
              <a:rPr lang="ru-RU" sz="2400" dirty="0">
                <a:latin typeface="Times New Roman" panose="02020603050405020304" pitchFamily="18" charset="0"/>
                <a:ea typeface="Calibri"/>
                <a:cs typeface="Times New Roman" panose="02020603050405020304" pitchFamily="18" charset="0"/>
              </a:rPr>
              <a:t/>
            </a:r>
            <a:br>
              <a:rPr lang="ru-RU" sz="2400" dirty="0">
                <a:latin typeface="Times New Roman" panose="02020603050405020304" pitchFamily="18" charset="0"/>
                <a:ea typeface="Calibri"/>
                <a:cs typeface="Times New Roman" panose="02020603050405020304" pitchFamily="18" charset="0"/>
              </a:rPr>
            </a:br>
            <a:r>
              <a:rPr lang="kk-KZ" sz="2400" spc="20" dirty="0">
                <a:latin typeface="Times New Roman" panose="02020603050405020304" pitchFamily="18" charset="0"/>
                <a:ea typeface="Calibri"/>
                <a:cs typeface="Times New Roman" panose="02020603050405020304" pitchFamily="18" charset="0"/>
              </a:rPr>
              <a:t>Оқылым мәтініндегі сөздерді мағыналық топтарына қарай іріктейді;</a:t>
            </a:r>
            <a:r>
              <a:rPr lang="ru-RU" sz="2400" dirty="0">
                <a:latin typeface="Times New Roman" panose="02020603050405020304" pitchFamily="18" charset="0"/>
                <a:ea typeface="Times New Roman"/>
                <a:cs typeface="Times New Roman" panose="02020603050405020304" pitchFamily="18" charset="0"/>
              </a:rPr>
              <a:t/>
            </a:r>
            <a:br>
              <a:rPr lang="ru-RU" sz="2400" dirty="0">
                <a:latin typeface="Times New Roman" panose="02020603050405020304" pitchFamily="18" charset="0"/>
                <a:ea typeface="Times New Roman"/>
                <a:cs typeface="Times New Roman" panose="02020603050405020304" pitchFamily="18" charset="0"/>
              </a:rPr>
            </a:br>
            <a:r>
              <a:rPr lang="kk-KZ" sz="2400" spc="20" dirty="0">
                <a:latin typeface="Times New Roman" panose="02020603050405020304" pitchFamily="18" charset="0"/>
                <a:ea typeface="Calibri"/>
                <a:cs typeface="Times New Roman" panose="02020603050405020304" pitchFamily="18" charset="0"/>
              </a:rPr>
              <a:t>Берілген мысалдардың омонимдерін табады;</a:t>
            </a:r>
            <a:r>
              <a:rPr lang="ru-RU" sz="2400" dirty="0">
                <a:latin typeface="Times New Roman" panose="02020603050405020304" pitchFamily="18" charset="0"/>
                <a:ea typeface="Times New Roman"/>
                <a:cs typeface="Times New Roman" panose="02020603050405020304" pitchFamily="18" charset="0"/>
              </a:rPr>
              <a:t/>
            </a:r>
            <a:br>
              <a:rPr lang="ru-RU" sz="2400" dirty="0">
                <a:latin typeface="Times New Roman" panose="02020603050405020304" pitchFamily="18" charset="0"/>
                <a:ea typeface="Times New Roman"/>
                <a:cs typeface="Times New Roman" panose="02020603050405020304" pitchFamily="18" charset="0"/>
              </a:rPr>
            </a:br>
            <a:r>
              <a:rPr lang="kk-KZ" sz="2400" spc="20" dirty="0">
                <a:latin typeface="Times New Roman" panose="02020603050405020304" pitchFamily="18" charset="0"/>
                <a:ea typeface="Calibri"/>
                <a:cs typeface="Times New Roman" panose="02020603050405020304" pitchFamily="18" charset="0"/>
              </a:rPr>
              <a:t>Синонимдерін табады;</a:t>
            </a:r>
            <a:r>
              <a:rPr lang="ru-RU" sz="2400" dirty="0">
                <a:latin typeface="Times New Roman" panose="02020603050405020304" pitchFamily="18" charset="0"/>
                <a:ea typeface="Times New Roman"/>
                <a:cs typeface="Times New Roman" panose="02020603050405020304" pitchFamily="18" charset="0"/>
              </a:rPr>
              <a:t/>
            </a:r>
            <a:br>
              <a:rPr lang="ru-RU" sz="2400" dirty="0">
                <a:latin typeface="Times New Roman" panose="02020603050405020304" pitchFamily="18" charset="0"/>
                <a:ea typeface="Times New Roman"/>
                <a:cs typeface="Times New Roman" panose="02020603050405020304" pitchFamily="18" charset="0"/>
              </a:rPr>
            </a:br>
            <a:r>
              <a:rPr lang="kk-KZ" sz="2400" spc="20" dirty="0">
                <a:latin typeface="Times New Roman" panose="02020603050405020304" pitchFamily="18" charset="0"/>
                <a:ea typeface="Calibri"/>
                <a:cs typeface="Times New Roman" panose="02020603050405020304" pitchFamily="18" charset="0"/>
              </a:rPr>
              <a:t>Антонимдерін табады.</a:t>
            </a:r>
            <a:r>
              <a:rPr lang="ru-RU" sz="2400" dirty="0">
                <a:latin typeface="Times New Roman" panose="02020603050405020304" pitchFamily="18" charset="0"/>
                <a:ea typeface="Times New Roman"/>
                <a:cs typeface="Times New Roman" panose="02020603050405020304" pitchFamily="18" charset="0"/>
              </a:rPr>
              <a:t/>
            </a:r>
            <a:br>
              <a:rPr lang="ru-RU" sz="2400" dirty="0">
                <a:latin typeface="Times New Roman" panose="02020603050405020304" pitchFamily="18" charset="0"/>
                <a:ea typeface="Times New Roman"/>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7225445"/>
      </p:ext>
    </p:extLst>
  </p:cSld>
  <p:clrMapOvr>
    <a:masterClrMapping/>
  </p:clrMapOvr>
  <mc:AlternateContent xmlns:mc="http://schemas.openxmlformats.org/markup-compatibility/2006">
    <mc:Choice xmlns:p14="http://schemas.microsoft.com/office/powerpoint/2010/main" Requires="p14">
      <p:transition spd="slow" p14:dur="2000" advTm="17375"/>
    </mc:Choice>
    <mc:Fallback>
      <p:transition spd="slow" advTm="1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7704856" cy="5921628"/>
          </a:xfrm>
        </p:spPr>
        <p:txBody>
          <a:bodyPr>
            <a:normAutofit fontScale="90000"/>
          </a:bodyPr>
          <a:lstStyle/>
          <a:p>
            <a:pPr algn="l">
              <a:lnSpc>
                <a:spcPct val="115000"/>
              </a:lnSpc>
              <a:spcAft>
                <a:spcPts val="0"/>
              </a:spcAft>
            </a:pP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000" b="1" dirty="0" smtClean="0">
                <a:solidFill>
                  <a:schemeClr val="bg1"/>
                </a:solidFill>
                <a:latin typeface="Times New Roman" panose="02020603050405020304" pitchFamily="18" charset="0"/>
                <a:cs typeface="Times New Roman" panose="02020603050405020304" pitchFamily="18" charset="0"/>
              </a:rPr>
              <a:t/>
            </a:r>
            <a:br>
              <a:rPr lang="kk-KZ" sz="2000" b="1" dirty="0" smtClean="0">
                <a:solidFill>
                  <a:schemeClr val="bg1"/>
                </a:solidFill>
                <a:latin typeface="Times New Roman" panose="02020603050405020304" pitchFamily="18" charset="0"/>
                <a:cs typeface="Times New Roman" panose="02020603050405020304" pitchFamily="18" charset="0"/>
              </a:rPr>
            </a:br>
            <a:r>
              <a:rPr lang="kk-KZ" sz="2000" b="1" dirty="0">
                <a:solidFill>
                  <a:schemeClr val="bg1"/>
                </a:solidFill>
                <a:latin typeface="Times New Roman" panose="02020603050405020304" pitchFamily="18" charset="0"/>
                <a:cs typeface="Times New Roman" panose="02020603050405020304" pitchFamily="18" charset="0"/>
              </a:rPr>
              <a:t/>
            </a:r>
            <a:br>
              <a:rPr lang="kk-KZ" sz="2000" b="1" dirty="0">
                <a:solidFill>
                  <a:schemeClr val="bg1"/>
                </a:solidFill>
                <a:latin typeface="Times New Roman" panose="02020603050405020304" pitchFamily="18" charset="0"/>
                <a:cs typeface="Times New Roman" panose="02020603050405020304" pitchFamily="18" charset="0"/>
              </a:rPr>
            </a:br>
            <a:r>
              <a:rPr lang="kk-KZ" sz="2400" b="1" dirty="0" smtClean="0">
                <a:latin typeface="Times New Roman" panose="02020603050405020304" pitchFamily="18" charset="0"/>
                <a:cs typeface="Times New Roman" panose="02020603050405020304" pitchFamily="18" charset="0"/>
              </a:rPr>
              <a:t>«</a:t>
            </a:r>
            <a:r>
              <a:rPr lang="kk-KZ" sz="2400" b="1" dirty="0">
                <a:latin typeface="Times New Roman" panose="02020603050405020304" pitchFamily="18" charset="0"/>
                <a:cs typeface="Times New Roman" panose="02020603050405020304" pitchFamily="18" charset="0"/>
              </a:rPr>
              <a:t>Графикалық диктант» әдісі. </a:t>
            </a:r>
            <a:r>
              <a:rPr lang="kk-KZ" sz="2400" b="1" dirty="0" smtClean="0">
                <a:latin typeface="Times New Roman" panose="02020603050405020304" pitchFamily="18" charset="0"/>
                <a:cs typeface="Times New Roman" panose="02020603050405020304" pitchFamily="18" charset="0"/>
              </a:rPr>
              <a:t/>
            </a:r>
            <a:br>
              <a:rPr lang="kk-KZ" sz="2400" b="1" dirty="0" smtClean="0">
                <a:latin typeface="Times New Roman" panose="02020603050405020304" pitchFamily="18" charset="0"/>
                <a:cs typeface="Times New Roman" panose="02020603050405020304" pitchFamily="18" charset="0"/>
              </a:rPr>
            </a:br>
            <a:r>
              <a:rPr lang="kk-KZ" sz="2400" dirty="0" smtClean="0">
                <a:latin typeface="Times New Roman" panose="02020603050405020304" pitchFamily="18" charset="0"/>
                <a:cs typeface="Times New Roman" panose="02020603050405020304" pitchFamily="18" charset="0"/>
              </a:rPr>
              <a:t>Төменде </a:t>
            </a:r>
            <a:r>
              <a:rPr lang="kk-KZ" sz="2400" dirty="0">
                <a:latin typeface="Times New Roman" panose="02020603050405020304" pitchFamily="18" charset="0"/>
                <a:cs typeface="Times New Roman" panose="02020603050405020304" pitchFamily="18" charset="0"/>
              </a:rPr>
              <a:t>берілген ойды керекті сөздермен </a:t>
            </a:r>
            <a:r>
              <a:rPr lang="kk-KZ" sz="2400" dirty="0" smtClean="0">
                <a:latin typeface="Times New Roman" panose="02020603050405020304" pitchFamily="18" charset="0"/>
                <a:cs typeface="Times New Roman" panose="02020603050405020304" pitchFamily="18" charset="0"/>
              </a:rPr>
              <a:t>толықтырып жаз.</a:t>
            </a:r>
            <a:r>
              <a:rPr lang="kk-KZ" sz="2400" dirty="0">
                <a:latin typeface="Times New Roman" panose="02020603050405020304" pitchFamily="18" charset="0"/>
                <a:cs typeface="Times New Roman" panose="02020603050405020304" pitchFamily="18" charset="0"/>
              </a:rPr>
              <a:t/>
            </a:r>
            <a:br>
              <a:rPr lang="kk-KZ" sz="2400" dirty="0">
                <a:latin typeface="Times New Roman" panose="02020603050405020304" pitchFamily="18" charset="0"/>
                <a:cs typeface="Times New Roman" panose="02020603050405020304" pitchFamily="18" charset="0"/>
              </a:rPr>
            </a:br>
            <a:r>
              <a:rPr lang="kk-KZ" sz="2400" dirty="0" smtClean="0">
                <a:latin typeface="Times New Roman" panose="02020603050405020304" pitchFamily="18" charset="0"/>
                <a:cs typeface="Times New Roman" panose="02020603050405020304" pitchFamily="18" charset="0"/>
              </a:rPr>
              <a:t/>
            </a:r>
            <a:br>
              <a:rPr lang="kk-KZ" sz="2400" dirty="0" smtClean="0">
                <a:latin typeface="Times New Roman" panose="02020603050405020304" pitchFamily="18" charset="0"/>
                <a:cs typeface="Times New Roman" panose="02020603050405020304" pitchFamily="18" charset="0"/>
              </a:rPr>
            </a:br>
            <a:r>
              <a:rPr lang="kk-KZ" sz="2000" dirty="0" smtClean="0">
                <a:latin typeface="Times New Roman" panose="02020603050405020304" pitchFamily="18" charset="0"/>
                <a:cs typeface="Times New Roman" panose="02020603050405020304" pitchFamily="18" charset="0"/>
              </a:rPr>
              <a:t>     </a:t>
            </a:r>
            <a:r>
              <a:rPr lang="kk-KZ" sz="2000" dirty="0">
                <a:latin typeface="Times New Roman" panose="02020603050405020304" pitchFamily="18" charset="0"/>
                <a:cs typeface="Times New Roman" panose="02020603050405020304" pitchFamily="18" charset="0"/>
              </a:rPr>
              <a:t>Адамның сырт келбеті .... болмаса... жан дүниесі де көбімізді қызықтыра бермейтіні белгілі. Сөйлесіп көрмейінше, оның қандай адам екеніне көз жеткізу мүмкін емес. Десек те кісі өзі туралы.... келбеті мен ......   </a:t>
            </a:r>
            <a:r>
              <a:rPr lang="kk-KZ" sz="2000" dirty="0" smtClean="0">
                <a:latin typeface="Times New Roman" panose="02020603050405020304" pitchFamily="18" charset="0"/>
                <a:cs typeface="Times New Roman" panose="02020603050405020304" pitchFamily="18" charset="0"/>
              </a:rPr>
              <a:t>қылықтары </a:t>
            </a:r>
            <a:r>
              <a:rPr lang="kk-KZ" sz="2000" dirty="0">
                <a:latin typeface="Times New Roman" panose="02020603050405020304" pitchFamily="18" charset="0"/>
                <a:cs typeface="Times New Roman" panose="02020603050405020304" pitchFamily="18" charset="0"/>
              </a:rPr>
              <a:t>арқылы айтып береді деп санаймыз. Адам баласы барлық уақытта </a:t>
            </a:r>
            <a:r>
              <a:rPr lang="kk-KZ" sz="2000" dirty="0" smtClean="0">
                <a:latin typeface="Times New Roman" panose="02020603050405020304" pitchFamily="18" charset="0"/>
                <a:cs typeface="Times New Roman" panose="02020603050405020304" pitchFamily="18" charset="0"/>
              </a:rPr>
              <a:t>......... келбетімен ...... мінезімен..... қарым-қатынасымен болмақ.</a:t>
            </a:r>
            <a:br>
              <a:rPr lang="kk-KZ" sz="2000" dirty="0" smtClean="0">
                <a:latin typeface="Times New Roman" panose="02020603050405020304" pitchFamily="18" charset="0"/>
                <a:cs typeface="Times New Roman" panose="02020603050405020304" pitchFamily="18" charset="0"/>
              </a:rPr>
            </a:br>
            <a:r>
              <a:rPr lang="kk-KZ" sz="2000" dirty="0">
                <a:latin typeface="Times New Roman" panose="02020603050405020304" pitchFamily="18" charset="0"/>
                <a:cs typeface="Times New Roman" panose="02020603050405020304" pitchFamily="18" charset="0"/>
              </a:rPr>
              <a:t> </a:t>
            </a:r>
            <a:r>
              <a:rPr lang="kk-KZ" sz="2000" dirty="0" smtClean="0">
                <a:latin typeface="Times New Roman" panose="02020603050405020304" pitchFamily="18" charset="0"/>
                <a:cs typeface="Times New Roman" panose="02020603050405020304" pitchFamily="18" charset="0"/>
              </a:rPr>
              <a:t>     Керекті сөздер: көрікті, кез-келген, қадірлі, сыпайы, жағымды, сыртқы, тартымды, жайлы, ішкі.</a:t>
            </a:r>
            <a:br>
              <a:rPr lang="kk-KZ" sz="2000" dirty="0" smtClean="0">
                <a:latin typeface="Times New Roman" panose="02020603050405020304" pitchFamily="18" charset="0"/>
                <a:cs typeface="Times New Roman" panose="02020603050405020304" pitchFamily="18" charset="0"/>
              </a:rPr>
            </a:br>
            <a:r>
              <a:rPr lang="kk-KZ" sz="2000" dirty="0">
                <a:latin typeface="Times New Roman" panose="02020603050405020304" pitchFamily="18" charset="0"/>
                <a:cs typeface="Times New Roman" panose="02020603050405020304" pitchFamily="18" charset="0"/>
              </a:rPr>
              <a:t/>
            </a:r>
            <a:br>
              <a:rPr lang="kk-KZ" sz="2000" dirty="0">
                <a:latin typeface="Times New Roman" panose="02020603050405020304" pitchFamily="18" charset="0"/>
                <a:cs typeface="Times New Roman" panose="02020603050405020304" pitchFamily="18" charset="0"/>
              </a:rPr>
            </a:br>
            <a:r>
              <a:rPr lang="kk-KZ" sz="2000" b="1" dirty="0" smtClean="0">
                <a:latin typeface="Times New Roman" panose="02020603050405020304" pitchFamily="18" charset="0"/>
                <a:ea typeface="Calibri"/>
                <a:cs typeface="Times New Roman" panose="02020603050405020304" pitchFamily="18" charset="0"/>
              </a:rPr>
              <a:t>Дескриптор</a:t>
            </a:r>
            <a:r>
              <a:rPr lang="ru-RU" sz="2000" dirty="0">
                <a:latin typeface="Times New Roman" panose="02020603050405020304" pitchFamily="18" charset="0"/>
                <a:ea typeface="Calibri"/>
                <a:cs typeface="Times New Roman" panose="02020603050405020304" pitchFamily="18" charset="0"/>
              </a:rPr>
              <a:t/>
            </a:r>
            <a:br>
              <a:rPr lang="ru-RU" sz="2000" dirty="0">
                <a:latin typeface="Times New Roman" panose="02020603050405020304" pitchFamily="18" charset="0"/>
                <a:ea typeface="Calibri"/>
                <a:cs typeface="Times New Roman" panose="02020603050405020304" pitchFamily="18" charset="0"/>
              </a:rPr>
            </a:br>
            <a:r>
              <a:rPr lang="kk-KZ" sz="2000" dirty="0">
                <a:latin typeface="Times New Roman" panose="02020603050405020304" pitchFamily="18" charset="0"/>
                <a:ea typeface="Times New Roman"/>
                <a:cs typeface="Times New Roman" panose="02020603050405020304" pitchFamily="18" charset="0"/>
              </a:rPr>
              <a:t>Берілген ойды түсінеді;</a:t>
            </a:r>
            <a:r>
              <a:rPr lang="ru-RU" sz="2000" dirty="0">
                <a:latin typeface="Times New Roman" panose="02020603050405020304" pitchFamily="18" charset="0"/>
                <a:ea typeface="Times New Roman"/>
                <a:cs typeface="Times New Roman" panose="02020603050405020304" pitchFamily="18" charset="0"/>
              </a:rPr>
              <a:t/>
            </a:r>
            <a:br>
              <a:rPr lang="ru-RU" sz="2000" dirty="0">
                <a:latin typeface="Times New Roman" panose="02020603050405020304" pitchFamily="18" charset="0"/>
                <a:ea typeface="Times New Roman"/>
                <a:cs typeface="Times New Roman" panose="02020603050405020304" pitchFamily="18" charset="0"/>
              </a:rPr>
            </a:br>
            <a:r>
              <a:rPr lang="kk-KZ" sz="2000" dirty="0">
                <a:latin typeface="Times New Roman" panose="02020603050405020304" pitchFamily="18" charset="0"/>
                <a:ea typeface="Times New Roman"/>
                <a:cs typeface="Times New Roman" panose="02020603050405020304" pitchFamily="18" charset="0"/>
              </a:rPr>
              <a:t>Керекті сөздерді орынды қолданады;</a:t>
            </a:r>
            <a:r>
              <a:rPr lang="ru-RU" sz="2000" dirty="0">
                <a:latin typeface="Times New Roman" panose="02020603050405020304" pitchFamily="18" charset="0"/>
                <a:ea typeface="Times New Roman"/>
                <a:cs typeface="Times New Roman" panose="02020603050405020304" pitchFamily="18" charset="0"/>
              </a:rPr>
              <a:t/>
            </a:r>
            <a:br>
              <a:rPr lang="ru-RU" sz="2000" dirty="0">
                <a:latin typeface="Times New Roman" panose="02020603050405020304" pitchFamily="18" charset="0"/>
                <a:ea typeface="Times New Roman"/>
                <a:cs typeface="Times New Roman" panose="02020603050405020304" pitchFamily="18" charset="0"/>
              </a:rPr>
            </a:br>
            <a:r>
              <a:rPr lang="kk-KZ" sz="2000" dirty="0">
                <a:latin typeface="Times New Roman" panose="02020603050405020304" pitchFamily="18" charset="0"/>
                <a:ea typeface="Times New Roman"/>
                <a:cs typeface="Times New Roman" panose="02020603050405020304" pitchFamily="18" charset="0"/>
              </a:rPr>
              <a:t>Сөйлемдерді толықтырады.</a:t>
            </a:r>
            <a:r>
              <a:rPr lang="ru-RU" sz="2000" dirty="0">
                <a:latin typeface="Times New Roman" panose="02020603050405020304" pitchFamily="18" charset="0"/>
                <a:ea typeface="Times New Roman"/>
                <a:cs typeface="Times New Roman" panose="02020603050405020304" pitchFamily="18" charset="0"/>
              </a:rPr>
              <a:t/>
            </a:r>
            <a:br>
              <a:rPr lang="ru-RU" sz="2000" dirty="0">
                <a:latin typeface="Times New Roman" panose="02020603050405020304" pitchFamily="18" charset="0"/>
                <a:ea typeface="Times New Roman"/>
                <a:cs typeface="Times New Roman" panose="02020603050405020304" pitchFamily="18" charset="0"/>
              </a:rPr>
            </a:br>
            <a:r>
              <a:rPr lang="kk-KZ" sz="2000" dirty="0" smtClean="0">
                <a:solidFill>
                  <a:prstClr val="black"/>
                </a:solidFill>
                <a:latin typeface="Times New Roman" panose="02020603050405020304" pitchFamily="18" charset="0"/>
                <a:cs typeface="Times New Roman" panose="02020603050405020304" pitchFamily="18" charset="0"/>
              </a:rPr>
              <a:t/>
            </a:r>
            <a:br>
              <a:rPr lang="kk-KZ" sz="2000" dirty="0" smtClean="0">
                <a:solidFill>
                  <a:prstClr val="black"/>
                </a:solidFill>
                <a:latin typeface="Times New Roman" panose="02020603050405020304" pitchFamily="18" charset="0"/>
                <a:cs typeface="Times New Roman" panose="02020603050405020304" pitchFamily="18" charset="0"/>
              </a:rPr>
            </a:br>
            <a:r>
              <a:rPr lang="kk-KZ" sz="2000" dirty="0">
                <a:solidFill>
                  <a:prstClr val="black"/>
                </a:solidFill>
                <a:latin typeface="Times New Roman" panose="02020603050405020304" pitchFamily="18" charset="0"/>
                <a:cs typeface="Times New Roman" panose="02020603050405020304" pitchFamily="18" charset="0"/>
              </a:rPr>
              <a:t/>
            </a:r>
            <a:br>
              <a:rPr lang="kk-KZ" sz="2000" dirty="0">
                <a:solidFill>
                  <a:prstClr val="black"/>
                </a:solidFill>
                <a:latin typeface="Times New Roman" panose="02020603050405020304" pitchFamily="18" charset="0"/>
                <a:cs typeface="Times New Roman" panose="02020603050405020304" pitchFamily="18" charset="0"/>
              </a:rPr>
            </a:br>
            <a:r>
              <a:rPr lang="kk-KZ" sz="2000" dirty="0" smtClean="0">
                <a:solidFill>
                  <a:prstClr val="black"/>
                </a:solidFill>
                <a:latin typeface="Times New Roman" panose="02020603050405020304" pitchFamily="18" charset="0"/>
                <a:cs typeface="Times New Roman" panose="02020603050405020304" pitchFamily="18" charset="0"/>
              </a:rPr>
              <a:t/>
            </a:r>
            <a:br>
              <a:rPr lang="kk-KZ" sz="2000" dirty="0" smtClean="0">
                <a:solidFill>
                  <a:prstClr val="black"/>
                </a:solidFill>
                <a:latin typeface="Times New Roman" panose="02020603050405020304" pitchFamily="18" charset="0"/>
                <a:cs typeface="Times New Roman" panose="02020603050405020304" pitchFamily="18" charset="0"/>
              </a:rPr>
            </a:br>
            <a:r>
              <a:rPr lang="kk-KZ" sz="2000" dirty="0">
                <a:solidFill>
                  <a:prstClr val="black"/>
                </a:solidFill>
                <a:latin typeface="Times New Roman" panose="02020603050405020304" pitchFamily="18" charset="0"/>
                <a:cs typeface="Times New Roman" panose="02020603050405020304" pitchFamily="18" charset="0"/>
              </a:rPr>
              <a:t/>
            </a:r>
            <a:br>
              <a:rPr lang="kk-KZ" sz="2000" dirty="0">
                <a:solidFill>
                  <a:prstClr val="black"/>
                </a:solidFill>
                <a:latin typeface="Times New Roman" panose="02020603050405020304" pitchFamily="18" charset="0"/>
                <a:cs typeface="Times New Roman" panose="02020603050405020304" pitchFamily="18" charset="0"/>
              </a:rPr>
            </a:br>
            <a:r>
              <a:rPr lang="kk-KZ" sz="2000" dirty="0" smtClean="0">
                <a:solidFill>
                  <a:prstClr val="black"/>
                </a:solidFill>
                <a:latin typeface="Times New Roman" panose="02020603050405020304" pitchFamily="18" charset="0"/>
                <a:cs typeface="Times New Roman" panose="02020603050405020304" pitchFamily="18" charset="0"/>
              </a:rPr>
              <a:t/>
            </a:r>
            <a:br>
              <a:rPr lang="kk-KZ" sz="2000" dirty="0" smtClean="0">
                <a:solidFill>
                  <a:prstClr val="black"/>
                </a:solidFill>
                <a:latin typeface="Times New Roman" panose="02020603050405020304" pitchFamily="18" charset="0"/>
                <a:cs typeface="Times New Roman" panose="02020603050405020304" pitchFamily="18" charset="0"/>
              </a:rPr>
            </a:br>
            <a:r>
              <a:rPr lang="kk-KZ" sz="2000" dirty="0">
                <a:solidFill>
                  <a:prstClr val="black"/>
                </a:solidFill>
                <a:latin typeface="Times New Roman" panose="02020603050405020304" pitchFamily="18" charset="0"/>
                <a:cs typeface="Times New Roman" panose="02020603050405020304" pitchFamily="18" charset="0"/>
              </a:rPr>
              <a:t/>
            </a:r>
            <a:br>
              <a:rPr lang="kk-KZ" sz="2000" dirty="0">
                <a:solidFill>
                  <a:prstClr val="black"/>
                </a:solidFill>
                <a:latin typeface="Times New Roman" panose="02020603050405020304" pitchFamily="18" charset="0"/>
                <a:cs typeface="Times New Roman" panose="02020603050405020304" pitchFamily="18" charset="0"/>
              </a:rPr>
            </a:br>
            <a:r>
              <a:rPr lang="kk-KZ" sz="2000" dirty="0" smtClean="0">
                <a:solidFill>
                  <a:prstClr val="black"/>
                </a:solidFill>
                <a:latin typeface="Times New Roman" panose="02020603050405020304" pitchFamily="18" charset="0"/>
                <a:cs typeface="Times New Roman" panose="02020603050405020304" pitchFamily="18" charset="0"/>
              </a:rPr>
              <a:t/>
            </a:r>
            <a:br>
              <a:rPr lang="kk-KZ" sz="2000" dirty="0" smtClean="0">
                <a:solidFill>
                  <a:prstClr val="black"/>
                </a:solidFill>
                <a:latin typeface="Times New Roman" panose="02020603050405020304" pitchFamily="18" charset="0"/>
                <a:cs typeface="Times New Roman" panose="02020603050405020304" pitchFamily="18" charset="0"/>
              </a:rPr>
            </a:br>
            <a:r>
              <a:rPr lang="kk-KZ" sz="2000" dirty="0">
                <a:solidFill>
                  <a:prstClr val="black"/>
                </a:solidFill>
                <a:latin typeface="Times New Roman" panose="02020603050405020304" pitchFamily="18" charset="0"/>
                <a:cs typeface="Times New Roman" panose="02020603050405020304" pitchFamily="18" charset="0"/>
              </a:rPr>
              <a:t/>
            </a:r>
            <a:br>
              <a:rPr lang="kk-KZ" sz="2000" dirty="0">
                <a:solidFill>
                  <a:prstClr val="black"/>
                </a:solidFill>
                <a:latin typeface="Times New Roman" panose="02020603050405020304" pitchFamily="18" charset="0"/>
                <a:cs typeface="Times New Roman" panose="02020603050405020304" pitchFamily="18" charset="0"/>
              </a:rPr>
            </a:br>
            <a:r>
              <a:rPr lang="kk-KZ" sz="2000" dirty="0" smtClean="0">
                <a:solidFill>
                  <a:prstClr val="black"/>
                </a:solidFill>
                <a:latin typeface="Times New Roman" panose="02020603050405020304" pitchFamily="18" charset="0"/>
                <a:cs typeface="Times New Roman" panose="02020603050405020304" pitchFamily="18" charset="0"/>
              </a:rPr>
              <a:t/>
            </a:r>
            <a:br>
              <a:rPr lang="kk-KZ" sz="2000" dirty="0" smtClean="0">
                <a:solidFill>
                  <a:prstClr val="black"/>
                </a:solidFill>
                <a:latin typeface="Times New Roman" panose="02020603050405020304" pitchFamily="18" charset="0"/>
                <a:cs typeface="Times New Roman" panose="02020603050405020304" pitchFamily="18" charset="0"/>
              </a:rPr>
            </a:br>
            <a:r>
              <a:rPr lang="kk-KZ" sz="2000" dirty="0">
                <a:solidFill>
                  <a:prstClr val="black"/>
                </a:solidFill>
                <a:latin typeface="Times New Roman" panose="02020603050405020304" pitchFamily="18" charset="0"/>
                <a:cs typeface="Times New Roman" panose="02020603050405020304" pitchFamily="18" charset="0"/>
              </a:rPr>
              <a:t/>
            </a:r>
            <a:br>
              <a:rPr lang="kk-KZ" sz="2000" dirty="0">
                <a:solidFill>
                  <a:prstClr val="black"/>
                </a:solidFill>
                <a:latin typeface="Times New Roman" panose="02020603050405020304" pitchFamily="18" charset="0"/>
                <a:cs typeface="Times New Roman" panose="02020603050405020304" pitchFamily="18" charset="0"/>
              </a:rPr>
            </a:br>
            <a:r>
              <a:rPr lang="kk-KZ" sz="2000" dirty="0">
                <a:solidFill>
                  <a:prstClr val="black"/>
                </a:solidFill>
                <a:latin typeface="Times New Roman" panose="02020603050405020304" pitchFamily="18" charset="0"/>
                <a:cs typeface="Times New Roman" panose="02020603050405020304" pitchFamily="18" charset="0"/>
              </a:rPr>
              <a:t/>
            </a:r>
            <a:br>
              <a:rPr lang="kk-KZ" sz="2000" dirty="0">
                <a:solidFill>
                  <a:prstClr val="black"/>
                </a:solidFill>
                <a:latin typeface="Times New Roman" panose="02020603050405020304" pitchFamily="18" charset="0"/>
                <a:cs typeface="Times New Roman" panose="02020603050405020304" pitchFamily="18" charset="0"/>
              </a:rPr>
            </a:br>
            <a:r>
              <a:rPr lang="kk-KZ" sz="2000" dirty="0">
                <a:solidFill>
                  <a:prstClr val="black"/>
                </a:solidFill>
                <a:latin typeface="Times New Roman" panose="02020603050405020304" pitchFamily="18" charset="0"/>
                <a:cs typeface="Times New Roman" panose="02020603050405020304" pitchFamily="18" charset="0"/>
              </a:rPr>
              <a:t/>
            </a:r>
            <a:br>
              <a:rPr lang="kk-KZ" sz="2000" dirty="0">
                <a:solidFill>
                  <a:prstClr val="black"/>
                </a:solidFill>
                <a:latin typeface="Times New Roman" panose="02020603050405020304" pitchFamily="18" charset="0"/>
                <a:cs typeface="Times New Roman" panose="02020603050405020304" pitchFamily="18" charset="0"/>
              </a:rPr>
            </a:br>
            <a:r>
              <a:rPr lang="kk-KZ" sz="2000" dirty="0" smtClean="0">
                <a:solidFill>
                  <a:schemeClr val="bg1"/>
                </a:solidFill>
                <a:latin typeface="Times New Roman" panose="02020603050405020304" pitchFamily="18" charset="0"/>
                <a:cs typeface="Times New Roman" panose="02020603050405020304" pitchFamily="18" charset="0"/>
              </a:rPr>
              <a:t/>
            </a:r>
            <a:br>
              <a:rPr lang="kk-KZ" sz="2000" dirty="0" smtClean="0">
                <a:solidFill>
                  <a:schemeClr val="bg1"/>
                </a:solidFill>
                <a:latin typeface="Times New Roman" panose="02020603050405020304" pitchFamily="18" charset="0"/>
                <a:cs typeface="Times New Roman" panose="02020603050405020304" pitchFamily="18" charset="0"/>
              </a:rPr>
            </a:br>
            <a:r>
              <a:rPr lang="kk-KZ" sz="2000" dirty="0">
                <a:solidFill>
                  <a:schemeClr val="bg1"/>
                </a:solidFill>
                <a:latin typeface="Times New Roman" panose="02020603050405020304" pitchFamily="18" charset="0"/>
                <a:cs typeface="Times New Roman" panose="02020603050405020304" pitchFamily="18" charset="0"/>
              </a:rPr>
              <a:t/>
            </a:r>
            <a:br>
              <a:rPr lang="kk-KZ" sz="2000" dirty="0">
                <a:solidFill>
                  <a:schemeClr val="bg1"/>
                </a:solidFill>
                <a:latin typeface="Times New Roman" panose="02020603050405020304" pitchFamily="18" charset="0"/>
                <a:cs typeface="Times New Roman" panose="02020603050405020304" pitchFamily="18" charset="0"/>
              </a:rPr>
            </a:br>
            <a:r>
              <a:rPr lang="kk-KZ" sz="2000" dirty="0" smtClean="0">
                <a:solidFill>
                  <a:schemeClr val="bg1"/>
                </a:solidFill>
                <a:latin typeface="Times New Roman" panose="02020603050405020304" pitchFamily="18" charset="0"/>
                <a:cs typeface="Times New Roman" panose="02020603050405020304" pitchFamily="18" charset="0"/>
              </a:rPr>
              <a:t/>
            </a:r>
            <a:br>
              <a:rPr lang="kk-KZ" sz="2000" dirty="0" smtClean="0">
                <a:solidFill>
                  <a:schemeClr val="bg1"/>
                </a:solidFill>
                <a:latin typeface="Times New Roman" panose="02020603050405020304" pitchFamily="18" charset="0"/>
                <a:cs typeface="Times New Roman" panose="02020603050405020304" pitchFamily="18" charset="0"/>
              </a:rPr>
            </a:br>
            <a:r>
              <a:rPr lang="kk-KZ" sz="2000" dirty="0">
                <a:solidFill>
                  <a:schemeClr val="bg1"/>
                </a:solidFill>
                <a:latin typeface="Times New Roman" panose="02020603050405020304" pitchFamily="18" charset="0"/>
                <a:cs typeface="Times New Roman" panose="02020603050405020304" pitchFamily="18" charset="0"/>
              </a:rPr>
              <a:t/>
            </a:r>
            <a:br>
              <a:rPr lang="kk-KZ" sz="2000" dirty="0">
                <a:solidFill>
                  <a:schemeClr val="bg1"/>
                </a:solidFill>
                <a:latin typeface="Times New Roman" panose="02020603050405020304" pitchFamily="18" charset="0"/>
                <a:cs typeface="Times New Roman" panose="02020603050405020304" pitchFamily="18" charset="0"/>
              </a:rPr>
            </a:br>
            <a:r>
              <a:rPr lang="kk-KZ" sz="2000" dirty="0" smtClean="0">
                <a:solidFill>
                  <a:schemeClr val="bg1"/>
                </a:solidFill>
                <a:latin typeface="Times New Roman" panose="02020603050405020304" pitchFamily="18" charset="0"/>
                <a:cs typeface="Times New Roman" panose="02020603050405020304" pitchFamily="18" charset="0"/>
              </a:rPr>
              <a:t/>
            </a:r>
            <a:br>
              <a:rPr lang="kk-KZ" sz="2000" dirty="0" smtClean="0">
                <a:solidFill>
                  <a:schemeClr val="bg1"/>
                </a:solidFill>
                <a:latin typeface="Times New Roman" panose="02020603050405020304" pitchFamily="18" charset="0"/>
                <a:cs typeface="Times New Roman" panose="02020603050405020304" pitchFamily="18" charset="0"/>
              </a:rPr>
            </a:br>
            <a:r>
              <a:rPr lang="kk-KZ" sz="2000" dirty="0">
                <a:solidFill>
                  <a:schemeClr val="bg1"/>
                </a:solidFill>
                <a:latin typeface="Times New Roman" panose="02020603050405020304" pitchFamily="18" charset="0"/>
                <a:cs typeface="Times New Roman" panose="02020603050405020304" pitchFamily="18" charset="0"/>
              </a:rPr>
              <a:t/>
            </a:r>
            <a:br>
              <a:rPr lang="kk-KZ" sz="2000" dirty="0">
                <a:solidFill>
                  <a:schemeClr val="bg1"/>
                </a:solidFill>
                <a:latin typeface="Times New Roman" panose="02020603050405020304" pitchFamily="18" charset="0"/>
                <a:cs typeface="Times New Roman" panose="02020603050405020304" pitchFamily="18" charset="0"/>
              </a:rPr>
            </a:br>
            <a:r>
              <a:rPr lang="kk-KZ" sz="2000" dirty="0" smtClean="0">
                <a:solidFill>
                  <a:schemeClr val="bg1"/>
                </a:solidFill>
                <a:latin typeface="Times New Roman" panose="02020603050405020304" pitchFamily="18" charset="0"/>
                <a:cs typeface="Times New Roman" panose="02020603050405020304" pitchFamily="18" charset="0"/>
              </a:rPr>
              <a:t/>
            </a:r>
            <a:br>
              <a:rPr lang="kk-KZ" sz="2000" dirty="0" smtClean="0">
                <a:solidFill>
                  <a:schemeClr val="bg1"/>
                </a:solidFill>
                <a:latin typeface="Times New Roman" panose="02020603050405020304" pitchFamily="18" charset="0"/>
                <a:cs typeface="Times New Roman" panose="02020603050405020304" pitchFamily="18" charset="0"/>
              </a:rPr>
            </a:br>
            <a:r>
              <a:rPr lang="kk-KZ" sz="2000" dirty="0">
                <a:solidFill>
                  <a:schemeClr val="bg1"/>
                </a:solidFill>
                <a:latin typeface="Times New Roman" panose="02020603050405020304" pitchFamily="18" charset="0"/>
                <a:cs typeface="Times New Roman" panose="02020603050405020304" pitchFamily="18" charset="0"/>
              </a:rPr>
              <a:t/>
            </a:r>
            <a:br>
              <a:rPr lang="kk-KZ" sz="2000" dirty="0">
                <a:solidFill>
                  <a:schemeClr val="bg1"/>
                </a:solidFill>
                <a:latin typeface="Times New Roman" panose="02020603050405020304" pitchFamily="18" charset="0"/>
                <a:cs typeface="Times New Roman" panose="02020603050405020304" pitchFamily="18" charset="0"/>
              </a:rPr>
            </a:br>
            <a:r>
              <a:rPr lang="kk-KZ" sz="2000" dirty="0" smtClean="0">
                <a:solidFill>
                  <a:schemeClr val="bg1"/>
                </a:solidFill>
                <a:latin typeface="Times New Roman" panose="02020603050405020304" pitchFamily="18" charset="0"/>
                <a:cs typeface="Times New Roman" panose="02020603050405020304" pitchFamily="18" charset="0"/>
              </a:rPr>
              <a:t/>
            </a:r>
            <a:br>
              <a:rPr lang="kk-KZ" sz="2000" dirty="0" smtClean="0">
                <a:solidFill>
                  <a:schemeClr val="bg1"/>
                </a:solidFill>
                <a:latin typeface="Times New Roman" panose="02020603050405020304" pitchFamily="18" charset="0"/>
                <a:cs typeface="Times New Roman" panose="02020603050405020304" pitchFamily="18" charset="0"/>
              </a:rPr>
            </a:br>
            <a:r>
              <a:rPr lang="kk-KZ" sz="2000" dirty="0">
                <a:solidFill>
                  <a:schemeClr val="bg1"/>
                </a:solidFill>
                <a:latin typeface="Times New Roman" panose="02020603050405020304" pitchFamily="18" charset="0"/>
                <a:cs typeface="Times New Roman" panose="02020603050405020304" pitchFamily="18" charset="0"/>
              </a:rPr>
              <a:t/>
            </a:r>
            <a:br>
              <a:rPr lang="kk-KZ" sz="2000" dirty="0">
                <a:solidFill>
                  <a:schemeClr val="bg1"/>
                </a:solidFill>
                <a:latin typeface="Times New Roman" panose="02020603050405020304" pitchFamily="18" charset="0"/>
                <a:cs typeface="Times New Roman" panose="02020603050405020304" pitchFamily="18" charset="0"/>
              </a:rPr>
            </a:br>
            <a:r>
              <a:rPr lang="kk-KZ" sz="2000" dirty="0" smtClean="0">
                <a:solidFill>
                  <a:schemeClr val="bg1"/>
                </a:solidFill>
                <a:latin typeface="Times New Roman" panose="02020603050405020304" pitchFamily="18" charset="0"/>
                <a:cs typeface="Times New Roman" panose="02020603050405020304" pitchFamily="18" charset="0"/>
              </a:rPr>
              <a:t/>
            </a:r>
            <a:br>
              <a:rPr lang="kk-KZ" sz="2000" dirty="0" smtClean="0">
                <a:solidFill>
                  <a:schemeClr val="bg1"/>
                </a:solidFill>
                <a:latin typeface="Times New Roman" panose="02020603050405020304" pitchFamily="18" charset="0"/>
                <a:cs typeface="Times New Roman" panose="02020603050405020304" pitchFamily="18" charset="0"/>
              </a:rPr>
            </a:br>
            <a:r>
              <a:rPr lang="kk-KZ" sz="2000" dirty="0">
                <a:solidFill>
                  <a:schemeClr val="bg1"/>
                </a:solidFill>
                <a:latin typeface="Times New Roman" panose="02020603050405020304" pitchFamily="18" charset="0"/>
                <a:cs typeface="Times New Roman" panose="02020603050405020304" pitchFamily="18" charset="0"/>
              </a:rPr>
              <a:t/>
            </a:r>
            <a:br>
              <a:rPr lang="kk-KZ" sz="2000" dirty="0">
                <a:solidFill>
                  <a:schemeClr val="bg1"/>
                </a:solidFill>
                <a:latin typeface="Times New Roman" panose="02020603050405020304" pitchFamily="18" charset="0"/>
                <a:cs typeface="Times New Roman" panose="02020603050405020304" pitchFamily="18" charset="0"/>
              </a:rPr>
            </a:br>
            <a:r>
              <a:rPr lang="kk-KZ" sz="2000" dirty="0" smtClean="0">
                <a:solidFill>
                  <a:schemeClr val="bg1"/>
                </a:solidFill>
                <a:latin typeface="Times New Roman" panose="02020603050405020304" pitchFamily="18" charset="0"/>
                <a:cs typeface="Times New Roman" panose="02020603050405020304" pitchFamily="18" charset="0"/>
              </a:rPr>
              <a:t/>
            </a:r>
            <a:br>
              <a:rPr lang="kk-KZ" sz="2000" dirty="0" smtClean="0">
                <a:solidFill>
                  <a:schemeClr val="bg1"/>
                </a:solidFill>
                <a:latin typeface="Times New Roman" panose="02020603050405020304" pitchFamily="18" charset="0"/>
                <a:cs typeface="Times New Roman" panose="02020603050405020304" pitchFamily="18" charset="0"/>
              </a:rPr>
            </a:br>
            <a:r>
              <a:rPr lang="kk-KZ" sz="2000" dirty="0">
                <a:solidFill>
                  <a:schemeClr val="bg1"/>
                </a:solidFill>
                <a:latin typeface="Times New Roman" panose="02020603050405020304" pitchFamily="18" charset="0"/>
                <a:cs typeface="Times New Roman" panose="02020603050405020304" pitchFamily="18" charset="0"/>
              </a:rPr>
              <a:t/>
            </a:r>
            <a:br>
              <a:rPr lang="kk-KZ" sz="2000" dirty="0">
                <a:solidFill>
                  <a:schemeClr val="bg1"/>
                </a:solidFill>
                <a:latin typeface="Times New Roman" panose="02020603050405020304" pitchFamily="18" charset="0"/>
                <a:cs typeface="Times New Roman" panose="02020603050405020304" pitchFamily="18" charset="0"/>
              </a:rPr>
            </a:b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8359207"/>
      </p:ext>
    </p:extLst>
  </p:cSld>
  <p:clrMapOvr>
    <a:masterClrMapping/>
  </p:clrMapOvr>
  <mc:AlternateContent xmlns:mc="http://schemas.openxmlformats.org/markup-compatibility/2006">
    <mc:Choice xmlns:p14="http://schemas.microsoft.com/office/powerpoint/2010/main" Requires="p14">
      <p:transition spd="slow" p14:dur="2000" advTm="62956"/>
    </mc:Choice>
    <mc:Fallback>
      <p:transition spd="slow" advTm="62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4"/>
            <a:ext cx="7776864" cy="5777612"/>
          </a:xfrm>
        </p:spPr>
        <p:txBody>
          <a:bodyPr>
            <a:normAutofit/>
          </a:bodyPr>
          <a:lstStyle/>
          <a:p>
            <a:pPr algn="l">
              <a:spcAft>
                <a:spcPts val="0"/>
              </a:spcAft>
            </a:pPr>
            <a:r>
              <a:rPr lang="kk-KZ" sz="2000" b="1" dirty="0">
                <a:latin typeface="Times New Roman"/>
              </a:rPr>
              <a:t>Бекіту. «Идеялар тақтасы»</a:t>
            </a:r>
            <a:r>
              <a:rPr lang="kk-KZ" sz="2000" dirty="0">
                <a:latin typeface="Times New Roman"/>
              </a:rPr>
              <a:t> </a:t>
            </a:r>
            <a:r>
              <a:rPr lang="kk-KZ" sz="2000" b="1" dirty="0">
                <a:latin typeface="Times New Roman"/>
              </a:rPr>
              <a:t>стратегиясы.</a:t>
            </a:r>
            <a:r>
              <a:rPr lang="ru-RU" sz="2000" dirty="0"/>
              <a:t/>
            </a:r>
            <a:br>
              <a:rPr lang="ru-RU" sz="2000" dirty="0"/>
            </a:br>
            <a:r>
              <a:rPr lang="ru-RU" sz="2000" dirty="0" smtClean="0"/>
              <a:t/>
            </a:r>
            <a:br>
              <a:rPr lang="ru-RU" sz="2000" dirty="0" smtClean="0"/>
            </a:br>
            <a:r>
              <a:rPr lang="ru-RU" sz="2000" dirty="0"/>
              <a:t/>
            </a:r>
            <a:br>
              <a:rPr lang="ru-RU" sz="2000" dirty="0"/>
            </a:br>
            <a:r>
              <a:rPr lang="ru-RU" sz="2000" dirty="0" smtClean="0"/>
              <a:t/>
            </a:r>
            <a:br>
              <a:rPr lang="ru-RU" sz="2000" dirty="0" smtClean="0"/>
            </a:br>
            <a:r>
              <a:rPr lang="ru-RU" sz="2000" dirty="0"/>
              <a:t/>
            </a:r>
            <a:br>
              <a:rPr lang="ru-RU" sz="2000" dirty="0"/>
            </a:br>
            <a:r>
              <a:rPr lang="ru-RU" sz="2000" dirty="0" smtClean="0"/>
              <a:t/>
            </a:r>
            <a:br>
              <a:rPr lang="ru-RU" sz="2000" dirty="0" smtClean="0"/>
            </a:br>
            <a:r>
              <a:rPr lang="ru-RU" sz="2000" dirty="0"/>
              <a:t/>
            </a:r>
            <a:br>
              <a:rPr lang="ru-RU" sz="2000" dirty="0"/>
            </a:br>
            <a:r>
              <a:rPr lang="ru-RU" sz="2000" dirty="0" smtClean="0"/>
              <a:t/>
            </a:r>
            <a:br>
              <a:rPr lang="ru-RU" sz="2000" dirty="0" smtClean="0"/>
            </a:br>
            <a:r>
              <a:rPr lang="ru-RU" sz="2000" dirty="0"/>
              <a:t/>
            </a:r>
            <a:br>
              <a:rPr lang="ru-RU" sz="2000" dirty="0"/>
            </a:br>
            <a:r>
              <a:rPr lang="ru-RU" sz="2000" dirty="0" smtClean="0"/>
              <a:t/>
            </a:r>
            <a:br>
              <a:rPr lang="ru-RU" sz="2000" dirty="0" smtClean="0"/>
            </a:br>
            <a:r>
              <a:rPr lang="ru-RU" sz="2000" dirty="0"/>
              <a:t/>
            </a:r>
            <a:br>
              <a:rPr lang="ru-RU" sz="2000" dirty="0"/>
            </a:br>
            <a:r>
              <a:rPr lang="ru-RU" sz="2000" dirty="0" smtClean="0"/>
              <a:t/>
            </a:r>
            <a:br>
              <a:rPr lang="ru-RU" sz="2000" dirty="0" smtClean="0"/>
            </a:br>
            <a:r>
              <a:rPr lang="ru-RU" sz="2000" dirty="0"/>
              <a:t/>
            </a:r>
            <a:br>
              <a:rPr lang="ru-RU" sz="2000" dirty="0"/>
            </a:b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772816"/>
            <a:ext cx="5616624"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0172257"/>
      </p:ext>
    </p:extLst>
  </p:cSld>
  <p:clrMapOvr>
    <a:masterClrMapping/>
  </p:clrMapOvr>
  <mc:AlternateContent xmlns:mc="http://schemas.openxmlformats.org/markup-compatibility/2006">
    <mc:Choice xmlns:p14="http://schemas.microsoft.com/office/powerpoint/2010/main" Requires="p14">
      <p:transition spd="slow" p14:dur="2000" advTm="6586"/>
    </mc:Choice>
    <mc:Fallback>
      <p:transition spd="slow" advTm="6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2"/>
            <a:ext cx="6965245" cy="5275714"/>
          </a:xfrm>
        </p:spPr>
        <p:txBody>
          <a:bodyPr>
            <a:normAutofit/>
          </a:bodyPr>
          <a:lstStyle/>
          <a:p>
            <a:pPr algn="l">
              <a:lnSpc>
                <a:spcPct val="115000"/>
              </a:lnSpc>
              <a:spcAft>
                <a:spcPts val="0"/>
              </a:spcAft>
            </a:pPr>
            <a:r>
              <a:rPr lang="kk-KZ" sz="2000" b="1" dirty="0">
                <a:latin typeface="Times New Roman"/>
                <a:ea typeface="Calibri"/>
                <a:cs typeface="Times New Roman"/>
              </a:rPr>
              <a:t>Қорытынды</a:t>
            </a:r>
            <a:r>
              <a:rPr lang="ru-RU" sz="1800" dirty="0">
                <a:latin typeface="Calibri"/>
                <a:ea typeface="Calibri"/>
                <a:cs typeface="Times New Roman"/>
              </a:rPr>
              <a:t/>
            </a:r>
            <a:br>
              <a:rPr lang="ru-RU" sz="1800" dirty="0">
                <a:latin typeface="Calibri"/>
                <a:ea typeface="Calibri"/>
                <a:cs typeface="Times New Roman"/>
              </a:rPr>
            </a:br>
            <a:r>
              <a:rPr lang="ru-RU" sz="1800" dirty="0" smtClean="0">
                <a:latin typeface="Calibri"/>
                <a:ea typeface="Calibri"/>
                <a:cs typeface="Times New Roman"/>
              </a:rPr>
              <a:t>   </a:t>
            </a:r>
            <a:r>
              <a:rPr lang="kk-KZ" sz="2000" dirty="0" smtClean="0">
                <a:latin typeface="Times New Roman"/>
                <a:ea typeface="Times New Roman"/>
              </a:rPr>
              <a:t>Сыртқы </a:t>
            </a:r>
            <a:r>
              <a:rPr lang="kk-KZ" sz="2000" dirty="0">
                <a:latin typeface="Times New Roman"/>
                <a:ea typeface="Times New Roman"/>
              </a:rPr>
              <a:t>келбет және </a:t>
            </a:r>
            <a:r>
              <a:rPr lang="kk-KZ" sz="2000" dirty="0" smtClean="0">
                <a:latin typeface="Times New Roman"/>
                <a:ea typeface="Times New Roman"/>
              </a:rPr>
              <a:t>өмір салтына </a:t>
            </a:r>
            <a:r>
              <a:rPr lang="kk-KZ" sz="2000" dirty="0">
                <a:latin typeface="Times New Roman"/>
                <a:ea typeface="Times New Roman"/>
              </a:rPr>
              <a:t>байланысты басты қағидаларды меңгердіңіз; </a:t>
            </a:r>
            <a:r>
              <a:rPr lang="ru-RU" sz="1800" dirty="0">
                <a:latin typeface="Arial"/>
                <a:ea typeface="Times New Roman"/>
              </a:rPr>
              <a:t/>
            </a:r>
            <a:br>
              <a:rPr lang="ru-RU" sz="1800" dirty="0">
                <a:latin typeface="Arial"/>
                <a:ea typeface="Times New Roman"/>
              </a:rPr>
            </a:br>
            <a:r>
              <a:rPr lang="ru-RU" sz="1800" dirty="0" smtClean="0">
                <a:latin typeface="Arial"/>
                <a:ea typeface="Times New Roman"/>
              </a:rPr>
              <a:t>   </a:t>
            </a:r>
            <a:r>
              <a:rPr lang="kk-KZ" sz="2000" dirty="0" smtClean="0">
                <a:latin typeface="Times New Roman"/>
                <a:ea typeface="Times New Roman"/>
              </a:rPr>
              <a:t>Мәтіннің  </a:t>
            </a:r>
            <a:r>
              <a:rPr lang="kk-KZ" sz="2000" dirty="0">
                <a:latin typeface="Times New Roman"/>
                <a:ea typeface="Times New Roman"/>
              </a:rPr>
              <a:t>жалпы мазмұнын түсіну үшін оқылым стратегияларын қолдандыңыз;</a:t>
            </a:r>
            <a:r>
              <a:rPr lang="ru-RU" sz="1800" dirty="0">
                <a:latin typeface="Arial"/>
                <a:ea typeface="Times New Roman"/>
              </a:rPr>
              <a:t/>
            </a:r>
            <a:br>
              <a:rPr lang="ru-RU" sz="1800" dirty="0">
                <a:latin typeface="Arial"/>
                <a:ea typeface="Times New Roman"/>
              </a:rPr>
            </a:br>
            <a:r>
              <a:rPr lang="ru-RU" sz="1800" dirty="0" smtClean="0">
                <a:latin typeface="Arial"/>
                <a:ea typeface="Times New Roman"/>
              </a:rPr>
              <a:t>   </a:t>
            </a:r>
            <a:r>
              <a:rPr lang="kk-KZ" sz="2000" dirty="0" smtClean="0">
                <a:latin typeface="Times New Roman"/>
                <a:ea typeface="Times New Roman"/>
              </a:rPr>
              <a:t>Мәтіндегі </a:t>
            </a:r>
            <a:r>
              <a:rPr lang="kk-KZ" sz="2000" dirty="0">
                <a:latin typeface="Times New Roman"/>
                <a:ea typeface="Times New Roman"/>
              </a:rPr>
              <a:t>негізгі ойды анықтадыңыз;</a:t>
            </a:r>
            <a:r>
              <a:rPr lang="ru-RU" sz="1800" dirty="0">
                <a:latin typeface="Arial"/>
                <a:ea typeface="Times New Roman"/>
              </a:rPr>
              <a:t/>
            </a:r>
            <a:br>
              <a:rPr lang="ru-RU" sz="1800" dirty="0">
                <a:latin typeface="Arial"/>
                <a:ea typeface="Times New Roman"/>
              </a:rPr>
            </a:br>
            <a:r>
              <a:rPr lang="ru-RU" sz="1800" dirty="0" smtClean="0">
                <a:latin typeface="Arial"/>
                <a:ea typeface="Times New Roman"/>
              </a:rPr>
              <a:t>   </a:t>
            </a:r>
            <a:r>
              <a:rPr lang="kk-KZ" sz="2000" dirty="0" smtClean="0">
                <a:latin typeface="Times New Roman"/>
                <a:ea typeface="Times New Roman"/>
              </a:rPr>
              <a:t>Көтерілген </a:t>
            </a:r>
            <a:r>
              <a:rPr lang="kk-KZ" sz="2000" dirty="0">
                <a:latin typeface="Times New Roman"/>
                <a:ea typeface="Times New Roman"/>
              </a:rPr>
              <a:t>мәселені қазіргі өмірмен байланыстырдыңыз;</a:t>
            </a:r>
            <a:r>
              <a:rPr lang="ru-RU" sz="1800" dirty="0">
                <a:latin typeface="Arial"/>
                <a:ea typeface="Times New Roman"/>
              </a:rPr>
              <a:t/>
            </a:r>
            <a:br>
              <a:rPr lang="ru-RU" sz="1800" dirty="0">
                <a:latin typeface="Arial"/>
                <a:ea typeface="Times New Roman"/>
              </a:rPr>
            </a:br>
            <a:r>
              <a:rPr lang="ru-RU" sz="1800" dirty="0" smtClean="0">
                <a:latin typeface="Arial"/>
                <a:ea typeface="Times New Roman"/>
              </a:rPr>
              <a:t>   </a:t>
            </a:r>
            <a:r>
              <a:rPr lang="kk-KZ" sz="2000" dirty="0" smtClean="0">
                <a:latin typeface="Times New Roman"/>
                <a:ea typeface="Times New Roman"/>
              </a:rPr>
              <a:t>Омоним</a:t>
            </a:r>
            <a:r>
              <a:rPr lang="kk-KZ" sz="2000" dirty="0">
                <a:latin typeface="Times New Roman"/>
                <a:ea typeface="Times New Roman"/>
              </a:rPr>
              <a:t>, антоним, синонимдерді көркемдік ерекшелігіне сай қолдандыңыз.</a:t>
            </a:r>
            <a:r>
              <a:rPr lang="ru-RU" sz="1800" dirty="0">
                <a:latin typeface="Arial"/>
                <a:ea typeface="Times New Roman"/>
              </a:rPr>
              <a:t/>
            </a:r>
            <a:br>
              <a:rPr lang="ru-RU" sz="1800" dirty="0">
                <a:latin typeface="Arial"/>
                <a:ea typeface="Times New Roman"/>
              </a:rPr>
            </a:br>
            <a:endParaRPr lang="ru-RU" sz="2000" dirty="0">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5705147"/>
      </p:ext>
    </p:extLst>
  </p:cSld>
  <p:clrMapOvr>
    <a:masterClrMapping/>
  </p:clrMapOvr>
  <mc:AlternateContent xmlns:mc="http://schemas.openxmlformats.org/markup-compatibility/2006">
    <mc:Choice xmlns:p14="http://schemas.microsoft.com/office/powerpoint/2010/main" Requires="p14">
      <p:transition spd="slow" p14:dur="2000" advTm="27832"/>
    </mc:Choice>
    <mc:Fallback>
      <p:transition spd="slow" advTm="2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675724"/>
            <a:ext cx="7560840" cy="5849620"/>
          </a:xfrm>
        </p:spPr>
        <p:txBody>
          <a:bodyPr>
            <a:normAutofit/>
          </a:bodyPr>
          <a:lstStyle/>
          <a:p>
            <a:pPr algn="l">
              <a:spcAft>
                <a:spcPts val="0"/>
              </a:spcAft>
            </a:pPr>
            <a:r>
              <a:rPr lang="kk-KZ" sz="2400" b="1" dirty="0">
                <a:solidFill>
                  <a:srgbClr val="FF0000"/>
                </a:solidFill>
                <a:latin typeface="Times New Roman" panose="02020603050405020304" pitchFamily="18" charset="0"/>
                <a:cs typeface="Times New Roman" panose="02020603050405020304" pitchFamily="18" charset="0"/>
              </a:rPr>
              <a:t>Осы есіңізде болсын!</a:t>
            </a:r>
            <a:r>
              <a:rPr lang="ru-RU" sz="2400" dirty="0">
                <a:solidFill>
                  <a:srgbClr val="FF0000"/>
                </a:solidFill>
                <a:latin typeface="Times New Roman" panose="02020603050405020304" pitchFamily="18" charset="0"/>
                <a:cs typeface="Times New Roman" panose="02020603050405020304" pitchFamily="18" charset="0"/>
              </a:rPr>
              <a:t/>
            </a:r>
            <a:br>
              <a:rPr lang="ru-RU" sz="2400" dirty="0">
                <a:solidFill>
                  <a:srgbClr val="FF0000"/>
                </a:solidFill>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t>
            </a:r>
            <a:r>
              <a:rPr lang="kk-KZ" sz="2400" dirty="0" smtClean="0">
                <a:latin typeface="Times New Roman" panose="02020603050405020304" pitchFamily="18" charset="0"/>
                <a:cs typeface="Times New Roman" panose="02020603050405020304" pitchFamily="18" charset="0"/>
              </a:rPr>
              <a:t>Адам </a:t>
            </a:r>
            <a:r>
              <a:rPr lang="kk-KZ" sz="2400" dirty="0">
                <a:latin typeface="Times New Roman" panose="02020603050405020304" pitchFamily="18" charset="0"/>
                <a:cs typeface="Times New Roman" panose="02020603050405020304" pitchFamily="18" charset="0"/>
              </a:rPr>
              <a:t>тану - даналықтың қайнар көзі. Ал мұның сыртында адамның киген киімі мен үйінің тазалығы, ұстаған құрал-жабдықтарының, көлігінің жағдайы, қатысатын ойын-сауығы, әуес әдет-ғұрыптары да оның жан дүниесінің айнасы.</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kk-KZ" sz="2400" dirty="0">
                <a:latin typeface="Times New Roman" panose="02020603050405020304" pitchFamily="18" charset="0"/>
                <a:cs typeface="Times New Roman" panose="02020603050405020304" pitchFamily="18" charset="0"/>
              </a:rPr>
              <a:t>       Жүсіп Баласағұни айтқан екен: «Кісі танымақ болсаң, ісіне қара», - деп.</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t>
            </a:r>
            <a:r>
              <a:rPr lang="kk-KZ" sz="2400" dirty="0" smtClean="0">
                <a:latin typeface="Times New Roman" panose="02020603050405020304" pitchFamily="18" charset="0"/>
                <a:ea typeface="Calibri"/>
                <a:cs typeface="Times New Roman" panose="02020603050405020304" pitchFamily="18" charset="0"/>
              </a:rPr>
              <a:t>Ал </a:t>
            </a:r>
            <a:r>
              <a:rPr lang="kk-KZ" sz="2400" dirty="0">
                <a:latin typeface="Times New Roman" panose="02020603050405020304" pitchFamily="18" charset="0"/>
                <a:ea typeface="Calibri"/>
                <a:cs typeface="Times New Roman" panose="02020603050405020304" pitchFamily="18" charset="0"/>
              </a:rPr>
              <a:t>адамдардың кейбірі сылтау, себеп айтуға ұялады, тіпті арланады да.</a:t>
            </a:r>
            <a:endParaRPr lang="ru-RU" sz="2400" dirty="0">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6807693"/>
      </p:ext>
    </p:extLst>
  </p:cSld>
  <p:clrMapOvr>
    <a:masterClrMapping/>
  </p:clrMapOvr>
  <mc:AlternateContent xmlns:mc="http://schemas.openxmlformats.org/markup-compatibility/2006">
    <mc:Choice xmlns:p14="http://schemas.microsoft.com/office/powerpoint/2010/main" Requires="p14">
      <p:transition spd="slow" p14:dur="2000" advTm="37077"/>
    </mc:Choice>
    <mc:Fallback>
      <p:transition spd="slow" advTm="3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75724"/>
            <a:ext cx="8280920" cy="5777612"/>
          </a:xfrm>
          <a:effectLst/>
        </p:spPr>
        <p:txBody>
          <a:bodyPr>
            <a:normAutofit/>
          </a:bodyPr>
          <a:lstStyle/>
          <a:p>
            <a:pPr lvl="0" defTabSz="914400">
              <a:spcBef>
                <a:spcPts val="0"/>
              </a:spcBef>
            </a:pPr>
            <a:r>
              <a:rPr lang="kk-KZ" sz="3200" b="1" dirty="0">
                <a:ln w="10541" cmpd="sng">
                  <a:solidFill>
                    <a:srgbClr val="4F81BD">
                      <a:shade val="88000"/>
                      <a:satMod val="110000"/>
                    </a:srgbClr>
                  </a:solidFill>
                  <a:prstDash val="solid"/>
                </a:ln>
                <a:latin typeface="Times New Roman" pitchFamily="18" charset="0"/>
                <a:ea typeface="+mn-ea"/>
                <a:cs typeface="Times New Roman" pitchFamily="18" charset="0"/>
              </a:rPr>
              <a:t>Бүгінгі сабағымыз осымен аяқталды. </a:t>
            </a:r>
            <a:br>
              <a:rPr lang="kk-KZ" sz="3200" b="1" dirty="0">
                <a:ln w="10541" cmpd="sng">
                  <a:solidFill>
                    <a:srgbClr val="4F81BD">
                      <a:shade val="88000"/>
                      <a:satMod val="110000"/>
                    </a:srgbClr>
                  </a:solidFill>
                  <a:prstDash val="solid"/>
                </a:ln>
                <a:latin typeface="Times New Roman" pitchFamily="18" charset="0"/>
                <a:ea typeface="+mn-ea"/>
                <a:cs typeface="Times New Roman" pitchFamily="18" charset="0"/>
              </a:rPr>
            </a:br>
            <a:r>
              <a:rPr lang="kk-KZ" sz="3200" b="1" dirty="0">
                <a:ln w="10541" cmpd="sng">
                  <a:solidFill>
                    <a:srgbClr val="4F81BD">
                      <a:shade val="88000"/>
                      <a:satMod val="110000"/>
                    </a:srgbClr>
                  </a:solidFill>
                  <a:prstDash val="solid"/>
                </a:ln>
                <a:latin typeface="Times New Roman" pitchFamily="18" charset="0"/>
                <a:ea typeface="+mn-ea"/>
                <a:cs typeface="Times New Roman" pitchFamily="18" charset="0"/>
              </a:rPr>
              <a:t>Қош сау болыңыздар!</a:t>
            </a:r>
            <a:r>
              <a:rPr lang="ru-RU" sz="3200" b="1" dirty="0">
                <a:ln w="10541" cmpd="sng">
                  <a:solidFill>
                    <a:srgbClr val="4F81BD">
                      <a:shade val="88000"/>
                      <a:satMod val="110000"/>
                    </a:srgbClr>
                  </a:solidFill>
                  <a:prstDash val="solid"/>
                </a:ln>
                <a:latin typeface="Times New Roman" pitchFamily="18" charset="0"/>
                <a:ea typeface="+mn-ea"/>
                <a:cs typeface="Times New Roman" pitchFamily="18" charset="0"/>
              </a:rPr>
              <a:t/>
            </a:r>
            <a:br>
              <a:rPr lang="ru-RU" sz="3200" b="1" dirty="0">
                <a:ln w="10541" cmpd="sng">
                  <a:solidFill>
                    <a:srgbClr val="4F81BD">
                      <a:shade val="88000"/>
                      <a:satMod val="110000"/>
                    </a:srgbClr>
                  </a:solidFill>
                  <a:prstDash val="solid"/>
                </a:ln>
                <a:latin typeface="Times New Roman" pitchFamily="18" charset="0"/>
                <a:ea typeface="+mn-ea"/>
                <a:cs typeface="Times New Roman" pitchFamily="18" charset="0"/>
              </a:rPr>
            </a:br>
            <a:endParaRPr lang="ru-RU" sz="3200"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992379"/>
      </p:ext>
    </p:extLst>
  </p:cSld>
  <p:clrMapOvr>
    <a:masterClrMapping/>
  </p:clrMapOvr>
  <mc:AlternateContent xmlns:mc="http://schemas.openxmlformats.org/markup-compatibility/2006">
    <mc:Choice xmlns:p14="http://schemas.microsoft.com/office/powerpoint/2010/main" Requires="p14">
      <p:transition spd="slow" p14:dur="2000" advTm="10425"/>
    </mc:Choice>
    <mc:Fallback>
      <p:transition spd="slow" advTm="1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60648"/>
            <a:ext cx="7560840" cy="6120680"/>
          </a:xfrm>
        </p:spPr>
        <p:txBody>
          <a:bodyPr/>
          <a:lstStyle/>
          <a:p>
            <a:pPr algn="l"/>
            <a:r>
              <a:rPr lang="kk-KZ" sz="2800" b="1" dirty="0">
                <a:solidFill>
                  <a:prstClr val="black"/>
                </a:solidFill>
                <a:latin typeface="Times New Roman"/>
                <a:ea typeface="Calibri"/>
              </a:rPr>
              <a:t>Оқу мақсаттары: </a:t>
            </a:r>
            <a:br>
              <a:rPr lang="kk-KZ" sz="2800" b="1" dirty="0">
                <a:solidFill>
                  <a:prstClr val="black"/>
                </a:solidFill>
                <a:latin typeface="Times New Roman"/>
                <a:ea typeface="Calibri"/>
              </a:rPr>
            </a:br>
            <a:r>
              <a:rPr lang="kk-KZ" sz="2800" dirty="0">
                <a:solidFill>
                  <a:prstClr val="black"/>
                </a:solidFill>
                <a:latin typeface="Times New Roman"/>
                <a:ea typeface="Calibri"/>
              </a:rPr>
              <a:t>5.О6.Оқылым стратегияларын қолдану: жалпы мазмұнын түсіну үшін оқу, нақты ақпаратты табу үшін оқу. </a:t>
            </a:r>
            <a:br>
              <a:rPr lang="kk-KZ" sz="2800" dirty="0">
                <a:solidFill>
                  <a:prstClr val="black"/>
                </a:solidFill>
                <a:latin typeface="Times New Roman"/>
                <a:ea typeface="Calibri"/>
              </a:rPr>
            </a:br>
            <a:r>
              <a:rPr lang="kk-KZ" sz="2800" dirty="0">
                <a:solidFill>
                  <a:prstClr val="black"/>
                </a:solidFill>
                <a:latin typeface="Times New Roman"/>
                <a:ea typeface="Calibri"/>
              </a:rPr>
              <a:t>5. ӘТН3. Омоним, антоним, синонимдерді көркемдік ерекшелігіне сай қолдану.</a:t>
            </a:r>
            <a:br>
              <a:rPr lang="kk-KZ" sz="2800" dirty="0">
                <a:solidFill>
                  <a:prstClr val="black"/>
                </a:solidFill>
                <a:latin typeface="Times New Roman"/>
                <a:ea typeface="Calibri"/>
              </a:rPr>
            </a:br>
            <a:endParaRPr lang="ru-RU" sz="2800" dirty="0">
              <a:latin typeface="Times New Roman" panose="02020603050405020304" pitchFamily="18" charset="0"/>
              <a:cs typeface="Times New Roman" panose="02020603050405020304"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4493544"/>
      </p:ext>
    </p:extLst>
  </p:cSld>
  <p:clrMapOvr>
    <a:masterClrMapping/>
  </p:clrMapOvr>
  <mc:AlternateContent xmlns:mc="http://schemas.openxmlformats.org/markup-compatibility/2006">
    <mc:Choice xmlns:p14="http://schemas.microsoft.com/office/powerpoint/2010/main" Requires="p14">
      <p:transition spd="slow" p14:dur="2000" advTm="18516"/>
    </mc:Choice>
    <mc:Fallback>
      <p:transition spd="slow" advTm="1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6"/>
            <a:ext cx="7522995" cy="6264696"/>
          </a:xfrm>
        </p:spPr>
        <p:txBody>
          <a:bodyPr/>
          <a:lstStyle/>
          <a:p>
            <a:pPr marL="342900" lvl="0" indent="-342900" algn="l">
              <a:spcAft>
                <a:spcPts val="0"/>
              </a:spcAft>
              <a:buFont typeface="Symbol"/>
              <a:buChar char=""/>
            </a:pPr>
            <a:r>
              <a:rPr lang="kk-KZ" sz="2800" b="1" dirty="0">
                <a:latin typeface="Times New Roman" panose="02020603050405020304" pitchFamily="18" charset="0"/>
                <a:ea typeface="Calibri"/>
                <a:cs typeface="Times New Roman" panose="02020603050405020304" pitchFamily="18" charset="0"/>
              </a:rPr>
              <a:t>Бағалау критерийі</a:t>
            </a:r>
            <a:r>
              <a:rPr lang="kk-KZ" sz="2800" b="1" dirty="0" smtClean="0">
                <a:latin typeface="Times New Roman" panose="02020603050405020304" pitchFamily="18" charset="0"/>
                <a:ea typeface="Calibri"/>
                <a:cs typeface="Times New Roman" panose="02020603050405020304" pitchFamily="18" charset="0"/>
              </a:rPr>
              <a:t>:</a:t>
            </a:r>
            <a:r>
              <a:rPr lang="en-US" sz="2800" b="1" dirty="0" smtClean="0">
                <a:latin typeface="Times New Roman" panose="02020603050405020304" pitchFamily="18" charset="0"/>
                <a:ea typeface="Calibri"/>
                <a:cs typeface="Times New Roman" panose="02020603050405020304" pitchFamily="18" charset="0"/>
              </a:rPr>
              <a:t/>
            </a:r>
            <a:br>
              <a:rPr lang="en-US" sz="2800" b="1" dirty="0" smtClean="0">
                <a:latin typeface="Times New Roman" panose="02020603050405020304" pitchFamily="18" charset="0"/>
                <a:ea typeface="Calibri"/>
                <a:cs typeface="Times New Roman" panose="02020603050405020304" pitchFamily="18" charset="0"/>
              </a:rPr>
            </a:br>
            <a:r>
              <a:rPr lang="kk-KZ" sz="2800" b="1" dirty="0" smtClean="0">
                <a:latin typeface="Times New Roman" panose="02020603050405020304" pitchFamily="18" charset="0"/>
                <a:ea typeface="Calibri"/>
                <a:cs typeface="Times New Roman" panose="02020603050405020304" pitchFamily="18" charset="0"/>
              </a:rPr>
              <a:t>   </a:t>
            </a:r>
            <a:r>
              <a:rPr lang="kk-KZ" sz="2800" dirty="0" smtClean="0">
                <a:latin typeface="Times New Roman" panose="02020603050405020304" pitchFamily="18" charset="0"/>
                <a:ea typeface="Times New Roman"/>
                <a:cs typeface="Times New Roman" panose="02020603050405020304" pitchFamily="18" charset="0"/>
              </a:rPr>
              <a:t>Мәтін </a:t>
            </a:r>
            <a:r>
              <a:rPr lang="kk-KZ" sz="2800" dirty="0">
                <a:latin typeface="Times New Roman" panose="02020603050405020304" pitchFamily="18" charset="0"/>
                <a:ea typeface="Times New Roman"/>
                <a:cs typeface="Times New Roman" panose="02020603050405020304" pitchFamily="18" charset="0"/>
              </a:rPr>
              <a:t>мазмұны негізінде маңызды </a:t>
            </a:r>
            <a:r>
              <a:rPr lang="kk-KZ" sz="2800" dirty="0" smtClean="0">
                <a:latin typeface="Times New Roman" panose="02020603050405020304" pitchFamily="18" charset="0"/>
                <a:ea typeface="Times New Roman"/>
                <a:cs typeface="Times New Roman" panose="02020603050405020304" pitchFamily="18" charset="0"/>
              </a:rPr>
              <a:t>ақпаратты анықтайды</a:t>
            </a:r>
            <a:r>
              <a:rPr lang="kk-KZ" sz="2800" dirty="0">
                <a:latin typeface="Times New Roman" panose="02020603050405020304" pitchFamily="18" charset="0"/>
                <a:ea typeface="Times New Roman"/>
                <a:cs typeface="Times New Roman" panose="02020603050405020304" pitchFamily="18" charset="0"/>
              </a:rPr>
              <a:t>.</a:t>
            </a:r>
            <a:r>
              <a:rPr lang="ru-RU" sz="2800" dirty="0">
                <a:latin typeface="Times New Roman" panose="02020603050405020304" pitchFamily="18" charset="0"/>
                <a:ea typeface="Times New Roman"/>
                <a:cs typeface="Times New Roman" panose="02020603050405020304" pitchFamily="18" charset="0"/>
              </a:rPr>
              <a:t/>
            </a:r>
            <a:br>
              <a:rPr lang="ru-RU" sz="2800" dirty="0">
                <a:latin typeface="Times New Roman" panose="02020603050405020304" pitchFamily="18" charset="0"/>
                <a:ea typeface="Times New Roman"/>
                <a:cs typeface="Times New Roman" panose="02020603050405020304" pitchFamily="18" charset="0"/>
              </a:rPr>
            </a:br>
            <a:r>
              <a:rPr lang="ru-RU" sz="2800" dirty="0" smtClean="0">
                <a:latin typeface="Times New Roman" panose="02020603050405020304" pitchFamily="18" charset="0"/>
                <a:ea typeface="Times New Roman"/>
                <a:cs typeface="Times New Roman" panose="02020603050405020304" pitchFamily="18" charset="0"/>
              </a:rPr>
              <a:t>   </a:t>
            </a:r>
            <a:r>
              <a:rPr lang="kk-KZ" sz="2800" dirty="0" smtClean="0">
                <a:latin typeface="Times New Roman" panose="02020603050405020304" pitchFamily="18" charset="0"/>
                <a:ea typeface="Times New Roman"/>
                <a:cs typeface="Times New Roman" panose="02020603050405020304" pitchFamily="18" charset="0"/>
              </a:rPr>
              <a:t>Оқылым </a:t>
            </a:r>
            <a:r>
              <a:rPr lang="kk-KZ" sz="2800" dirty="0">
                <a:latin typeface="Times New Roman" panose="02020603050405020304" pitchFamily="18" charset="0"/>
                <a:ea typeface="Times New Roman"/>
                <a:cs typeface="Times New Roman" panose="02020603050405020304" pitchFamily="18" charset="0"/>
              </a:rPr>
              <a:t>стратегияларын қолданады.</a:t>
            </a:r>
            <a:r>
              <a:rPr lang="ru-RU" sz="2800" dirty="0">
                <a:latin typeface="Times New Roman" panose="02020603050405020304" pitchFamily="18" charset="0"/>
                <a:ea typeface="Times New Roman"/>
                <a:cs typeface="Times New Roman" panose="02020603050405020304" pitchFamily="18" charset="0"/>
              </a:rPr>
              <a:t/>
            </a:r>
            <a:br>
              <a:rPr lang="ru-RU" sz="2800" dirty="0">
                <a:latin typeface="Times New Roman" panose="02020603050405020304" pitchFamily="18" charset="0"/>
                <a:ea typeface="Times New Roman"/>
                <a:cs typeface="Times New Roman" panose="02020603050405020304" pitchFamily="18" charset="0"/>
              </a:rPr>
            </a:br>
            <a:r>
              <a:rPr lang="ru-RU" sz="2800" dirty="0" smtClean="0">
                <a:latin typeface="Times New Roman" panose="02020603050405020304" pitchFamily="18" charset="0"/>
                <a:ea typeface="Times New Roman"/>
                <a:cs typeface="Times New Roman" panose="02020603050405020304" pitchFamily="18" charset="0"/>
              </a:rPr>
              <a:t>   </a:t>
            </a:r>
            <a:r>
              <a:rPr lang="kk-KZ" sz="2800" dirty="0" smtClean="0">
                <a:latin typeface="Times New Roman" panose="02020603050405020304" pitchFamily="18" charset="0"/>
                <a:ea typeface="Times New Roman"/>
                <a:cs typeface="Times New Roman" panose="02020603050405020304" pitchFamily="18" charset="0"/>
              </a:rPr>
              <a:t>Омоним</a:t>
            </a:r>
            <a:r>
              <a:rPr lang="kk-KZ" sz="2800" dirty="0">
                <a:latin typeface="Times New Roman" panose="02020603050405020304" pitchFamily="18" charset="0"/>
                <a:ea typeface="Times New Roman"/>
                <a:cs typeface="Times New Roman" panose="02020603050405020304" pitchFamily="18" charset="0"/>
              </a:rPr>
              <a:t>, антоним, синонимдерді анықтайды;</a:t>
            </a:r>
            <a:r>
              <a:rPr lang="ru-RU" sz="2800" dirty="0">
                <a:latin typeface="Times New Roman" panose="02020603050405020304" pitchFamily="18" charset="0"/>
                <a:ea typeface="Times New Roman"/>
                <a:cs typeface="Times New Roman" panose="02020603050405020304" pitchFamily="18" charset="0"/>
              </a:rPr>
              <a:t/>
            </a:r>
            <a:br>
              <a:rPr lang="ru-RU" sz="2800" dirty="0">
                <a:latin typeface="Times New Roman" panose="02020603050405020304" pitchFamily="18" charset="0"/>
                <a:ea typeface="Times New Roman"/>
                <a:cs typeface="Times New Roman" panose="02020603050405020304" pitchFamily="18" charset="0"/>
              </a:rPr>
            </a:br>
            <a:r>
              <a:rPr lang="ru-RU" sz="2800" dirty="0" smtClean="0">
                <a:latin typeface="Times New Roman" panose="02020603050405020304" pitchFamily="18" charset="0"/>
                <a:ea typeface="Times New Roman"/>
                <a:cs typeface="Times New Roman" panose="02020603050405020304" pitchFamily="18" charset="0"/>
              </a:rPr>
              <a:t>   </a:t>
            </a:r>
            <a:r>
              <a:rPr lang="kk-KZ" sz="2800" dirty="0" smtClean="0">
                <a:latin typeface="Times New Roman" panose="02020603050405020304" pitchFamily="18" charset="0"/>
                <a:ea typeface="Times New Roman"/>
                <a:cs typeface="Times New Roman" panose="02020603050405020304" pitchFamily="18" charset="0"/>
              </a:rPr>
              <a:t>Көркемдік </a:t>
            </a:r>
            <a:r>
              <a:rPr lang="kk-KZ" sz="2800" dirty="0">
                <a:latin typeface="Times New Roman" panose="02020603050405020304" pitchFamily="18" charset="0"/>
                <a:ea typeface="Times New Roman"/>
                <a:cs typeface="Times New Roman" panose="02020603050405020304" pitchFamily="18" charset="0"/>
              </a:rPr>
              <a:t>ерекшелігіне сай қолданады.</a:t>
            </a:r>
            <a:r>
              <a:rPr lang="ru-RU" sz="2800" dirty="0">
                <a:latin typeface="Times New Roman" panose="02020603050405020304" pitchFamily="18" charset="0"/>
                <a:ea typeface="Times New Roman"/>
                <a:cs typeface="Times New Roman" panose="02020603050405020304" pitchFamily="18" charset="0"/>
              </a:rPr>
              <a:t/>
            </a:r>
            <a:br>
              <a:rPr lang="ru-RU" sz="2800" dirty="0">
                <a:latin typeface="Times New Roman" panose="02020603050405020304" pitchFamily="18" charset="0"/>
                <a:ea typeface="Times New Roman"/>
                <a:cs typeface="Times New Roman" panose="02020603050405020304" pitchFamily="18" charset="0"/>
              </a:rPr>
            </a:br>
            <a:r>
              <a:rPr lang="en-US" sz="2800" dirty="0" smtClean="0">
                <a:latin typeface="Times New Roman" panose="02020603050405020304" pitchFamily="18" charset="0"/>
                <a:ea typeface="Times New Roman"/>
                <a:cs typeface="Times New Roman" panose="02020603050405020304" pitchFamily="18" charset="0"/>
              </a:rPr>
              <a:t/>
            </a:r>
            <a:br>
              <a:rPr lang="en-US" sz="2800" dirty="0" smtClean="0">
                <a:latin typeface="Times New Roman" panose="02020603050405020304" pitchFamily="18" charset="0"/>
                <a:ea typeface="Times New Roman"/>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08351368"/>
      </p:ext>
    </p:extLst>
  </p:cSld>
  <p:clrMapOvr>
    <a:masterClrMapping/>
  </p:clrMapOvr>
  <mc:AlternateContent xmlns:mc="http://schemas.openxmlformats.org/markup-compatibility/2006">
    <mc:Choice xmlns:p14="http://schemas.microsoft.com/office/powerpoint/2010/main" Requires="p14">
      <p:transition spd="slow" p14:dur="2000" advTm="20275"/>
    </mc:Choice>
    <mc:Fallback>
      <p:transition spd="slow" advTm="2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75724"/>
            <a:ext cx="8568952" cy="5835912"/>
          </a:xfrm>
        </p:spPr>
        <p:txBody>
          <a:bodyPr/>
          <a:lstStyle/>
          <a:p>
            <a:pPr>
              <a:lnSpc>
                <a:spcPct val="115000"/>
              </a:lnSpc>
              <a:spcAft>
                <a:spcPts val="0"/>
              </a:spcAft>
            </a:pPr>
            <a:r>
              <a:rPr lang="kk-KZ" sz="2400" b="1" u="sng" dirty="0">
                <a:latin typeface="Times New Roman" panose="02020603050405020304" pitchFamily="18" charset="0"/>
                <a:ea typeface="Calibri"/>
                <a:cs typeface="Times New Roman" panose="02020603050405020304" pitchFamily="18" charset="0"/>
              </a:rPr>
              <a:t>Қызығушылықты ояту</a:t>
            </a:r>
            <a:r>
              <a:rPr lang="ru-RU" sz="2400" dirty="0">
                <a:latin typeface="Times New Roman" panose="02020603050405020304" pitchFamily="18" charset="0"/>
                <a:ea typeface="Calibri"/>
                <a:cs typeface="Times New Roman" panose="02020603050405020304" pitchFamily="18" charset="0"/>
              </a:rPr>
              <a:t/>
            </a:r>
            <a:br>
              <a:rPr lang="ru-RU" sz="2400" dirty="0">
                <a:latin typeface="Times New Roman" panose="02020603050405020304" pitchFamily="18" charset="0"/>
                <a:ea typeface="Calibri"/>
                <a:cs typeface="Times New Roman" panose="02020603050405020304" pitchFamily="18" charset="0"/>
              </a:rPr>
            </a:br>
            <a:r>
              <a:rPr lang="kk-KZ" sz="2400" dirty="0">
                <a:latin typeface="Times New Roman" panose="02020603050405020304" pitchFamily="18" charset="0"/>
                <a:ea typeface="Calibri"/>
                <a:cs typeface="Times New Roman" panose="02020603050405020304" pitchFamily="18" charset="0"/>
              </a:rPr>
              <a:t>Балалар,  суреттерге көңіл аударайық.</a:t>
            </a:r>
            <a:r>
              <a:rPr lang="ru-RU" sz="2400" dirty="0">
                <a:latin typeface="Times New Roman" panose="02020603050405020304" pitchFamily="18" charset="0"/>
                <a:ea typeface="Calibri"/>
                <a:cs typeface="Times New Roman" panose="02020603050405020304" pitchFamily="18" charset="0"/>
              </a:rPr>
              <a:t/>
            </a:r>
            <a:br>
              <a:rPr lang="ru-RU" sz="2400" dirty="0">
                <a:latin typeface="Times New Roman" panose="02020603050405020304" pitchFamily="18" charset="0"/>
                <a:ea typeface="Calibri"/>
                <a:cs typeface="Times New Roman" panose="02020603050405020304" pitchFamily="18" charset="0"/>
              </a:rPr>
            </a:br>
            <a:r>
              <a:rPr lang="kk-KZ" sz="2400" dirty="0">
                <a:latin typeface="Times New Roman" panose="02020603050405020304" pitchFamily="18" charset="0"/>
                <a:ea typeface="Calibri"/>
                <a:cs typeface="Times New Roman" panose="02020603050405020304" pitchFamily="18" charset="0"/>
              </a:rPr>
              <a:t>Кімдер бейнеленген?</a:t>
            </a:r>
            <a:r>
              <a:rPr lang="ru-RU" sz="2400" dirty="0">
                <a:latin typeface="Times New Roman" panose="02020603050405020304" pitchFamily="18" charset="0"/>
                <a:ea typeface="Calibri"/>
                <a:cs typeface="Times New Roman" panose="02020603050405020304" pitchFamily="18" charset="0"/>
              </a:rPr>
              <a:t/>
            </a:r>
            <a:br>
              <a:rPr lang="ru-RU" sz="2400" dirty="0">
                <a:latin typeface="Times New Roman" panose="02020603050405020304" pitchFamily="18" charset="0"/>
                <a:ea typeface="Calibri"/>
                <a:cs typeface="Times New Roman" panose="02020603050405020304" pitchFamily="18" charset="0"/>
              </a:rPr>
            </a:br>
            <a:r>
              <a:rPr lang="kk-KZ" sz="2400" dirty="0">
                <a:latin typeface="Times New Roman" panose="02020603050405020304" pitchFamily="18" charset="0"/>
                <a:ea typeface="Calibri"/>
                <a:cs typeface="Times New Roman" panose="02020603050405020304" pitchFamily="18" charset="0"/>
              </a:rPr>
              <a:t>Сыртқы келбеттеріне қарап адамды тануға бола ма?</a:t>
            </a:r>
            <a:r>
              <a:rPr lang="ru-RU" sz="2400" dirty="0">
                <a:latin typeface="Times New Roman" panose="02020603050405020304" pitchFamily="18" charset="0"/>
                <a:ea typeface="Calibri"/>
                <a:cs typeface="Times New Roman" panose="02020603050405020304" pitchFamily="18" charset="0"/>
              </a:rPr>
              <a:t/>
            </a:r>
            <a:br>
              <a:rPr lang="ru-RU" sz="2400" dirty="0">
                <a:latin typeface="Times New Roman" panose="02020603050405020304" pitchFamily="18" charset="0"/>
                <a:ea typeface="Calibri"/>
                <a:cs typeface="Times New Roman" panose="02020603050405020304" pitchFamily="18" charset="0"/>
              </a:rPr>
            </a:br>
            <a:r>
              <a:rPr lang="en-US" sz="2400" dirty="0" smtClean="0">
                <a:latin typeface="Times New Roman" panose="02020603050405020304" pitchFamily="18" charset="0"/>
                <a:ea typeface="Calibri"/>
                <a:cs typeface="Times New Roman" panose="02020603050405020304" pitchFamily="18" charset="0"/>
              </a:rPr>
              <a:t/>
            </a:r>
            <a:br>
              <a:rPr lang="en-US" sz="2400" dirty="0" smtClean="0">
                <a:latin typeface="Times New Roman" panose="02020603050405020304" pitchFamily="18" charset="0"/>
                <a:ea typeface="Calibri"/>
                <a:cs typeface="Times New Roman" panose="02020603050405020304" pitchFamily="18" charset="0"/>
              </a:rPr>
            </a:br>
            <a:r>
              <a:rPr lang="en-US" sz="1800" dirty="0">
                <a:latin typeface="Calibri"/>
                <a:ea typeface="Calibri"/>
                <a:cs typeface="Times New Roman"/>
              </a:rPr>
              <a:t/>
            </a:r>
            <a:br>
              <a:rPr lang="en-US" sz="1800" dirty="0">
                <a:latin typeface="Calibri"/>
                <a:ea typeface="Calibri"/>
                <a:cs typeface="Times New Roman"/>
              </a:rPr>
            </a:br>
            <a:r>
              <a:rPr lang="en-US" sz="1800" dirty="0" smtClean="0">
                <a:latin typeface="Calibri"/>
                <a:ea typeface="Calibri"/>
                <a:cs typeface="Times New Roman"/>
              </a:rPr>
              <a:t/>
            </a:r>
            <a:br>
              <a:rPr lang="en-US" sz="1800" dirty="0" smtClean="0">
                <a:latin typeface="Calibri"/>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1800" dirty="0" smtClean="0">
                <a:latin typeface="Calibri"/>
                <a:ea typeface="Calibri"/>
                <a:cs typeface="Times New Roman"/>
              </a:rPr>
              <a:t/>
            </a:r>
            <a:br>
              <a:rPr lang="en-US" sz="1800" dirty="0" smtClean="0">
                <a:latin typeface="Calibri"/>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1800" dirty="0" smtClean="0">
                <a:latin typeface="Calibri"/>
                <a:ea typeface="Calibri"/>
                <a:cs typeface="Times New Roman"/>
              </a:rPr>
              <a:t/>
            </a:r>
            <a:br>
              <a:rPr lang="en-US" sz="1800" dirty="0" smtClean="0">
                <a:latin typeface="Calibri"/>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1800" dirty="0" smtClean="0">
                <a:latin typeface="Calibri"/>
                <a:ea typeface="Calibri"/>
                <a:cs typeface="Times New Roman"/>
              </a:rPr>
              <a:t/>
            </a:r>
            <a:br>
              <a:rPr lang="en-US" sz="1800" dirty="0" smtClean="0">
                <a:latin typeface="Calibri"/>
                <a:ea typeface="Calibri"/>
                <a:cs typeface="Times New Roman"/>
              </a:rPr>
            </a:br>
            <a:endParaRPr lang="ru-RU"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983841"/>
            <a:ext cx="246926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795" y="3025583"/>
            <a:ext cx="252028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2996952"/>
            <a:ext cx="223224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4719822"/>
      </p:ext>
    </p:extLst>
  </p:cSld>
  <p:clrMapOvr>
    <a:masterClrMapping/>
  </p:clrMapOvr>
  <mc:AlternateContent xmlns:mc="http://schemas.openxmlformats.org/markup-compatibility/2006">
    <mc:Choice xmlns:p14="http://schemas.microsoft.com/office/powerpoint/2010/main" Requires="p14">
      <p:transition spd="slow" p14:dur="2000" advTm="11739"/>
    </mc:Choice>
    <mc:Fallback>
      <p:transition spd="slow" advTm="11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5144" y="260648"/>
            <a:ext cx="7329264" cy="6336704"/>
          </a:xfrm>
        </p:spPr>
        <p:txBody>
          <a:bodyPr/>
          <a:lstStyle/>
          <a:p>
            <a:pPr algn="l">
              <a:lnSpc>
                <a:spcPct val="115000"/>
              </a:lnSpc>
              <a:spcAft>
                <a:spcPts val="0"/>
              </a:spcAft>
            </a:pPr>
            <a:r>
              <a:rPr lang="kk-KZ" sz="2000" b="1" dirty="0">
                <a:latin typeface="Times New Roman" panose="02020603050405020304" pitchFamily="18" charset="0"/>
                <a:ea typeface="Calibri"/>
                <a:cs typeface="Times New Roman" panose="02020603050405020304" pitchFamily="18" charset="0"/>
              </a:rPr>
              <a:t>«Бұрыштар» әдісі. </a:t>
            </a:r>
            <a:r>
              <a:rPr lang="kk-KZ" sz="2000" b="1" dirty="0" smtClean="0">
                <a:latin typeface="Times New Roman" panose="02020603050405020304" pitchFamily="18" charset="0"/>
                <a:ea typeface="Calibri"/>
                <a:cs typeface="Times New Roman" panose="02020603050405020304" pitchFamily="18" charset="0"/>
              </a:rPr>
              <a:t/>
            </a:r>
            <a:br>
              <a:rPr lang="kk-KZ" sz="2000" b="1" dirty="0" smtClean="0">
                <a:latin typeface="Times New Roman" panose="02020603050405020304" pitchFamily="18" charset="0"/>
                <a:ea typeface="Calibri"/>
                <a:cs typeface="Times New Roman" panose="02020603050405020304" pitchFamily="18" charset="0"/>
              </a:rPr>
            </a:br>
            <a:r>
              <a:rPr lang="kk-KZ" sz="2000" b="1" dirty="0" smtClean="0">
                <a:latin typeface="Times New Roman" panose="02020603050405020304" pitchFamily="18" charset="0"/>
                <a:ea typeface="Calibri"/>
                <a:cs typeface="Times New Roman" panose="02020603050405020304" pitchFamily="18" charset="0"/>
              </a:rPr>
              <a:t>  </a:t>
            </a:r>
            <a:r>
              <a:rPr lang="kk-KZ" sz="2000" b="1" dirty="0">
                <a:latin typeface="Times New Roman" panose="02020603050405020304" pitchFamily="18" charset="0"/>
                <a:ea typeface="Calibri"/>
                <a:cs typeface="Times New Roman" panose="02020603050405020304" pitchFamily="18" charset="0"/>
              </a:rPr>
              <a:t>1-бұрыш. Адамның сырт келбеті дегенді </a:t>
            </a:r>
            <a:r>
              <a:rPr lang="kk-KZ" sz="2000" b="1" dirty="0" smtClean="0">
                <a:latin typeface="Times New Roman" panose="02020603050405020304" pitchFamily="18" charset="0"/>
                <a:ea typeface="Calibri"/>
                <a:cs typeface="Times New Roman" panose="02020603050405020304" pitchFamily="18" charset="0"/>
              </a:rPr>
              <a:t/>
            </a:r>
            <a:br>
              <a:rPr lang="kk-KZ" sz="2000" b="1" dirty="0" smtClean="0">
                <a:latin typeface="Times New Roman" panose="02020603050405020304" pitchFamily="18" charset="0"/>
                <a:ea typeface="Calibri"/>
                <a:cs typeface="Times New Roman" panose="02020603050405020304" pitchFamily="18" charset="0"/>
              </a:rPr>
            </a:br>
            <a:r>
              <a:rPr lang="kk-KZ" sz="2000" b="1" dirty="0" smtClean="0">
                <a:latin typeface="Times New Roman" panose="02020603050405020304" pitchFamily="18" charset="0"/>
                <a:ea typeface="Calibri"/>
                <a:cs typeface="Times New Roman" panose="02020603050405020304" pitchFamily="18" charset="0"/>
              </a:rPr>
              <a:t>қалай түсінесіңдер?</a:t>
            </a:r>
            <a:r>
              <a:rPr lang="en-US" sz="1800" dirty="0">
                <a:latin typeface="Calibri"/>
                <a:ea typeface="Calibri"/>
                <a:cs typeface="Times New Roman"/>
              </a:rPr>
              <a:t/>
            </a:r>
            <a:br>
              <a:rPr lang="en-US" sz="1800" dirty="0">
                <a:latin typeface="Calibri"/>
                <a:ea typeface="Calibri"/>
                <a:cs typeface="Times New Roman"/>
              </a:rPr>
            </a:br>
            <a:r>
              <a:rPr lang="en-US" sz="1800" dirty="0" smtClean="0">
                <a:latin typeface="Calibri"/>
                <a:ea typeface="Calibri"/>
                <a:cs typeface="Times New Roman"/>
              </a:rPr>
              <a:t/>
            </a:r>
            <a:br>
              <a:rPr lang="en-US" sz="1800" dirty="0" smtClean="0">
                <a:latin typeface="Calibri"/>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kk-KZ" sz="1800" b="1" dirty="0" smtClean="0">
                <a:latin typeface="Times New Roman"/>
                <a:ea typeface="Calibri"/>
                <a:cs typeface="Times New Roman"/>
              </a:rPr>
              <a:t>2-бұрыш.Сыртқы </a:t>
            </a:r>
            <a:r>
              <a:rPr lang="kk-KZ" sz="1800" b="1" dirty="0">
                <a:latin typeface="Times New Roman"/>
                <a:ea typeface="Calibri"/>
                <a:cs typeface="Times New Roman"/>
              </a:rPr>
              <a:t>келбет пен адамның </a:t>
            </a:r>
            <a:r>
              <a:rPr lang="en-US" sz="1800" b="1" dirty="0" smtClean="0">
                <a:latin typeface="Times New Roman"/>
                <a:ea typeface="Calibri"/>
                <a:cs typeface="Times New Roman"/>
              </a:rPr>
              <a:t/>
            </a:r>
            <a:br>
              <a:rPr lang="en-US" sz="1800" b="1" dirty="0" smtClean="0">
                <a:latin typeface="Times New Roman"/>
                <a:ea typeface="Calibri"/>
                <a:cs typeface="Times New Roman"/>
              </a:rPr>
            </a:br>
            <a:r>
              <a:rPr lang="kk-KZ" sz="1800" b="1" dirty="0" smtClean="0">
                <a:latin typeface="Times New Roman"/>
                <a:ea typeface="Calibri"/>
                <a:cs typeface="Times New Roman"/>
              </a:rPr>
              <a:t>ішкі </a:t>
            </a:r>
            <a:r>
              <a:rPr lang="kk-KZ" sz="1800" b="1" dirty="0">
                <a:latin typeface="Times New Roman"/>
                <a:ea typeface="Calibri"/>
                <a:cs typeface="Times New Roman"/>
              </a:rPr>
              <a:t>дүниесінің байланысы бар ма? </a:t>
            </a:r>
            <a:r>
              <a:rPr lang="ru-RU" sz="1600" b="1" dirty="0">
                <a:latin typeface="Calibri"/>
                <a:ea typeface="Calibri"/>
                <a:cs typeface="Times New Roman"/>
              </a:rPr>
              <a:t/>
            </a:r>
            <a:br>
              <a:rPr lang="ru-RU" sz="1600" b="1" dirty="0">
                <a:latin typeface="Calibri"/>
                <a:ea typeface="Calibri"/>
                <a:cs typeface="Times New Roman"/>
              </a:rPr>
            </a:br>
            <a:r>
              <a:rPr lang="en-US" sz="1800" dirty="0" smtClean="0">
                <a:latin typeface="Calibri"/>
                <a:ea typeface="Calibri"/>
                <a:cs typeface="Times New Roman"/>
              </a:rPr>
              <a:t/>
            </a:r>
            <a:br>
              <a:rPr lang="en-US" sz="1800" dirty="0" smtClean="0">
                <a:latin typeface="Calibri"/>
                <a:ea typeface="Calibri"/>
                <a:cs typeface="Times New Roman"/>
              </a:rPr>
            </a:br>
            <a:r>
              <a:rPr lang="en-US" sz="1800" dirty="0" smtClean="0">
                <a:latin typeface="Calibri"/>
                <a:ea typeface="Calibri"/>
                <a:cs typeface="Times New Roman"/>
              </a:rPr>
              <a:t>                                                                </a:t>
            </a:r>
            <a:r>
              <a:rPr lang="kk-KZ" sz="1800" dirty="0" smtClean="0">
                <a:latin typeface="Calibri"/>
                <a:ea typeface="Calibri"/>
                <a:cs typeface="Times New Roman"/>
              </a:rPr>
              <a:t/>
            </a:r>
            <a:br>
              <a:rPr lang="kk-KZ" sz="1800" dirty="0" smtClean="0">
                <a:latin typeface="Calibri"/>
                <a:ea typeface="Calibri"/>
                <a:cs typeface="Times New Roman"/>
              </a:rPr>
            </a:br>
            <a:r>
              <a:rPr lang="kk-KZ" sz="2000" b="1" dirty="0" smtClean="0">
                <a:latin typeface="Times New Roman"/>
                <a:ea typeface="Calibri"/>
              </a:rPr>
              <a:t>3-бұрыш</a:t>
            </a:r>
            <a:r>
              <a:rPr lang="kk-KZ" sz="2000" b="1" dirty="0">
                <a:latin typeface="Times New Roman"/>
                <a:ea typeface="Calibri"/>
              </a:rPr>
              <a:t>. «Киіміңе қарап қарсы алады</a:t>
            </a:r>
            <a:r>
              <a:rPr lang="kk-KZ" sz="2000" b="1" dirty="0" smtClean="0">
                <a:latin typeface="Times New Roman"/>
                <a:ea typeface="Calibri"/>
              </a:rPr>
              <a:t>,</a:t>
            </a:r>
            <a:r>
              <a:rPr lang="en-US" sz="2000" b="1" dirty="0" smtClean="0">
                <a:latin typeface="Times New Roman"/>
                <a:ea typeface="Calibri"/>
              </a:rPr>
              <a:t/>
            </a:r>
            <a:br>
              <a:rPr lang="en-US" sz="2000" b="1" dirty="0" smtClean="0">
                <a:latin typeface="Times New Roman"/>
                <a:ea typeface="Calibri"/>
              </a:rPr>
            </a:br>
            <a:r>
              <a:rPr lang="en-US" sz="2000" b="1" dirty="0" smtClean="0">
                <a:latin typeface="Times New Roman"/>
                <a:ea typeface="Calibri"/>
              </a:rPr>
              <a:t> </a:t>
            </a:r>
            <a:r>
              <a:rPr lang="kk-KZ" sz="2000" b="1" dirty="0" smtClean="0">
                <a:latin typeface="Times New Roman"/>
                <a:ea typeface="Calibri"/>
              </a:rPr>
              <a:t>сөзіңе </a:t>
            </a:r>
            <a:r>
              <a:rPr lang="kk-KZ" sz="2000" b="1" dirty="0">
                <a:latin typeface="Times New Roman"/>
                <a:ea typeface="Calibri"/>
              </a:rPr>
              <a:t>қарап шығарып </a:t>
            </a:r>
            <a:r>
              <a:rPr lang="kk-KZ" sz="2000" b="1" dirty="0" smtClean="0">
                <a:latin typeface="Times New Roman"/>
                <a:ea typeface="Calibri"/>
              </a:rPr>
              <a:t>салады» деген</a:t>
            </a:r>
            <a:r>
              <a:rPr lang="en-US" sz="2000" b="1" dirty="0" smtClean="0">
                <a:latin typeface="Times New Roman"/>
                <a:ea typeface="Calibri"/>
              </a:rPr>
              <a:t>  </a:t>
            </a:r>
            <a:r>
              <a:rPr lang="kk-KZ" sz="2000" b="1" dirty="0" smtClean="0">
                <a:latin typeface="Times New Roman"/>
                <a:ea typeface="Calibri"/>
              </a:rPr>
              <a:t>мақалмен </a:t>
            </a:r>
            <a:r>
              <a:rPr lang="kk-KZ" sz="2000" b="1" dirty="0">
                <a:latin typeface="Times New Roman"/>
                <a:ea typeface="Calibri"/>
              </a:rPr>
              <a:t>келісесің </a:t>
            </a:r>
            <a:r>
              <a:rPr lang="kk-KZ" sz="2000" b="1" dirty="0" smtClean="0">
                <a:latin typeface="Times New Roman"/>
                <a:ea typeface="Calibri"/>
              </a:rPr>
              <a:t>бе?</a:t>
            </a:r>
            <a:endParaRPr lang="ru-RU" sz="2000" b="1" dirty="0">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412776"/>
            <a:ext cx="3240360" cy="273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526" y="848008"/>
            <a:ext cx="6889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0188624" y="4437112"/>
            <a:ext cx="609600" cy="587276"/>
          </a:xfrm>
          <a:prstGeom prst="rect">
            <a:avLst/>
          </a:prstGeom>
        </p:spPr>
      </p:pic>
    </p:spTree>
    <p:extLst>
      <p:ext uri="{BB962C8B-B14F-4D97-AF65-F5344CB8AC3E}">
        <p14:creationId xmlns:p14="http://schemas.microsoft.com/office/powerpoint/2010/main" val="2327038560"/>
      </p:ext>
    </p:extLst>
  </p:cSld>
  <p:clrMapOvr>
    <a:masterClrMapping/>
  </p:clrMapOvr>
  <mc:AlternateContent xmlns:mc="http://schemas.openxmlformats.org/markup-compatibility/2006">
    <mc:Choice xmlns:p14="http://schemas.microsoft.com/office/powerpoint/2010/main" Requires="p14">
      <p:transition spd="slow" p14:dur="2000" advTm="24806"/>
    </mc:Choice>
    <mc:Fallback>
      <p:transition spd="slow" advTm="2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675724"/>
            <a:ext cx="7272808" cy="5561588"/>
          </a:xfrm>
        </p:spPr>
        <p:txBody>
          <a:bodyPr>
            <a:normAutofit fontScale="90000"/>
          </a:bodyPr>
          <a:lstStyle/>
          <a:p>
            <a:pPr algn="l">
              <a:lnSpc>
                <a:spcPct val="115000"/>
              </a:lnSpc>
              <a:spcAft>
                <a:spcPts val="0"/>
              </a:spcAft>
            </a:pPr>
            <a:r>
              <a:rPr lang="kk-KZ" sz="2400" b="1" dirty="0" smtClean="0">
                <a:latin typeface="Times New Roman" panose="02020603050405020304" pitchFamily="18" charset="0"/>
                <a:ea typeface="Calibri"/>
                <a:cs typeface="Times New Roman" panose="02020603050405020304" pitchFamily="18" charset="0"/>
              </a:rPr>
              <a:t/>
            </a:r>
            <a:br>
              <a:rPr lang="kk-KZ" sz="2400" b="1" dirty="0" smtClean="0">
                <a:latin typeface="Times New Roman" panose="02020603050405020304" pitchFamily="18" charset="0"/>
                <a:ea typeface="Calibri"/>
                <a:cs typeface="Times New Roman" panose="02020603050405020304" pitchFamily="18" charset="0"/>
              </a:rPr>
            </a:br>
            <a:r>
              <a:rPr lang="kk-KZ" sz="2400" b="1" dirty="0">
                <a:solidFill>
                  <a:prstClr val="black"/>
                </a:solidFill>
                <a:latin typeface="Times New Roman" panose="02020603050405020304" pitchFamily="18" charset="0"/>
                <a:cs typeface="Times New Roman" panose="02020603050405020304" pitchFamily="18" charset="0"/>
              </a:rPr>
              <a:t>Ықтимал жауаптар</a:t>
            </a:r>
            <a:br>
              <a:rPr lang="kk-KZ" sz="2400" b="1" dirty="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1. Адамның сырт келбетін түр-әлпетіне, киім киісіне қарап байқауға болады</a:t>
            </a:r>
            <a:br>
              <a:rPr lang="kk-KZ" sz="2400" dirty="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2.  Сырт келбет пен ішкі дүние бір-бірімен өте тығыз байланысты</a:t>
            </a:r>
            <a:br>
              <a:rPr lang="kk-KZ" sz="2400" dirty="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3. Бұл мақалмен келісуге </a:t>
            </a:r>
            <a:r>
              <a:rPr lang="kk-KZ" sz="2400" dirty="0" smtClean="0">
                <a:solidFill>
                  <a:prstClr val="black"/>
                </a:solidFill>
                <a:latin typeface="Times New Roman" panose="02020603050405020304" pitchFamily="18" charset="0"/>
                <a:cs typeface="Times New Roman" panose="02020603050405020304" pitchFamily="18" charset="0"/>
              </a:rPr>
              <a:t>болады</a:t>
            </a:r>
            <a:br>
              <a:rPr lang="kk-KZ" sz="2400" dirty="0" smtClean="0">
                <a:solidFill>
                  <a:prstClr val="black"/>
                </a:solidFill>
                <a:latin typeface="Times New Roman" panose="02020603050405020304" pitchFamily="18" charset="0"/>
                <a:cs typeface="Times New Roman" panose="02020603050405020304" pitchFamily="18" charset="0"/>
              </a:rPr>
            </a:br>
            <a:r>
              <a:rPr lang="kk-KZ" sz="2400" dirty="0">
                <a:solidFill>
                  <a:prstClr val="black"/>
                </a:solidFill>
                <a:latin typeface="Times New Roman" panose="02020603050405020304" pitchFamily="18" charset="0"/>
                <a:cs typeface="Times New Roman" panose="02020603050405020304" pitchFamily="18" charset="0"/>
              </a:rPr>
              <a:t/>
            </a:r>
            <a:br>
              <a:rPr lang="kk-KZ" sz="2400" dirty="0">
                <a:solidFill>
                  <a:prstClr val="black"/>
                </a:solidFill>
                <a:latin typeface="Times New Roman" panose="02020603050405020304" pitchFamily="18" charset="0"/>
                <a:cs typeface="Times New Roman" panose="02020603050405020304" pitchFamily="18" charset="0"/>
              </a:rPr>
            </a:br>
            <a:r>
              <a:rPr lang="kk-KZ" sz="2400" b="1" dirty="0" smtClean="0">
                <a:latin typeface="Times New Roman" panose="02020603050405020304" pitchFamily="18" charset="0"/>
                <a:ea typeface="Calibri"/>
                <a:cs typeface="Times New Roman" panose="02020603050405020304" pitchFamily="18" charset="0"/>
              </a:rPr>
              <a:t>Дескриптор</a:t>
            </a:r>
            <a:r>
              <a:rPr lang="kk-KZ" sz="2400" b="1" dirty="0">
                <a:latin typeface="Times New Roman" panose="02020603050405020304" pitchFamily="18" charset="0"/>
                <a:ea typeface="Calibri"/>
                <a:cs typeface="Times New Roman" panose="02020603050405020304" pitchFamily="18" charset="0"/>
              </a:rPr>
              <a:t>:</a:t>
            </a:r>
            <a:r>
              <a:rPr lang="ru-RU" sz="2400" dirty="0">
                <a:latin typeface="Times New Roman" panose="02020603050405020304" pitchFamily="18" charset="0"/>
                <a:ea typeface="Calibri"/>
                <a:cs typeface="Times New Roman" panose="02020603050405020304" pitchFamily="18" charset="0"/>
              </a:rPr>
              <a:t/>
            </a:r>
            <a:br>
              <a:rPr lang="ru-RU" sz="2400" dirty="0">
                <a:latin typeface="Times New Roman" panose="02020603050405020304" pitchFamily="18" charset="0"/>
                <a:ea typeface="Calibri"/>
                <a:cs typeface="Times New Roman" panose="02020603050405020304" pitchFamily="18" charset="0"/>
              </a:rPr>
            </a:br>
            <a:r>
              <a:rPr lang="kk-KZ" sz="2400" dirty="0">
                <a:latin typeface="Times New Roman" panose="02020603050405020304" pitchFamily="18" charset="0"/>
                <a:ea typeface="Calibri"/>
                <a:cs typeface="Times New Roman" panose="02020603050405020304" pitchFamily="18" charset="0"/>
              </a:rPr>
              <a:t>Сұрақтарға байланысты өз пікірін білдіреді; </a:t>
            </a:r>
            <a:r>
              <a:rPr lang="ru-RU" sz="2400" dirty="0">
                <a:latin typeface="Times New Roman" panose="02020603050405020304" pitchFamily="18" charset="0"/>
                <a:ea typeface="Times New Roman"/>
                <a:cs typeface="Times New Roman" panose="02020603050405020304" pitchFamily="18" charset="0"/>
              </a:rPr>
              <a:t/>
            </a:r>
            <a:br>
              <a:rPr lang="ru-RU" sz="2400" dirty="0">
                <a:latin typeface="Times New Roman" panose="02020603050405020304" pitchFamily="18" charset="0"/>
                <a:ea typeface="Times New Roman"/>
                <a:cs typeface="Times New Roman" panose="02020603050405020304" pitchFamily="18" charset="0"/>
              </a:rPr>
            </a:br>
            <a:r>
              <a:rPr lang="kk-KZ" sz="2400" dirty="0">
                <a:latin typeface="Times New Roman" panose="02020603050405020304" pitchFamily="18" charset="0"/>
                <a:ea typeface="Calibri"/>
                <a:cs typeface="Times New Roman" panose="02020603050405020304" pitchFamily="18" charset="0"/>
              </a:rPr>
              <a:t>Өмір салтының  адамның сыртқы келбетіне байланысын дәлелдейді;</a:t>
            </a:r>
            <a:r>
              <a:rPr lang="ru-RU" sz="2400" dirty="0">
                <a:latin typeface="Times New Roman" panose="02020603050405020304" pitchFamily="18" charset="0"/>
                <a:ea typeface="Times New Roman"/>
                <a:cs typeface="Times New Roman" panose="02020603050405020304" pitchFamily="18" charset="0"/>
              </a:rPr>
              <a:t/>
            </a:r>
            <a:br>
              <a:rPr lang="ru-RU" sz="2400" dirty="0">
                <a:latin typeface="Times New Roman" panose="02020603050405020304" pitchFamily="18" charset="0"/>
                <a:ea typeface="Times New Roman"/>
                <a:cs typeface="Times New Roman" panose="02020603050405020304" pitchFamily="18" charset="0"/>
              </a:rPr>
            </a:br>
            <a:r>
              <a:rPr lang="kk-KZ" sz="2400" dirty="0">
                <a:latin typeface="Times New Roman" panose="02020603050405020304" pitchFamily="18" charset="0"/>
                <a:ea typeface="Calibri"/>
                <a:cs typeface="Times New Roman" panose="02020603050405020304" pitchFamily="18" charset="0"/>
              </a:rPr>
              <a:t>Айтылған пікірлерге байланысты қорытынды шығарады.  </a:t>
            </a:r>
            <a:r>
              <a:rPr lang="ru-RU" sz="2400" dirty="0">
                <a:latin typeface="Times New Roman" panose="02020603050405020304" pitchFamily="18" charset="0"/>
                <a:ea typeface="Times New Roman"/>
                <a:cs typeface="Times New Roman" panose="02020603050405020304" pitchFamily="18" charset="0"/>
              </a:rPr>
              <a:t/>
            </a:r>
            <a:br>
              <a:rPr lang="ru-RU" sz="2400" dirty="0">
                <a:latin typeface="Times New Roman" panose="02020603050405020304" pitchFamily="18" charset="0"/>
                <a:ea typeface="Times New Roman"/>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85929876"/>
      </p:ext>
    </p:extLst>
  </p:cSld>
  <p:clrMapOvr>
    <a:masterClrMapping/>
  </p:clrMapOvr>
  <mc:AlternateContent xmlns:mc="http://schemas.openxmlformats.org/markup-compatibility/2006">
    <mc:Choice xmlns:p14="http://schemas.microsoft.com/office/powerpoint/2010/main" Requires="p14">
      <p:transition spd="slow" p14:dur="2000" advTm="40049"/>
    </mc:Choice>
    <mc:Fallback>
      <p:transition spd="slow" advTm="40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675724"/>
            <a:ext cx="7560840" cy="5705604"/>
          </a:xfrm>
        </p:spPr>
        <p:txBody>
          <a:bodyPr>
            <a:normAutofit fontScale="90000"/>
          </a:bodyPr>
          <a:lstStyle/>
          <a:p>
            <a:pPr algn="l">
              <a:lnSpc>
                <a:spcPct val="115000"/>
              </a:lnSpc>
              <a:spcAft>
                <a:spcPts val="0"/>
              </a:spcAft>
            </a:pPr>
            <a:r>
              <a:rPr lang="kk-KZ" sz="1800" b="1" dirty="0">
                <a:latin typeface="Times New Roman"/>
                <a:ea typeface="Calibri"/>
                <a:cs typeface="Times New Roman"/>
              </a:rPr>
              <a:t>Тапсырма.</a:t>
            </a:r>
            <a:r>
              <a:rPr lang="kk-KZ" sz="1800" dirty="0">
                <a:latin typeface="Times New Roman"/>
                <a:ea typeface="Calibri"/>
                <a:cs typeface="Times New Roman"/>
              </a:rPr>
              <a:t> Оқылым мәтіні. Мәтінді түсініп оқы.</a:t>
            </a:r>
            <a:r>
              <a:rPr lang="ru-RU" sz="1800" dirty="0">
                <a:latin typeface="Calibri"/>
                <a:ea typeface="Calibri"/>
                <a:cs typeface="Times New Roman"/>
              </a:rPr>
              <a:t/>
            </a:r>
            <a:br>
              <a:rPr lang="ru-RU" sz="1800" dirty="0">
                <a:latin typeface="Calibri"/>
                <a:ea typeface="Calibri"/>
                <a:cs typeface="Times New Roman"/>
              </a:rPr>
            </a:br>
            <a:r>
              <a:rPr lang="ru-RU" sz="1800" dirty="0" smtClean="0">
                <a:latin typeface="Calibri"/>
                <a:ea typeface="Calibri"/>
                <a:cs typeface="Times New Roman"/>
              </a:rPr>
              <a:t>       </a:t>
            </a:r>
            <a:r>
              <a:rPr lang="kk-KZ" sz="1800" dirty="0" smtClean="0">
                <a:latin typeface="Times New Roman"/>
                <a:ea typeface="Calibri"/>
                <a:cs typeface="Times New Roman"/>
              </a:rPr>
              <a:t>Адамның </a:t>
            </a:r>
            <a:r>
              <a:rPr lang="kk-KZ" sz="1800" dirty="0">
                <a:latin typeface="Times New Roman"/>
                <a:ea typeface="Calibri"/>
                <a:cs typeface="Times New Roman"/>
              </a:rPr>
              <a:t>сыртқы келбеті мен киім киюі оның оның ішкі дүниесінен де хабар беріп тұратыны ертеден мәлім. Кез келген адамды бір көргенде-ақ оның көзі,қасы, беті, дене бітімі</a:t>
            </a:r>
            <a:r>
              <a:rPr lang="kk-KZ" sz="1800" dirty="0" smtClean="0">
                <a:latin typeface="Times New Roman"/>
                <a:ea typeface="Calibri"/>
                <a:cs typeface="Times New Roman"/>
              </a:rPr>
              <a:t>, қылығы</a:t>
            </a:r>
            <a:r>
              <a:rPr lang="kk-KZ" sz="1800" dirty="0">
                <a:latin typeface="Times New Roman"/>
                <a:ea typeface="Calibri"/>
                <a:cs typeface="Times New Roman"/>
              </a:rPr>
              <a:t>, киім киісі саған әрқилы әсер етеді. Онымен танысып,әңгімелесіп,араласып кетпей тұрып-ақ, ол адам жөнінде өзіндік пікір де қалыптастырып үлгересің. Бұл- адамның сыртқы келбеті арқылы-ақ танып білу қасиеті.Әйтеуір ,адамның сыртқы келбеті бір қарағанда не сүйсіндіреді, не одан </a:t>
            </a:r>
            <a:r>
              <a:rPr lang="kk-KZ" sz="1800" dirty="0" smtClean="0">
                <a:latin typeface="Times New Roman"/>
                <a:ea typeface="Calibri"/>
                <a:cs typeface="Times New Roman"/>
              </a:rPr>
              <a:t>жирендіреді, тіпті</a:t>
            </a:r>
            <a:r>
              <a:rPr lang="kk-KZ" sz="1800" dirty="0">
                <a:latin typeface="Times New Roman"/>
                <a:ea typeface="Calibri"/>
                <a:cs typeface="Times New Roman"/>
              </a:rPr>
              <a:t>, таң-тамаша қалдырады.</a:t>
            </a:r>
            <a:r>
              <a:rPr lang="ru-RU" sz="1800" dirty="0">
                <a:latin typeface="Calibri"/>
                <a:ea typeface="Calibri"/>
                <a:cs typeface="Times New Roman"/>
              </a:rPr>
              <a:t/>
            </a:r>
            <a:br>
              <a:rPr lang="ru-RU" sz="1800" dirty="0">
                <a:latin typeface="Calibri"/>
                <a:ea typeface="Calibri"/>
                <a:cs typeface="Times New Roman"/>
              </a:rPr>
            </a:br>
            <a:r>
              <a:rPr lang="kk-KZ" sz="1800" dirty="0">
                <a:latin typeface="Times New Roman"/>
                <a:ea typeface="Calibri"/>
                <a:cs typeface="Times New Roman"/>
              </a:rPr>
              <a:t>      Адамның қадір-қасиеті мінез-құлқына қарай бағаланады десек те, оның талғамы мен өмір салтын сыртқы келбеті аңғартатыны анық. Кейде адамның сыртқы келбеті оның талай-тағдырына да әсер етеді. Өйткені адамның сыртқы келбеті тартымды болмаса, ішкі жан дүниесі көбімізді қызықтыра бермейтіні белгілі.</a:t>
            </a:r>
            <a:r>
              <a:rPr lang="ru-RU" sz="1800" dirty="0">
                <a:latin typeface="Calibri"/>
                <a:ea typeface="Calibri"/>
                <a:cs typeface="Times New Roman"/>
              </a:rPr>
              <a:t/>
            </a:r>
            <a:br>
              <a:rPr lang="ru-RU" sz="1800" dirty="0">
                <a:latin typeface="Calibri"/>
                <a:ea typeface="Calibri"/>
                <a:cs typeface="Times New Roman"/>
              </a:rPr>
            </a:br>
            <a:r>
              <a:rPr lang="kk-KZ" sz="1800" dirty="0">
                <a:latin typeface="Times New Roman"/>
                <a:ea typeface="Calibri"/>
                <a:cs typeface="Times New Roman"/>
              </a:rPr>
              <a:t>     Бұл өмірде адамдардың жан дүниесін танып білудің ,</a:t>
            </a:r>
            <a:r>
              <a:rPr lang="kk-KZ" sz="1800" dirty="0" smtClean="0">
                <a:latin typeface="Times New Roman"/>
                <a:ea typeface="Calibri"/>
                <a:cs typeface="Times New Roman"/>
              </a:rPr>
              <a:t>әрқайсысын</a:t>
            </a:r>
            <a:r>
              <a:rPr lang="kk-KZ" sz="1800" dirty="0">
                <a:latin typeface="Times New Roman"/>
                <a:ea typeface="Calibri"/>
                <a:cs typeface="Times New Roman"/>
              </a:rPr>
              <a:t>ы</a:t>
            </a:r>
            <a:r>
              <a:rPr lang="kk-KZ" sz="1800" dirty="0" smtClean="0">
                <a:latin typeface="Times New Roman"/>
                <a:ea typeface="Calibri"/>
                <a:cs typeface="Times New Roman"/>
              </a:rPr>
              <a:t>ң</a:t>
            </a:r>
            <a:r>
              <a:rPr lang="ru-RU" sz="1800" dirty="0">
                <a:latin typeface="Calibri"/>
                <a:ea typeface="Calibri"/>
                <a:cs typeface="Times New Roman"/>
              </a:rPr>
              <a:t/>
            </a:r>
            <a:br>
              <a:rPr lang="ru-RU" sz="1800" dirty="0">
                <a:latin typeface="Calibri"/>
                <a:ea typeface="Calibri"/>
                <a:cs typeface="Times New Roman"/>
              </a:rPr>
            </a:br>
            <a:r>
              <a:rPr lang="kk-KZ" sz="1800" dirty="0">
                <a:latin typeface="Times New Roman"/>
                <a:ea typeface="Calibri"/>
              </a:rPr>
              <a:t>сана-сезімімен санаса келіп, олардың жеке-дара өзгешеліктерін түсіне білудің маңызы айрықша. Ол,әрине, өзара қарым-қатынас жасау,сыйласу барысында анықталатын жайттар. Осы жерде мына мақал-мәтелдерді айта кеткен </a:t>
            </a:r>
            <a:r>
              <a:rPr lang="kk-KZ" sz="1800" dirty="0" smtClean="0">
                <a:latin typeface="Times New Roman"/>
                <a:ea typeface="Calibri"/>
              </a:rPr>
              <a:t>жөн. «Жақсыдан </a:t>
            </a:r>
            <a:r>
              <a:rPr lang="kk-KZ" sz="1800" dirty="0">
                <a:latin typeface="Times New Roman"/>
                <a:ea typeface="Calibri"/>
              </a:rPr>
              <a:t>үйрен, жаманнан жирен», «Жақсылыққа жақсылық- әр кісінің ісі, жамандыққа жақсылық- ер кісінің ісі»,»Жаяуға жол алыс» . </a:t>
            </a:r>
            <a:endParaRPr lang="ru-RU" sz="18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721" y="144479"/>
            <a:ext cx="676275"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2971755"/>
      </p:ext>
    </p:extLst>
  </p:cSld>
  <p:clrMapOvr>
    <a:masterClrMapping/>
  </p:clrMapOvr>
  <mc:AlternateContent xmlns:mc="http://schemas.openxmlformats.org/markup-compatibility/2006">
    <mc:Choice xmlns:p14="http://schemas.microsoft.com/office/powerpoint/2010/main" Requires="p14">
      <p:transition spd="slow" p14:dur="2000" advTm="110771"/>
    </mc:Choice>
    <mc:Fallback>
      <p:transition spd="slow" advTm="11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60648"/>
            <a:ext cx="7704856" cy="6408712"/>
          </a:xfrm>
        </p:spPr>
        <p:txBody>
          <a:bodyPr/>
          <a:lstStyle/>
          <a:p>
            <a:pPr algn="l">
              <a:lnSpc>
                <a:spcPct val="115000"/>
              </a:lnSpc>
              <a:spcAft>
                <a:spcPts val="0"/>
              </a:spcAft>
            </a:pPr>
            <a:r>
              <a:rPr lang="kk-KZ" sz="1800" dirty="0" smtClean="0">
                <a:latin typeface="Times New Roman" panose="02020603050405020304" pitchFamily="18" charset="0"/>
                <a:ea typeface="Calibri"/>
                <a:cs typeface="Times New Roman" panose="02020603050405020304" pitchFamily="18" charset="0"/>
              </a:rPr>
              <a:t>    Тек </a:t>
            </a:r>
            <a:r>
              <a:rPr lang="kk-KZ" sz="1800" dirty="0">
                <a:latin typeface="Times New Roman" panose="02020603050405020304" pitchFamily="18" charset="0"/>
                <a:ea typeface="Calibri"/>
                <a:cs typeface="Times New Roman" panose="02020603050405020304" pitchFamily="18" charset="0"/>
              </a:rPr>
              <a:t>есте болатын бір жағдай, жеке адамның әртүрлі ерекшеліктерінің дамып, қалыптасуы оның өзі өмір сүріп отырған ортасына, ондағы қоғамдық қатынастарға да тәуелді. Бірте-бірте мүлде бөгде өмір салты қалыптасады.Соған қарамастан, адам тану бойынша зерттеу жүргізушілер адамның сыртқы кескін-келбеті, жүріс-тұрысы,сөйлесу</a:t>
            </a:r>
            <a:r>
              <a:rPr lang="kk-KZ" sz="1800" dirty="0" smtClean="0">
                <a:latin typeface="Times New Roman" panose="02020603050405020304" pitchFamily="18" charset="0"/>
                <a:ea typeface="Calibri"/>
                <a:cs typeface="Times New Roman" panose="02020603050405020304" pitchFamily="18" charset="0"/>
              </a:rPr>
              <a:t>, сәлемдесу </a:t>
            </a:r>
            <a:r>
              <a:rPr lang="kk-KZ" sz="1800" dirty="0">
                <a:latin typeface="Times New Roman" panose="02020603050405020304" pitchFamily="18" charset="0"/>
                <a:ea typeface="Calibri"/>
                <a:cs typeface="Times New Roman" panose="02020603050405020304" pitchFamily="18" charset="0"/>
              </a:rPr>
              <a:t>әдебі </a:t>
            </a:r>
            <a:r>
              <a:rPr lang="kk-KZ" sz="1800" dirty="0" smtClean="0">
                <a:latin typeface="Times New Roman" panose="02020603050405020304" pitchFamily="18" charset="0"/>
                <a:ea typeface="Calibri"/>
                <a:cs typeface="Times New Roman" panose="02020603050405020304" pitchFamily="18" charset="0"/>
              </a:rPr>
              <a:t>арқылы–ақ </a:t>
            </a:r>
            <a:r>
              <a:rPr lang="kk-KZ" sz="1800" dirty="0">
                <a:latin typeface="Times New Roman" panose="02020603050405020304" pitchFamily="18" charset="0"/>
                <a:ea typeface="Calibri"/>
                <a:cs typeface="Times New Roman" panose="02020603050405020304" pitchFamily="18" charset="0"/>
              </a:rPr>
              <a:t>оның қандай мінезді, ақыл-парасатының, ерік-күшінің, белсенділігінің қаншалықты екенін аңғаруға болады деп есептейді.</a:t>
            </a:r>
            <a:r>
              <a:rPr lang="ru-RU" sz="1800" dirty="0">
                <a:latin typeface="Times New Roman" panose="02020603050405020304" pitchFamily="18" charset="0"/>
                <a:ea typeface="Calibri"/>
                <a:cs typeface="Times New Roman" panose="02020603050405020304" pitchFamily="18" charset="0"/>
              </a:rPr>
              <a:t/>
            </a:r>
            <a:br>
              <a:rPr lang="ru-RU" sz="1800" dirty="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«Кітапты қабына байланысты бағалама» деген сөздердің адамға қатысты да көп айтылатынын бәріміз білеміз. Алайда осы арада адамдардың пікірі екіге бөлінеді. Біреулері «сырт келбеттің ішкі әлемге еш қатысы жоқ» десе, екінші топтағылар «адамның сырт келбеті оның мінезін, ойын анықтайды» деп жатады. Адам баласы өмірге келгенде өзінің түрін, келбетін өзі таңдамайды. Бірақ өмір сүру барысында сырт келбетін дұрыс қалыптастырып, күтім жасауының арқасында бақыт құсын қолына қондырса, келбетінің кесірінен армандарын желге ұшырып алуы да әбден мүмкін.Сондықтан сыртқы келбетке аса мән берген жөн.Талғамды</a:t>
            </a:r>
            <a:r>
              <a:rPr lang="ru-RU" sz="1800" dirty="0">
                <a:latin typeface="Times New Roman" panose="02020603050405020304" pitchFamily="18" charset="0"/>
                <a:ea typeface="Calibri"/>
                <a:cs typeface="Times New Roman" panose="02020603050405020304" pitchFamily="18" charset="0"/>
              </a:rPr>
              <a:t/>
            </a:r>
            <a:br>
              <a:rPr lang="ru-RU" sz="1800" dirty="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қашанда ақылға жүгіндіру қажет</a:t>
            </a:r>
            <a:r>
              <a:rPr lang="kk-KZ" sz="1400" dirty="0">
                <a:latin typeface="Times New Roman"/>
                <a:ea typeface="Calibri"/>
              </a:rPr>
              <a:t>.</a:t>
            </a:r>
            <a:r>
              <a:rPr lang="ru-RU" sz="1400" dirty="0"/>
              <a:t> </a:t>
            </a:r>
            <a:r>
              <a:rPr lang="kk-KZ" sz="1400" dirty="0">
                <a:latin typeface="Times New Roman"/>
                <a:ea typeface="Calibri"/>
                <a:cs typeface="Times New Roman"/>
              </a:rPr>
              <a:t> </a:t>
            </a:r>
            <a:endParaRPr lang="ru-RU" sz="1200" dirty="0">
              <a:effectLst/>
              <a:latin typeface="Calibri"/>
              <a:ea typeface="Calibri"/>
              <a:cs typeface="Times New Roman"/>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1477683"/>
      </p:ext>
    </p:extLst>
  </p:cSld>
  <p:clrMapOvr>
    <a:masterClrMapping/>
  </p:clrMapOvr>
  <mc:AlternateContent xmlns:mc="http://schemas.openxmlformats.org/markup-compatibility/2006">
    <mc:Choice xmlns:p14="http://schemas.microsoft.com/office/powerpoint/2010/main" Requires="p14">
      <p:transition spd="slow" p14:dur="2000" advTm="86414"/>
    </mc:Choice>
    <mc:Fallback>
      <p:transition spd="slow" advTm="8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2"/>
            <a:ext cx="7920880" cy="6004048"/>
          </a:xfrm>
        </p:spPr>
        <p:txBody>
          <a:bodyPr>
            <a:normAutofit fontScale="90000"/>
          </a:bodyPr>
          <a:lstStyle/>
          <a:p>
            <a:pPr>
              <a:lnSpc>
                <a:spcPct val="115000"/>
              </a:lnSpc>
              <a:spcAft>
                <a:spcPts val="0"/>
              </a:spcAft>
            </a:pP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b="1" dirty="0">
                <a:solidFill>
                  <a:schemeClr val="bg1"/>
                </a:solidFill>
                <a:latin typeface="Times New Roman" panose="02020603050405020304" pitchFamily="18" charset="0"/>
                <a:ea typeface="Calibri"/>
                <a:cs typeface="Times New Roman" panose="02020603050405020304" pitchFamily="18" charset="0"/>
              </a:rPr>
              <a:t/>
            </a:r>
            <a:br>
              <a:rPr lang="kk-KZ" sz="1800" b="1" dirty="0">
                <a:solidFill>
                  <a:schemeClr val="bg1"/>
                </a:solidFill>
                <a:latin typeface="Times New Roman" panose="02020603050405020304" pitchFamily="18" charset="0"/>
                <a:ea typeface="Calibri"/>
                <a:cs typeface="Times New Roman" panose="02020603050405020304" pitchFamily="18" charset="0"/>
              </a:rPr>
            </a:br>
            <a:r>
              <a:rPr lang="kk-KZ" sz="1800" b="1" dirty="0" smtClean="0">
                <a:solidFill>
                  <a:schemeClr val="bg1"/>
                </a:solidFill>
                <a:latin typeface="Times New Roman" panose="02020603050405020304" pitchFamily="18" charset="0"/>
                <a:ea typeface="Calibri"/>
                <a:cs typeface="Times New Roman" panose="02020603050405020304" pitchFamily="18" charset="0"/>
              </a:rPr>
              <a:t/>
            </a:r>
            <a:br>
              <a:rPr lang="kk-KZ" sz="1800" b="1" dirty="0" smtClean="0">
                <a:solidFill>
                  <a:schemeClr val="bg1"/>
                </a:solidFill>
                <a:latin typeface="Times New Roman" panose="02020603050405020304" pitchFamily="18" charset="0"/>
                <a:ea typeface="Calibri"/>
                <a:cs typeface="Times New Roman" panose="02020603050405020304" pitchFamily="18" charset="0"/>
              </a:rPr>
            </a:br>
            <a:r>
              <a:rPr lang="kk-KZ" sz="1800" dirty="0">
                <a:solidFill>
                  <a:schemeClr val="bg1"/>
                </a:solidFill>
                <a:latin typeface="Times New Roman" panose="02020603050405020304" pitchFamily="18" charset="0"/>
                <a:ea typeface="Calibri"/>
                <a:cs typeface="Times New Roman" panose="02020603050405020304" pitchFamily="18" charset="0"/>
              </a:rPr>
              <a:t/>
            </a:r>
            <a:br>
              <a:rPr lang="kk-KZ" sz="1800" dirty="0">
                <a:solidFill>
                  <a:schemeClr val="bg1"/>
                </a:solidFill>
                <a:latin typeface="Times New Roman" panose="02020603050405020304" pitchFamily="18" charset="0"/>
                <a:ea typeface="Calibri"/>
                <a:cs typeface="Times New Roman" panose="02020603050405020304" pitchFamily="18" charset="0"/>
              </a:rPr>
            </a:br>
            <a:r>
              <a:rPr lang="kk-KZ" sz="1800" dirty="0" smtClean="0">
                <a:solidFill>
                  <a:schemeClr val="bg1"/>
                </a:solidFill>
                <a:latin typeface="Times New Roman" panose="02020603050405020304" pitchFamily="18" charset="0"/>
                <a:ea typeface="Calibri"/>
                <a:cs typeface="Times New Roman" panose="02020603050405020304" pitchFamily="18" charset="0"/>
              </a:rPr>
              <a:t/>
            </a:r>
            <a:br>
              <a:rPr lang="kk-KZ" sz="1800" dirty="0" smtClean="0">
                <a:solidFill>
                  <a:schemeClr val="bg1"/>
                </a:solidFill>
                <a:latin typeface="Times New Roman" panose="02020603050405020304" pitchFamily="18" charset="0"/>
                <a:ea typeface="Calibri"/>
                <a:cs typeface="Times New Roman" panose="02020603050405020304" pitchFamily="18" charset="0"/>
              </a:rPr>
            </a:br>
            <a:r>
              <a:rPr lang="kk-KZ" sz="1800" dirty="0">
                <a:solidFill>
                  <a:schemeClr val="bg1"/>
                </a:solidFill>
                <a:latin typeface="Times New Roman" panose="02020603050405020304" pitchFamily="18" charset="0"/>
                <a:ea typeface="Calibri"/>
                <a:cs typeface="Times New Roman" panose="02020603050405020304" pitchFamily="18" charset="0"/>
              </a:rPr>
              <a:t/>
            </a:r>
            <a:br>
              <a:rPr lang="kk-KZ" sz="1800" dirty="0">
                <a:solidFill>
                  <a:schemeClr val="bg1"/>
                </a:solidFill>
                <a:latin typeface="Times New Roman" panose="02020603050405020304" pitchFamily="18" charset="0"/>
                <a:ea typeface="Calibri"/>
                <a:cs typeface="Times New Roman" panose="02020603050405020304" pitchFamily="18" charset="0"/>
              </a:rPr>
            </a:br>
            <a:r>
              <a:rPr lang="kk-KZ" sz="1800" dirty="0" smtClean="0">
                <a:solidFill>
                  <a:schemeClr val="bg1"/>
                </a:solidFill>
                <a:latin typeface="Times New Roman" panose="02020603050405020304" pitchFamily="18" charset="0"/>
                <a:ea typeface="Calibri"/>
                <a:cs typeface="Times New Roman" panose="02020603050405020304" pitchFamily="18" charset="0"/>
              </a:rPr>
              <a:t/>
            </a:r>
            <a:br>
              <a:rPr lang="kk-KZ" sz="1800" dirty="0" smtClean="0">
                <a:solidFill>
                  <a:schemeClr val="bg1"/>
                </a:solidFill>
                <a:latin typeface="Times New Roman" panose="02020603050405020304" pitchFamily="18" charset="0"/>
                <a:ea typeface="Calibri"/>
                <a:cs typeface="Times New Roman" panose="02020603050405020304" pitchFamily="18" charset="0"/>
              </a:rPr>
            </a:br>
            <a:r>
              <a:rPr lang="kk-KZ" sz="1800" dirty="0">
                <a:solidFill>
                  <a:schemeClr val="bg1"/>
                </a:solidFill>
                <a:latin typeface="Times New Roman" panose="02020603050405020304" pitchFamily="18" charset="0"/>
                <a:ea typeface="Calibri"/>
                <a:cs typeface="Times New Roman" panose="02020603050405020304" pitchFamily="18" charset="0"/>
              </a:rPr>
              <a:t/>
            </a:r>
            <a:br>
              <a:rPr lang="kk-KZ" sz="1800" dirty="0">
                <a:solidFill>
                  <a:schemeClr val="bg1"/>
                </a:solidFill>
                <a:latin typeface="Times New Roman" panose="02020603050405020304" pitchFamily="18" charset="0"/>
                <a:ea typeface="Calibri"/>
                <a:cs typeface="Times New Roman" panose="02020603050405020304" pitchFamily="18" charset="0"/>
              </a:rPr>
            </a:br>
            <a:r>
              <a:rPr lang="kk-KZ" sz="1800" dirty="0" smtClean="0">
                <a:solidFill>
                  <a:schemeClr val="bg1"/>
                </a:solidFill>
                <a:latin typeface="Times New Roman" panose="02020603050405020304" pitchFamily="18" charset="0"/>
                <a:ea typeface="Calibri"/>
                <a:cs typeface="Times New Roman" panose="02020603050405020304" pitchFamily="18" charset="0"/>
              </a:rPr>
              <a:t/>
            </a:r>
            <a:br>
              <a:rPr lang="kk-KZ" sz="1800" dirty="0" smtClean="0">
                <a:solidFill>
                  <a:schemeClr val="bg1"/>
                </a:solidFill>
                <a:latin typeface="Times New Roman" panose="02020603050405020304" pitchFamily="18" charset="0"/>
                <a:ea typeface="Calibri"/>
                <a:cs typeface="Times New Roman" panose="02020603050405020304" pitchFamily="18" charset="0"/>
              </a:rPr>
            </a:br>
            <a:r>
              <a:rPr lang="kk-KZ" sz="2200" b="1" dirty="0" smtClean="0">
                <a:latin typeface="Times New Roman" panose="02020603050405020304" pitchFamily="18" charset="0"/>
                <a:ea typeface="Calibri"/>
                <a:cs typeface="Times New Roman" panose="02020603050405020304" pitchFamily="18" charset="0"/>
              </a:rPr>
              <a:t>1-тапсырма. Мәтіндегі 4 маңызды ақпаратты кластерге түсіріңіз.</a:t>
            </a:r>
            <a:r>
              <a:rPr lang="kk-KZ" sz="2200" b="1" dirty="0">
                <a:latin typeface="Times New Roman" panose="02020603050405020304" pitchFamily="18" charset="0"/>
                <a:ea typeface="Calibri"/>
                <a:cs typeface="Times New Roman" panose="02020603050405020304" pitchFamily="18" charset="0"/>
              </a:rPr>
              <a:t/>
            </a:r>
            <a:br>
              <a:rPr lang="kk-KZ" sz="2200" b="1" dirty="0">
                <a:latin typeface="Times New Roman" panose="02020603050405020304" pitchFamily="18" charset="0"/>
                <a:ea typeface="Calibri"/>
                <a:cs typeface="Times New Roman" panose="02020603050405020304" pitchFamily="18" charset="0"/>
              </a:rPr>
            </a:br>
            <a:r>
              <a:rPr lang="kk-KZ" sz="2200" b="1" dirty="0" smtClean="0">
                <a:latin typeface="Times New Roman" panose="02020603050405020304" pitchFamily="18" charset="0"/>
                <a:ea typeface="Calibri"/>
                <a:cs typeface="Times New Roman" panose="02020603050405020304" pitchFamily="18" charset="0"/>
              </a:rPr>
              <a:t/>
            </a:r>
            <a:br>
              <a:rPr lang="kk-KZ" sz="2200" b="1"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a:latin typeface="Times New Roman" panose="02020603050405020304" pitchFamily="18" charset="0"/>
                <a:ea typeface="Calibri"/>
                <a:cs typeface="Times New Roman" panose="02020603050405020304" pitchFamily="18" charset="0"/>
              </a:rPr>
              <a:t/>
            </a:r>
            <a:br>
              <a:rPr lang="kk-KZ" sz="1800" dirty="0">
                <a:latin typeface="Times New Roman" panose="02020603050405020304" pitchFamily="18" charset="0"/>
                <a:ea typeface="Calibri"/>
                <a:cs typeface="Times New Roman" panose="02020603050405020304" pitchFamily="18" charset="0"/>
              </a:rPr>
            </a:br>
            <a:r>
              <a:rPr lang="kk-KZ" sz="1800" dirty="0" smtClean="0">
                <a:latin typeface="Times New Roman" panose="02020603050405020304" pitchFamily="18" charset="0"/>
                <a:ea typeface="Calibri"/>
                <a:cs typeface="Times New Roman" panose="02020603050405020304" pitchFamily="18" charset="0"/>
              </a:rPr>
              <a:t/>
            </a:r>
            <a:br>
              <a:rPr lang="kk-KZ" sz="1800" dirty="0" smtClean="0">
                <a:latin typeface="Times New Roman" panose="02020603050405020304" pitchFamily="18" charset="0"/>
                <a:ea typeface="Calibri"/>
                <a:cs typeface="Times New Roman" panose="02020603050405020304" pitchFamily="18" charset="0"/>
              </a:rPr>
            </a:br>
            <a:r>
              <a:rPr lang="kk-KZ" sz="1800" dirty="0" smtClean="0">
                <a:solidFill>
                  <a:schemeClr val="bg1"/>
                </a:solidFill>
                <a:latin typeface="Times New Roman" panose="02020603050405020304" pitchFamily="18" charset="0"/>
                <a:ea typeface="Calibri"/>
                <a:cs typeface="Times New Roman" panose="02020603050405020304" pitchFamily="18" charset="0"/>
              </a:rPr>
              <a:t/>
            </a:r>
            <a:br>
              <a:rPr lang="kk-KZ" sz="1800" dirty="0" smtClean="0">
                <a:solidFill>
                  <a:schemeClr val="bg1"/>
                </a:solidFill>
                <a:latin typeface="Times New Roman" panose="02020603050405020304" pitchFamily="18" charset="0"/>
                <a:ea typeface="Calibri"/>
                <a:cs typeface="Times New Roman" panose="02020603050405020304" pitchFamily="18" charset="0"/>
              </a:rPr>
            </a:br>
            <a:r>
              <a:rPr lang="kk-KZ" sz="1800" dirty="0">
                <a:solidFill>
                  <a:schemeClr val="bg1"/>
                </a:solidFill>
                <a:latin typeface="Times New Roman" panose="02020603050405020304" pitchFamily="18" charset="0"/>
                <a:ea typeface="Calibri"/>
                <a:cs typeface="Times New Roman" panose="02020603050405020304" pitchFamily="18" charset="0"/>
              </a:rPr>
              <a:t/>
            </a:r>
            <a:br>
              <a:rPr lang="kk-KZ" sz="1800" dirty="0">
                <a:solidFill>
                  <a:schemeClr val="bg1"/>
                </a:solidFill>
                <a:latin typeface="Times New Roman" panose="02020603050405020304" pitchFamily="18" charset="0"/>
                <a:ea typeface="Calibri"/>
                <a:cs typeface="Times New Roman" panose="02020603050405020304" pitchFamily="18" charset="0"/>
              </a:rPr>
            </a:br>
            <a:r>
              <a:rPr lang="kk-KZ" sz="1800" dirty="0" smtClean="0">
                <a:solidFill>
                  <a:schemeClr val="bg1"/>
                </a:solidFill>
                <a:latin typeface="Times New Roman" panose="02020603050405020304" pitchFamily="18" charset="0"/>
                <a:ea typeface="Calibri"/>
                <a:cs typeface="Times New Roman" panose="02020603050405020304" pitchFamily="18" charset="0"/>
              </a:rPr>
              <a:t/>
            </a:r>
            <a:br>
              <a:rPr lang="kk-KZ" sz="1800" dirty="0" smtClean="0">
                <a:solidFill>
                  <a:schemeClr val="bg1"/>
                </a:solidFill>
                <a:latin typeface="Times New Roman" panose="02020603050405020304" pitchFamily="18" charset="0"/>
                <a:ea typeface="Calibri"/>
                <a:cs typeface="Times New Roman" panose="02020603050405020304" pitchFamily="18" charset="0"/>
              </a:rPr>
            </a:br>
            <a:r>
              <a:rPr lang="ru-RU" sz="1600" dirty="0" smtClean="0">
                <a:latin typeface="Calibri"/>
                <a:ea typeface="Calibri"/>
                <a:cs typeface="Times New Roman"/>
              </a:rPr>
              <a:t/>
            </a:r>
            <a:br>
              <a:rPr lang="ru-RU" sz="1600" dirty="0" smtClean="0">
                <a:latin typeface="Calibri"/>
                <a:ea typeface="Calibri"/>
                <a:cs typeface="Times New Roman"/>
              </a:rPr>
            </a:br>
            <a:r>
              <a:rPr lang="ru-RU" sz="1600" dirty="0">
                <a:latin typeface="Calibri"/>
                <a:ea typeface="Calibri"/>
                <a:cs typeface="Times New Roman"/>
              </a:rPr>
              <a:t/>
            </a:r>
            <a:br>
              <a:rPr lang="ru-RU" sz="1600" dirty="0">
                <a:latin typeface="Calibri"/>
                <a:ea typeface="Calibri"/>
                <a:cs typeface="Times New Roman"/>
              </a:rPr>
            </a:br>
            <a:r>
              <a:rPr lang="ru-RU" sz="1600" dirty="0" smtClean="0">
                <a:latin typeface="Calibri"/>
                <a:ea typeface="Calibri"/>
                <a:cs typeface="Times New Roman"/>
              </a:rPr>
              <a:t/>
            </a:r>
            <a:br>
              <a:rPr lang="ru-RU" sz="1600" dirty="0" smtClean="0">
                <a:latin typeface="Calibri"/>
                <a:ea typeface="Calibri"/>
                <a:cs typeface="Times New Roman"/>
              </a:rPr>
            </a:br>
            <a:r>
              <a:rPr lang="ru-RU" sz="1600" dirty="0">
                <a:latin typeface="Calibri"/>
                <a:ea typeface="Calibri"/>
                <a:cs typeface="Times New Roman"/>
              </a:rPr>
              <a:t/>
            </a:r>
            <a:br>
              <a:rPr lang="ru-RU" sz="1600" dirty="0">
                <a:latin typeface="Calibri"/>
                <a:ea typeface="Calibri"/>
                <a:cs typeface="Times New Roman"/>
              </a:rPr>
            </a:br>
            <a:r>
              <a:rPr lang="ru-RU" sz="1600" dirty="0" smtClean="0">
                <a:latin typeface="Calibri"/>
                <a:ea typeface="Calibri"/>
                <a:cs typeface="Times New Roman"/>
              </a:rPr>
              <a:t/>
            </a:r>
            <a:br>
              <a:rPr lang="ru-RU" sz="1600" dirty="0" smtClean="0">
                <a:latin typeface="Calibri"/>
                <a:ea typeface="Calibri"/>
                <a:cs typeface="Times New Roman"/>
              </a:rPr>
            </a:br>
            <a:r>
              <a:rPr lang="ru-RU" sz="1600" dirty="0" smtClean="0">
                <a:latin typeface="Calibri"/>
                <a:ea typeface="Calibri"/>
                <a:cs typeface="Times New Roman"/>
              </a:rPr>
              <a:t/>
            </a:r>
            <a:br>
              <a:rPr lang="ru-RU" sz="1600" dirty="0" smtClean="0">
                <a:latin typeface="Calibri"/>
                <a:ea typeface="Calibri"/>
                <a:cs typeface="Times New Roman"/>
              </a:rPr>
            </a:br>
            <a:r>
              <a:rPr lang="ru-RU" sz="1800" dirty="0" smtClean="0">
                <a:solidFill>
                  <a:schemeClr val="bg1"/>
                </a:solidFill>
                <a:latin typeface="Times New Roman" panose="02020603050405020304" pitchFamily="18" charset="0"/>
                <a:ea typeface="Calibri"/>
                <a:cs typeface="Times New Roman" panose="02020603050405020304" pitchFamily="18" charset="0"/>
              </a:rPr>
              <a:t/>
            </a:r>
            <a:br>
              <a:rPr lang="ru-RU" sz="1800" dirty="0" smtClean="0">
                <a:solidFill>
                  <a:schemeClr val="bg1"/>
                </a:solidFill>
                <a:latin typeface="Times New Roman" panose="02020603050405020304" pitchFamily="18" charset="0"/>
                <a:ea typeface="Calibri"/>
                <a:cs typeface="Times New Roman" panose="02020603050405020304" pitchFamily="18" charset="0"/>
              </a:rPr>
            </a:br>
            <a:r>
              <a:rPr lang="ru-RU" sz="1800" dirty="0" smtClean="0">
                <a:solidFill>
                  <a:schemeClr val="bg1"/>
                </a:solidFill>
                <a:latin typeface="Times New Roman" panose="02020603050405020304" pitchFamily="18" charset="0"/>
                <a:ea typeface="Calibri"/>
                <a:cs typeface="Times New Roman" panose="02020603050405020304" pitchFamily="18" charset="0"/>
              </a:rPr>
              <a:t/>
            </a:r>
            <a:br>
              <a:rPr lang="ru-RU" sz="1800" dirty="0" smtClean="0">
                <a:solidFill>
                  <a:schemeClr val="bg1"/>
                </a:solidFill>
                <a:latin typeface="Times New Roman" panose="02020603050405020304" pitchFamily="18" charset="0"/>
                <a:ea typeface="Calibri"/>
                <a:cs typeface="Times New Roman" panose="02020603050405020304" pitchFamily="18" charset="0"/>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600" dirty="0" smtClean="0">
                <a:solidFill>
                  <a:schemeClr val="bg1"/>
                </a:solidFill>
                <a:latin typeface="Times New Roman" panose="02020603050405020304" pitchFamily="18" charset="0"/>
                <a:ea typeface="Calibri"/>
                <a:cs typeface="Times New Roman" panose="02020603050405020304" pitchFamily="18" charset="0"/>
              </a:rPr>
              <a:t/>
            </a:r>
            <a:br>
              <a:rPr lang="ru-RU" sz="1600" dirty="0" smtClean="0">
                <a:solidFill>
                  <a:schemeClr val="bg1"/>
                </a:solidFill>
                <a:latin typeface="Times New Roman" panose="02020603050405020304" pitchFamily="18" charset="0"/>
                <a:ea typeface="Calibri"/>
                <a:cs typeface="Times New Roman" panose="02020603050405020304" pitchFamily="18" charset="0"/>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
            </a:r>
            <a:br>
              <a:rPr lang="ru-RU" sz="1400" dirty="0" smtClean="0">
                <a:latin typeface="Calibri"/>
                <a:ea typeface="Calibri"/>
                <a:cs typeface="Times New Roman"/>
              </a:rPr>
            </a:br>
            <a:r>
              <a:rPr lang="ru-RU" sz="1400" dirty="0" smtClean="0">
                <a:latin typeface="Calibri"/>
                <a:ea typeface="Calibri"/>
                <a:cs typeface="Times New Roman"/>
              </a:rPr>
              <a:t>1</a:t>
            </a:r>
            <a:endParaRPr lang="ru-RU" sz="1600" dirty="0">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097088"/>
            <a:ext cx="5832648" cy="349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8558540"/>
      </p:ext>
    </p:extLst>
  </p:cSld>
  <p:clrMapOvr>
    <a:masterClrMapping/>
  </p:clrMapOvr>
  <mc:AlternateContent xmlns:mc="http://schemas.openxmlformats.org/markup-compatibility/2006">
    <mc:Choice xmlns:p14="http://schemas.microsoft.com/office/powerpoint/2010/main" Requires="p14">
      <p:transition spd="slow" p14:dur="2000" advTm="8645"/>
    </mc:Choice>
    <mc:Fallback>
      <p:transition spd="slow" advTm="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Кнопка">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нопка">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259</TotalTime>
  <Words>131</Words>
  <Application>Microsoft Office PowerPoint</Application>
  <PresentationFormat>Экран (4:3)</PresentationFormat>
  <Paragraphs>45</Paragraphs>
  <Slides>17</Slides>
  <Notes>0</Notes>
  <HiddenSlides>0</HiddenSlides>
  <MMClips>17</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Кнопка</vt:lpstr>
      <vt:lpstr>Қазақ тілі, 5-сынып  8-бөлім: «Адамның сырт келбеті мен мінезі»  Сабақтың тақырыбы: Сыртқы келбет және өмір салты</vt:lpstr>
      <vt:lpstr>Оқу мақсаттары:  5.О6.Оқылым стратегияларын қолдану: жалпы мазмұнын түсіну үшін оқу, нақты ақпаратты табу үшін оқу.  5. ӘТН3. Омоним, антоним, синонимдерді көркемдік ерекшелігіне сай қолдану. </vt:lpstr>
      <vt:lpstr>Бағалау критерийі:    Мәтін мазмұны негізінде маңызды ақпаратты анықтайды.    Оқылым стратегияларын қолданады.    Омоним, антоним, синонимдерді анықтайды;    Көркемдік ерекшелігіне сай қолданады.  </vt:lpstr>
      <vt:lpstr>Қызығушылықты ояту Балалар,  суреттерге көңіл аударайық. Кімдер бейнеленген? Сыртқы келбеттеріне қарап адамды тануға бола ма?          </vt:lpstr>
      <vt:lpstr>«Бұрыштар» әдісі.    1-бұрыш. Адамның сырт келбеті дегенді  қалай түсінесіңдер?   2-бұрыш.Сыртқы келбет пен адамның  ішкі дүниесінің байланысы бар ма?                                                                    3-бұрыш. «Киіміңе қарап қарсы алады,  сөзіңе қарап шығарып салады» деген  мақалмен келісесің бе?</vt:lpstr>
      <vt:lpstr> Ықтимал жауаптар 1. Адамның сырт келбетін түр-әлпетіне, киім киісіне қарап байқауға болады 2.  Сырт келбет пен ішкі дүние бір-бірімен өте тығыз байланысты 3. Бұл мақалмен келісуге болады  Дескриптор: Сұрақтарға байланысты өз пікірін білдіреді;  Өмір салтының  адамның сыртқы келбетіне байланысын дәлелдейді; Айтылған пікірлерге байланысты қорытынды шығарады.   </vt:lpstr>
      <vt:lpstr>Тапсырма. Оқылым мәтіні. Мәтінді түсініп оқы.        Адамның сыртқы келбеті мен киім киюі оның оның ішкі дүниесінен де хабар беріп тұратыны ертеден мәлім. Кез келген адамды бір көргенде-ақ оның көзі,қасы, беті, дене бітімі, қылығы, киім киісі саған әрқилы әсер етеді. Онымен танысып,әңгімелесіп,араласып кетпей тұрып-ақ, ол адам жөнінде өзіндік пікір де қалыптастырып үлгересің. Бұл- адамның сыртқы келбеті арқылы-ақ танып білу қасиеті.Әйтеуір ,адамның сыртқы келбеті бір қарағанда не сүйсіндіреді, не одан жирендіреді, тіпті, таң-тамаша қалдырады.       Адамның қадір-қасиеті мінез-құлқына қарай бағаланады десек те, оның талғамы мен өмір салтын сыртқы келбеті аңғартатыны анық. Кейде адамның сыртқы келбеті оның талай-тағдырына да әсер етеді. Өйткені адамның сыртқы келбеті тартымды болмаса, ішкі жан дүниесі көбімізді қызықтыра бермейтіні белгілі.      Бұл өмірде адамдардың жан дүниесін танып білудің ,әрқайсысының сана-сезімімен санаса келіп, олардың жеке-дара өзгешеліктерін түсіне білудің маңызы айрықша. Ол,әрине, өзара қарым-қатынас жасау,сыйласу барысында анықталатын жайттар. Осы жерде мына мақал-мәтелдерді айта кеткен жөн. «Жақсыдан үйрен, жаманнан жирен», «Жақсылыққа жақсылық- әр кісінің ісі, жамандыққа жақсылық- ер кісінің ісі»,»Жаяуға жол алыс» . </vt:lpstr>
      <vt:lpstr>    Тек есте болатын бір жағдай, жеке адамның әртүрлі ерекшеліктерінің дамып, қалыптасуы оның өзі өмір сүріп отырған ортасына, ондағы қоғамдық қатынастарға да тәуелді. Бірте-бірте мүлде бөгде өмір салты қалыптасады.Соған қарамастан, адам тану бойынша зерттеу жүргізушілер адамның сыртқы кескін-келбеті, жүріс-тұрысы,сөйлесу, сәлемдесу әдебі арқылы–ақ оның қандай мінезді, ақыл-парасатының, ерік-күшінің, белсенділігінің қаншалықты екенін аңғаруға болады деп есептейді.      «Кітапты қабына байланысты бағалама» деген сөздердің адамға қатысты да көп айтылатынын бәріміз білеміз. Алайда осы арада адамдардың пікірі екіге бөлінеді. Біреулері «сырт келбеттің ішкі әлемге еш қатысы жоқ» десе, екінші топтағылар «адамның сырт келбеті оның мінезін, ойын анықтайды» деп жатады. Адам баласы өмірге келгенде өзінің түрін, келбетін өзі таңдамайды. Бірақ өмір сүру барысында сырт келбетін дұрыс қалыптастырып, күтім жасауының арқасында бақыт құсын қолына қондырса, келбетінің кесірінен армандарын желге ұшырып алуы да әбден мүмкін.Сондықтан сыртқы келбетке аса мән берген жөн.Талғамды қашанда ақылға жүгіндіру қажет.  </vt:lpstr>
      <vt:lpstr>                                       1-тапсырма. Мәтіндегі 4 маңызды ақпаратты кластерге түсіріңіз.                                                           1</vt:lpstr>
      <vt:lpstr> Ықтимал жауаптар Мәтіндегі 4 маңызды ақпарат 1. Сырт келбеті 2. Өмір сүрген ортасы 3. Тағдыры 4. Өмір салты   Дескриптор: мәтіндегі 4 маңызды ақпаратты анықтайды; анықталған ақпараттарды кластерге түсіреді; ойын дәлелдейді.   </vt:lpstr>
      <vt:lpstr>2-тапсырма ӘТН. Жұптық жұмыс. (Саралау тапсырмасы) Оқылым мәтіні  бойынша  төменде  берілген сөздердің қайсысының  антонимін,синонимін,омонимін таба аласың? Кестені толтыр.             </vt:lpstr>
      <vt:lpstr>Дескриптор: Оқылым мәтініндегі сөздерді мағыналық топтарына қарай іріктейді; Берілген мысалдардың омонимдерін табады; Синонимдерін табады; Антонимдерін табады. </vt:lpstr>
      <vt:lpstr>                            «Графикалық диктант» әдісі.  Төменде берілген ойды керекті сөздермен толықтырып жаз.       Адамның сырт келбеті .... болмаса... жан дүниесі де көбімізді қызықтыра бермейтіні белгілі. Сөйлесіп көрмейінше, оның қандай адам екеніне көз жеткізу мүмкін емес. Десек те кісі өзі туралы.... келбеті мен ......   қылықтары арқылы айтып береді деп санаймыз. Адам баласы барлық уақытта ......... келбетімен ...... мінезімен..... қарым-қатынасымен болмақ.       Керекті сөздер: көрікті, кез-келген, қадірлі, сыпайы, жағымды, сыртқы, тартымды, жайлы, ішкі.  Дескриптор Берілген ойды түсінеді; Керекті сөздерді орынды қолданады; Сөйлемдерді толықтырады.                           </vt:lpstr>
      <vt:lpstr>Бекіту. «Идеялар тақтасы» стратегиясы.             </vt:lpstr>
      <vt:lpstr>Қорытынды    Сыртқы келбет және өмір салтына байланысты басты қағидаларды меңгердіңіз;     Мәтіннің  жалпы мазмұнын түсіну үшін оқылым стратегияларын қолдандыңыз;    Мәтіндегі негізгі ойды анықтадыңыз;    Көтерілген мәселені қазіргі өмірмен байланыстырдыңыз;    Омоним, антоним, синонимдерді көркемдік ерекшелігіне сай қолдандыңыз. </vt:lpstr>
      <vt:lpstr>Осы есіңізде болсын!         Адам тану - даналықтың қайнар көзі. Ал мұның сыртында адамның киген киімі мен үйінің тазалығы, ұстаған құрал-жабдықтарының, көлігінің жағдайы, қатысатын ойын-сауығы, әуес әдет-ғұрыптары да оның жан дүниесінің айнасы.        Жүсіп Баласағұни айтқан екен: «Кісі танымақ болсаң, ісіне қара», - деп.       Ал адамдардың кейбірі сылтау, себеп айтуға ұялады, тіпті арланады да.</vt:lpstr>
      <vt:lpstr>Бүгінгі сабағымыз осымен аяқталды.  Қош сау болыңыздар!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Сабақтың тақырыбы: Сыртқы келбет және тазалық  Оқу мақсаттары:  5.О6.Оқылым стратегияларын қолдану: жалпы мазмұнын түсіну үшін оқу, нақты ақпаратты табу үшін оқу.  5. ӘТН3. Омоним, антоним, синонимдерді көркемдік ерекшелігіне сай қолдану.</dc:title>
  <dc:creator>HP</dc:creator>
  <cp:lastModifiedBy>HP</cp:lastModifiedBy>
  <cp:revision>23</cp:revision>
  <dcterms:created xsi:type="dcterms:W3CDTF">2020-12-25T13:14:44Z</dcterms:created>
  <dcterms:modified xsi:type="dcterms:W3CDTF">2021-01-19T18:56:17Z</dcterms:modified>
</cp:coreProperties>
</file>