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1" r:id="rId1"/>
  </p:sldMasterIdLst>
  <p:sldIdLst>
    <p:sldId id="256" r:id="rId2"/>
    <p:sldId id="257" r:id="rId3"/>
    <p:sldId id="258" r:id="rId4"/>
    <p:sldId id="275" r:id="rId5"/>
    <p:sldId id="261" r:id="rId6"/>
    <p:sldId id="274" r:id="rId7"/>
    <p:sldId id="272" r:id="rId8"/>
    <p:sldId id="262" r:id="rId9"/>
    <p:sldId id="267" r:id="rId10"/>
    <p:sldId id="264" r:id="rId11"/>
    <p:sldId id="265" r:id="rId12"/>
    <p:sldId id="273" r:id="rId13"/>
    <p:sldId id="271" r:id="rId1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B4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658" y="6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64E2775B-B521-48BC-BE49-360FCE50A1F2}" type="datetimeFigureOut">
              <a:rPr lang="ru-RU" smtClean="0"/>
              <a:t>19.01.2021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82343A9-A19A-4C23-AED4-3C36A60501C2}" type="slidenum">
              <a:rPr lang="ru-RU" smtClean="0"/>
              <a:t>‹#›</a:t>
            </a:fld>
            <a:endParaRPr lang="ru-RU"/>
          </a:p>
        </p:txBody>
      </p:sp>
    </p:spTree>
    <p:extLst>
      <p:ext uri="{BB962C8B-B14F-4D97-AF65-F5344CB8AC3E}">
        <p14:creationId xmlns:p14="http://schemas.microsoft.com/office/powerpoint/2010/main" val="17011446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4E2775B-B521-48BC-BE49-360FCE50A1F2}" type="datetimeFigureOut">
              <a:rPr lang="ru-RU" smtClean="0"/>
              <a:t>19.01.2021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82343A9-A19A-4C23-AED4-3C36A60501C2}" type="slidenum">
              <a:rPr lang="ru-RU" smtClean="0"/>
              <a:t>‹#›</a:t>
            </a:fld>
            <a:endParaRPr lang="ru-RU"/>
          </a:p>
        </p:txBody>
      </p:sp>
    </p:spTree>
    <p:extLst>
      <p:ext uri="{BB962C8B-B14F-4D97-AF65-F5344CB8AC3E}">
        <p14:creationId xmlns:p14="http://schemas.microsoft.com/office/powerpoint/2010/main" val="1260722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4E2775B-B521-48BC-BE49-360FCE50A1F2}" type="datetimeFigureOut">
              <a:rPr lang="ru-RU" smtClean="0"/>
              <a:t>19.01.2021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82343A9-A19A-4C23-AED4-3C36A60501C2}"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9847320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4E2775B-B521-48BC-BE49-360FCE50A1F2}" type="datetimeFigureOut">
              <a:rPr lang="ru-RU" smtClean="0"/>
              <a:t>19.01.2021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82343A9-A19A-4C23-AED4-3C36A60501C2}" type="slidenum">
              <a:rPr lang="ru-RU" smtClean="0"/>
              <a:t>‹#›</a:t>
            </a:fld>
            <a:endParaRPr lang="ru-RU"/>
          </a:p>
        </p:txBody>
      </p:sp>
    </p:spTree>
    <p:extLst>
      <p:ext uri="{BB962C8B-B14F-4D97-AF65-F5344CB8AC3E}">
        <p14:creationId xmlns:p14="http://schemas.microsoft.com/office/powerpoint/2010/main" val="32722880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4E2775B-B521-48BC-BE49-360FCE50A1F2}" type="datetimeFigureOut">
              <a:rPr lang="ru-RU" smtClean="0"/>
              <a:t>19.01.2021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82343A9-A19A-4C23-AED4-3C36A60501C2}"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133170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4E2775B-B521-48BC-BE49-360FCE50A1F2}" type="datetimeFigureOut">
              <a:rPr lang="ru-RU" smtClean="0"/>
              <a:t>19.01.2021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82343A9-A19A-4C23-AED4-3C36A60501C2}" type="slidenum">
              <a:rPr lang="ru-RU" smtClean="0"/>
              <a:t>‹#›</a:t>
            </a:fld>
            <a:endParaRPr lang="ru-RU"/>
          </a:p>
        </p:txBody>
      </p:sp>
    </p:spTree>
    <p:extLst>
      <p:ext uri="{BB962C8B-B14F-4D97-AF65-F5344CB8AC3E}">
        <p14:creationId xmlns:p14="http://schemas.microsoft.com/office/powerpoint/2010/main" val="33352310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4E2775B-B521-48BC-BE49-360FCE50A1F2}" type="datetimeFigureOut">
              <a:rPr lang="ru-RU" smtClean="0"/>
              <a:t>19.01.2021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82343A9-A19A-4C23-AED4-3C36A60501C2}" type="slidenum">
              <a:rPr lang="ru-RU" smtClean="0"/>
              <a:t>‹#›</a:t>
            </a:fld>
            <a:endParaRPr lang="ru-RU"/>
          </a:p>
        </p:txBody>
      </p:sp>
    </p:spTree>
    <p:extLst>
      <p:ext uri="{BB962C8B-B14F-4D97-AF65-F5344CB8AC3E}">
        <p14:creationId xmlns:p14="http://schemas.microsoft.com/office/powerpoint/2010/main" val="9262288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4E2775B-B521-48BC-BE49-360FCE50A1F2}" type="datetimeFigureOut">
              <a:rPr lang="ru-RU" smtClean="0"/>
              <a:t>19.01.2021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82343A9-A19A-4C23-AED4-3C36A60501C2}" type="slidenum">
              <a:rPr lang="ru-RU" smtClean="0"/>
              <a:t>‹#›</a:t>
            </a:fld>
            <a:endParaRPr lang="ru-RU"/>
          </a:p>
        </p:txBody>
      </p:sp>
    </p:spTree>
    <p:extLst>
      <p:ext uri="{BB962C8B-B14F-4D97-AF65-F5344CB8AC3E}">
        <p14:creationId xmlns:p14="http://schemas.microsoft.com/office/powerpoint/2010/main" val="6367545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4E2775B-B521-48BC-BE49-360FCE50A1F2}" type="datetimeFigureOut">
              <a:rPr lang="ru-RU" smtClean="0"/>
              <a:t>19.01.2021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82343A9-A19A-4C23-AED4-3C36A60501C2}" type="slidenum">
              <a:rPr lang="ru-RU" smtClean="0"/>
              <a:t>‹#›</a:t>
            </a:fld>
            <a:endParaRPr lang="ru-RU"/>
          </a:p>
        </p:txBody>
      </p:sp>
    </p:spTree>
    <p:extLst>
      <p:ext uri="{BB962C8B-B14F-4D97-AF65-F5344CB8AC3E}">
        <p14:creationId xmlns:p14="http://schemas.microsoft.com/office/powerpoint/2010/main" val="12097148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4E2775B-B521-48BC-BE49-360FCE50A1F2}" type="datetimeFigureOut">
              <a:rPr lang="ru-RU" smtClean="0"/>
              <a:t>19.01.2021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82343A9-A19A-4C23-AED4-3C36A60501C2}" type="slidenum">
              <a:rPr lang="ru-RU" smtClean="0"/>
              <a:t>‹#›</a:t>
            </a:fld>
            <a:endParaRPr lang="ru-RU"/>
          </a:p>
        </p:txBody>
      </p:sp>
    </p:spTree>
    <p:extLst>
      <p:ext uri="{BB962C8B-B14F-4D97-AF65-F5344CB8AC3E}">
        <p14:creationId xmlns:p14="http://schemas.microsoft.com/office/powerpoint/2010/main" val="30396484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64E2775B-B521-48BC-BE49-360FCE50A1F2}" type="datetimeFigureOut">
              <a:rPr lang="ru-RU" smtClean="0"/>
              <a:t>19.01.2021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82343A9-A19A-4C23-AED4-3C36A60501C2}" type="slidenum">
              <a:rPr lang="ru-RU" smtClean="0"/>
              <a:t>‹#›</a:t>
            </a:fld>
            <a:endParaRPr lang="ru-RU"/>
          </a:p>
        </p:txBody>
      </p:sp>
    </p:spTree>
    <p:extLst>
      <p:ext uri="{BB962C8B-B14F-4D97-AF65-F5344CB8AC3E}">
        <p14:creationId xmlns:p14="http://schemas.microsoft.com/office/powerpoint/2010/main" val="317261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64E2775B-B521-48BC-BE49-360FCE50A1F2}" type="datetimeFigureOut">
              <a:rPr lang="ru-RU" smtClean="0"/>
              <a:t>19.01.2021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882343A9-A19A-4C23-AED4-3C36A60501C2}" type="slidenum">
              <a:rPr lang="ru-RU" smtClean="0"/>
              <a:t>‹#›</a:t>
            </a:fld>
            <a:endParaRPr lang="ru-RU"/>
          </a:p>
        </p:txBody>
      </p:sp>
    </p:spTree>
    <p:extLst>
      <p:ext uri="{BB962C8B-B14F-4D97-AF65-F5344CB8AC3E}">
        <p14:creationId xmlns:p14="http://schemas.microsoft.com/office/powerpoint/2010/main" val="1958576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64E2775B-B521-48BC-BE49-360FCE50A1F2}" type="datetimeFigureOut">
              <a:rPr lang="ru-RU" smtClean="0"/>
              <a:t>19.01.2021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882343A9-A19A-4C23-AED4-3C36A60501C2}" type="slidenum">
              <a:rPr lang="ru-RU" smtClean="0"/>
              <a:t>‹#›</a:t>
            </a:fld>
            <a:endParaRPr lang="ru-RU"/>
          </a:p>
        </p:txBody>
      </p:sp>
    </p:spTree>
    <p:extLst>
      <p:ext uri="{BB962C8B-B14F-4D97-AF65-F5344CB8AC3E}">
        <p14:creationId xmlns:p14="http://schemas.microsoft.com/office/powerpoint/2010/main" val="3122800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E2775B-B521-48BC-BE49-360FCE50A1F2}" type="datetimeFigureOut">
              <a:rPr lang="ru-RU" smtClean="0"/>
              <a:t>19.01.2021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882343A9-A19A-4C23-AED4-3C36A60501C2}" type="slidenum">
              <a:rPr lang="ru-RU" smtClean="0"/>
              <a:t>‹#›</a:t>
            </a:fld>
            <a:endParaRPr lang="ru-RU"/>
          </a:p>
        </p:txBody>
      </p:sp>
    </p:spTree>
    <p:extLst>
      <p:ext uri="{BB962C8B-B14F-4D97-AF65-F5344CB8AC3E}">
        <p14:creationId xmlns:p14="http://schemas.microsoft.com/office/powerpoint/2010/main" val="993802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64E2775B-B521-48BC-BE49-360FCE50A1F2}" type="datetimeFigureOut">
              <a:rPr lang="ru-RU" smtClean="0"/>
              <a:t>19.01.2021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82343A9-A19A-4C23-AED4-3C36A60501C2}" type="slidenum">
              <a:rPr lang="ru-RU" smtClean="0"/>
              <a:t>‹#›</a:t>
            </a:fld>
            <a:endParaRPr lang="ru-RU"/>
          </a:p>
        </p:txBody>
      </p:sp>
    </p:spTree>
    <p:extLst>
      <p:ext uri="{BB962C8B-B14F-4D97-AF65-F5344CB8AC3E}">
        <p14:creationId xmlns:p14="http://schemas.microsoft.com/office/powerpoint/2010/main" val="2802508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82343A9-A19A-4C23-AED4-3C36A60501C2}" type="slidenum">
              <a:rPr lang="ru-RU" smtClean="0"/>
              <a:t>‹#›</a:t>
            </a:fld>
            <a:endParaRPr lang="ru-RU"/>
          </a:p>
        </p:txBody>
      </p:sp>
      <p:sp>
        <p:nvSpPr>
          <p:cNvPr id="5" name="Date Placeholder 4"/>
          <p:cNvSpPr>
            <a:spLocks noGrp="1"/>
          </p:cNvSpPr>
          <p:nvPr>
            <p:ph type="dt" sz="half" idx="10"/>
          </p:nvPr>
        </p:nvSpPr>
        <p:spPr/>
        <p:txBody>
          <a:bodyPr/>
          <a:lstStyle/>
          <a:p>
            <a:fld id="{64E2775B-B521-48BC-BE49-360FCE50A1F2}" type="datetimeFigureOut">
              <a:rPr lang="ru-RU" smtClean="0"/>
              <a:t>19.01.2021</a:t>
            </a:fld>
            <a:endParaRPr lang="ru-RU"/>
          </a:p>
        </p:txBody>
      </p:sp>
    </p:spTree>
    <p:extLst>
      <p:ext uri="{BB962C8B-B14F-4D97-AF65-F5344CB8AC3E}">
        <p14:creationId xmlns:p14="http://schemas.microsoft.com/office/powerpoint/2010/main" val="3701925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4E2775B-B521-48BC-BE49-360FCE50A1F2}" type="datetimeFigureOut">
              <a:rPr lang="ru-RU" smtClean="0"/>
              <a:t>19.01.2021</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82343A9-A19A-4C23-AED4-3C36A60501C2}" type="slidenum">
              <a:rPr lang="ru-RU" smtClean="0"/>
              <a:t>‹#›</a:t>
            </a:fld>
            <a:endParaRPr lang="ru-RU"/>
          </a:p>
        </p:txBody>
      </p:sp>
    </p:spTree>
    <p:extLst>
      <p:ext uri="{BB962C8B-B14F-4D97-AF65-F5344CB8AC3E}">
        <p14:creationId xmlns:p14="http://schemas.microsoft.com/office/powerpoint/2010/main" val="3763214750"/>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 id="2147483743" r:id="rId12"/>
    <p:sldLayoutId id="2147483744" r:id="rId13"/>
    <p:sldLayoutId id="2147483745" r:id="rId14"/>
    <p:sldLayoutId id="2147483746" r:id="rId15"/>
    <p:sldLayoutId id="214748374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09417" y="1805763"/>
            <a:ext cx="10572000" cy="3223437"/>
          </a:xfrm>
        </p:spPr>
        <p:txBody>
          <a:bodyPr/>
          <a:lstStyle/>
          <a:p>
            <a:pPr algn="ctr"/>
            <a:r>
              <a:rPr lang="kk-KZ" sz="3200" b="1" dirty="0">
                <a:solidFill>
                  <a:schemeClr val="tx1"/>
                </a:solidFill>
                <a:latin typeface="Times New Roman" panose="02020603050405020304" pitchFamily="18" charset="0"/>
                <a:cs typeface="Times New Roman" panose="02020603050405020304" pitchFamily="18" charset="0"/>
              </a:rPr>
              <a:t>7</a:t>
            </a:r>
            <a:r>
              <a:rPr lang="kk-KZ" sz="3200" b="1" dirty="0" smtClean="0">
                <a:solidFill>
                  <a:schemeClr val="tx1"/>
                </a:solidFill>
                <a:latin typeface="Times New Roman" panose="02020603050405020304" pitchFamily="18" charset="0"/>
                <a:cs typeface="Times New Roman" panose="02020603050405020304" pitchFamily="18" charset="0"/>
              </a:rPr>
              <a:t>-бөлім:</a:t>
            </a:r>
            <a:r>
              <a:rPr lang="en-US" sz="3200" b="1" dirty="0" smtClean="0">
                <a:solidFill>
                  <a:schemeClr val="tx1"/>
                </a:solidFill>
                <a:latin typeface="Times New Roman" panose="02020603050405020304" pitchFamily="18" charset="0"/>
                <a:cs typeface="Times New Roman" panose="02020603050405020304" pitchFamily="18" charset="0"/>
              </a:rPr>
              <a:t/>
            </a:r>
            <a:br>
              <a:rPr lang="en-US" sz="3200" b="1" dirty="0" smtClean="0">
                <a:solidFill>
                  <a:schemeClr val="tx1"/>
                </a:solidFill>
                <a:latin typeface="Times New Roman" panose="02020603050405020304" pitchFamily="18" charset="0"/>
                <a:cs typeface="Times New Roman" panose="02020603050405020304" pitchFamily="18" charset="0"/>
              </a:rPr>
            </a:br>
            <a:r>
              <a:rPr lang="kk-KZ" sz="3200" b="1" dirty="0">
                <a:solidFill>
                  <a:schemeClr val="tx1"/>
                </a:solidFill>
                <a:latin typeface="Times New Roman" pitchFamily="18" charset="0"/>
                <a:cs typeface="Times New Roman" pitchFamily="18" charset="0"/>
              </a:rPr>
              <a:t>Көлік және жол белгілері</a:t>
            </a:r>
            <a:r>
              <a:rPr lang="kk-KZ" sz="3200" b="1" dirty="0" smtClean="0">
                <a:solidFill>
                  <a:schemeClr val="tx1"/>
                </a:solidFill>
                <a:latin typeface="Times New Roman" panose="02020603050405020304" pitchFamily="18" charset="0"/>
                <a:cs typeface="Times New Roman" panose="02020603050405020304" pitchFamily="18" charset="0"/>
              </a:rPr>
              <a:t/>
            </a:r>
            <a:br>
              <a:rPr lang="kk-KZ" sz="3200" b="1" dirty="0" smtClean="0">
                <a:solidFill>
                  <a:schemeClr val="tx1"/>
                </a:solidFill>
                <a:latin typeface="Times New Roman" panose="02020603050405020304" pitchFamily="18" charset="0"/>
                <a:cs typeface="Times New Roman" panose="02020603050405020304" pitchFamily="18" charset="0"/>
              </a:rPr>
            </a:br>
            <a:r>
              <a:rPr lang="kk-KZ" sz="3200" b="1" dirty="0">
                <a:solidFill>
                  <a:schemeClr val="tx1"/>
                </a:solidFill>
                <a:latin typeface="Times New Roman" panose="02020603050405020304" pitchFamily="18" charset="0"/>
                <a:cs typeface="Times New Roman" panose="02020603050405020304" pitchFamily="18" charset="0"/>
              </a:rPr>
              <a:t/>
            </a:r>
            <a:br>
              <a:rPr lang="kk-KZ" sz="3200" b="1" dirty="0">
                <a:solidFill>
                  <a:schemeClr val="tx1"/>
                </a:solidFill>
                <a:latin typeface="Times New Roman" panose="02020603050405020304" pitchFamily="18" charset="0"/>
                <a:cs typeface="Times New Roman" panose="02020603050405020304" pitchFamily="18" charset="0"/>
              </a:rPr>
            </a:br>
            <a:r>
              <a:rPr lang="en-US" sz="3200" b="1" dirty="0" smtClean="0">
                <a:solidFill>
                  <a:schemeClr val="tx1"/>
                </a:solidFill>
                <a:latin typeface="Times New Roman" panose="02020603050405020304" pitchFamily="18" charset="0"/>
                <a:cs typeface="Times New Roman" panose="02020603050405020304" pitchFamily="18" charset="0"/>
              </a:rPr>
              <a:t/>
            </a:r>
            <a:br>
              <a:rPr lang="en-US" sz="3200" b="1" dirty="0" smtClean="0">
                <a:solidFill>
                  <a:schemeClr val="tx1"/>
                </a:solidFill>
                <a:latin typeface="Times New Roman" panose="02020603050405020304" pitchFamily="18" charset="0"/>
                <a:cs typeface="Times New Roman" panose="02020603050405020304" pitchFamily="18" charset="0"/>
              </a:rPr>
            </a:br>
            <a:r>
              <a:rPr lang="kk-KZ" sz="3200" b="1" dirty="0">
                <a:solidFill>
                  <a:schemeClr val="tx1"/>
                </a:solidFill>
                <a:latin typeface="Times New Roman" panose="02020603050405020304" pitchFamily="18" charset="0"/>
                <a:cs typeface="Times New Roman" panose="02020603050405020304" pitchFamily="18" charset="0"/>
              </a:rPr>
              <a:t>Сабақтың </a:t>
            </a:r>
            <a:r>
              <a:rPr lang="kk-KZ" sz="3200" b="1" dirty="0" smtClean="0">
                <a:solidFill>
                  <a:schemeClr val="tx1"/>
                </a:solidFill>
                <a:latin typeface="Times New Roman" panose="02020603050405020304" pitchFamily="18" charset="0"/>
                <a:cs typeface="Times New Roman" panose="02020603050405020304" pitchFamily="18" charset="0"/>
              </a:rPr>
              <a:t>тақырыбы:</a:t>
            </a:r>
            <a:r>
              <a:rPr lang="en-US" sz="3200" b="1" dirty="0" smtClean="0">
                <a:solidFill>
                  <a:schemeClr val="tx1"/>
                </a:solidFill>
                <a:latin typeface="Times New Roman" panose="02020603050405020304" pitchFamily="18" charset="0"/>
                <a:cs typeface="Times New Roman" panose="02020603050405020304" pitchFamily="18" charset="0"/>
              </a:rPr>
              <a:t/>
            </a:r>
            <a:br>
              <a:rPr lang="en-US" sz="3200" b="1" dirty="0" smtClean="0">
                <a:solidFill>
                  <a:schemeClr val="tx1"/>
                </a:solidFill>
                <a:latin typeface="Times New Roman" panose="02020603050405020304" pitchFamily="18" charset="0"/>
                <a:cs typeface="Times New Roman" panose="02020603050405020304" pitchFamily="18" charset="0"/>
              </a:rPr>
            </a:br>
            <a:r>
              <a:rPr lang="kk-KZ" sz="3200" dirty="0">
                <a:solidFill>
                  <a:schemeClr val="tx1"/>
                </a:solidFill>
                <a:latin typeface="Times New Roman" pitchFamily="18" charset="0"/>
                <a:cs typeface="Times New Roman" pitchFamily="18" charset="0"/>
              </a:rPr>
              <a:t>КӨЛІК ҚАЖЕТТІЛІК ПЕ, ӘЛДЕ БАЙЛЫҚ БЕЛГІСІ МЕ? </a:t>
            </a:r>
            <a:endParaRPr lang="ru-RU" sz="3200" dirty="0">
              <a:solidFill>
                <a:schemeClr val="tx1"/>
              </a:solidFill>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2877312" y="5947246"/>
            <a:ext cx="9228201" cy="1645920"/>
          </a:xfrm>
        </p:spPr>
        <p:txBody>
          <a:bodyPr/>
          <a:lstStyle/>
          <a:p>
            <a:r>
              <a:rPr lang="kk-KZ" dirty="0" smtClean="0">
                <a:solidFill>
                  <a:schemeClr val="tx1"/>
                </a:solidFill>
                <a:latin typeface="Times New Roman" panose="02020603050405020304" pitchFamily="18" charset="0"/>
                <a:cs typeface="Times New Roman" panose="02020603050405020304" pitchFamily="18" charset="0"/>
              </a:rPr>
              <a:t>Қазақ тілі</a:t>
            </a:r>
          </a:p>
          <a:p>
            <a:r>
              <a:rPr lang="kk-KZ" dirty="0" smtClean="0">
                <a:solidFill>
                  <a:schemeClr val="tx1"/>
                </a:solidFill>
                <a:latin typeface="Times New Roman" panose="02020603050405020304" pitchFamily="18" charset="0"/>
                <a:cs typeface="Times New Roman" panose="02020603050405020304" pitchFamily="18" charset="0"/>
              </a:rPr>
              <a:t>5 - сынып</a:t>
            </a:r>
            <a:endParaRPr lang="ru-RU" dirty="0"/>
          </a:p>
        </p:txBody>
      </p:sp>
    </p:spTree>
    <p:extLst>
      <p:ext uri="{BB962C8B-B14F-4D97-AF65-F5344CB8AC3E}">
        <p14:creationId xmlns:p14="http://schemas.microsoft.com/office/powerpoint/2010/main" val="12687869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9398" y="883920"/>
            <a:ext cx="8596668" cy="1320800"/>
          </a:xfrm>
        </p:spPr>
        <p:txBody>
          <a:bodyPr>
            <a:normAutofit/>
          </a:bodyPr>
          <a:lstStyle/>
          <a:p>
            <a:pPr algn="ctr"/>
            <a:r>
              <a:rPr lang="kk-KZ" sz="2400" b="1" dirty="0" smtClean="0">
                <a:solidFill>
                  <a:schemeClr val="tx1"/>
                </a:solidFill>
                <a:latin typeface="Times New Roman" panose="02020603050405020304" pitchFamily="18" charset="0"/>
                <a:cs typeface="Times New Roman" panose="02020603050405020304" pitchFamily="18" charset="0"/>
              </a:rPr>
              <a:t>3-тапсырма</a:t>
            </a:r>
            <a:endParaRPr lang="ru-RU" sz="2400" dirty="0">
              <a:solidFill>
                <a:schemeClr val="tx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275270" y="1441427"/>
            <a:ext cx="10753725" cy="4698116"/>
          </a:xfrm>
        </p:spPr>
        <p:txBody>
          <a:bodyPr>
            <a:normAutofit/>
          </a:bodyPr>
          <a:lstStyle/>
          <a:p>
            <a:pPr marL="0" indent="0" algn="just">
              <a:buNone/>
            </a:pPr>
            <a:r>
              <a:rPr lang="kk-KZ" sz="2400" b="1" dirty="0">
                <a:solidFill>
                  <a:schemeClr val="tx1"/>
                </a:solidFill>
                <a:latin typeface="Times New Roman" pitchFamily="18" charset="0"/>
                <a:cs typeface="Times New Roman" pitchFamily="18" charset="0"/>
              </a:rPr>
              <a:t>«ПОПС формуласын» пайдаланып, «Көлік қажеттілік пе, әлде байлық белгісі ме?» тақырыбы бойынша өз ойларыңды жазыңдар.</a:t>
            </a:r>
            <a:endParaRPr lang="ru-RU" sz="2400" dirty="0">
              <a:solidFill>
                <a:schemeClr val="tx1"/>
              </a:solidFill>
              <a:latin typeface="Times New Roman" pitchFamily="18" charset="0"/>
              <a:cs typeface="Times New Roman" pitchFamily="18" charset="0"/>
            </a:endParaRPr>
          </a:p>
          <a:p>
            <a:pPr marL="0" indent="0" algn="just">
              <a:buNone/>
            </a:pPr>
            <a:r>
              <a:rPr lang="kk-KZ" sz="2400" dirty="0" smtClean="0">
                <a:solidFill>
                  <a:schemeClr val="tx1"/>
                </a:solidFill>
                <a:latin typeface="Times New Roman" pitchFamily="18" charset="0"/>
                <a:cs typeface="Times New Roman" pitchFamily="18" charset="0"/>
              </a:rPr>
              <a:t>   1-сөйлем</a:t>
            </a:r>
            <a:r>
              <a:rPr lang="kk-KZ" sz="2400" dirty="0">
                <a:solidFill>
                  <a:schemeClr val="tx1"/>
                </a:solidFill>
                <a:latin typeface="Times New Roman" pitchFamily="18" charset="0"/>
                <a:cs typeface="Times New Roman" pitchFamily="18" charset="0"/>
              </a:rPr>
              <a:t>: «Менің ойымша, ...»</a:t>
            </a:r>
            <a:endParaRPr lang="ru-RU" sz="2400" dirty="0">
              <a:solidFill>
                <a:schemeClr val="tx1"/>
              </a:solidFill>
              <a:latin typeface="Times New Roman" pitchFamily="18" charset="0"/>
              <a:cs typeface="Times New Roman" pitchFamily="18" charset="0"/>
            </a:endParaRPr>
          </a:p>
          <a:p>
            <a:pPr marL="0" indent="0" algn="just">
              <a:buNone/>
            </a:pPr>
            <a:r>
              <a:rPr lang="kk-KZ" sz="2400" dirty="0" smtClean="0">
                <a:solidFill>
                  <a:schemeClr val="tx1"/>
                </a:solidFill>
                <a:latin typeface="Times New Roman" pitchFamily="18" charset="0"/>
                <a:cs typeface="Times New Roman" pitchFamily="18" charset="0"/>
              </a:rPr>
              <a:t>   2-сөйлем</a:t>
            </a:r>
            <a:r>
              <a:rPr lang="kk-KZ" sz="2400" dirty="0">
                <a:solidFill>
                  <a:schemeClr val="tx1"/>
                </a:solidFill>
                <a:latin typeface="Times New Roman" pitchFamily="18" charset="0"/>
                <a:cs typeface="Times New Roman" pitchFamily="18" charset="0"/>
              </a:rPr>
              <a:t>: «Мен оны былай түсінемін...»</a:t>
            </a:r>
            <a:endParaRPr lang="ru-RU" sz="2400" dirty="0">
              <a:solidFill>
                <a:schemeClr val="tx1"/>
              </a:solidFill>
              <a:latin typeface="Times New Roman" pitchFamily="18" charset="0"/>
              <a:cs typeface="Times New Roman" pitchFamily="18" charset="0"/>
            </a:endParaRPr>
          </a:p>
          <a:p>
            <a:pPr marL="0" indent="0" algn="just">
              <a:buNone/>
            </a:pPr>
            <a:r>
              <a:rPr lang="kk-KZ" sz="2400" dirty="0" smtClean="0">
                <a:solidFill>
                  <a:schemeClr val="tx1"/>
                </a:solidFill>
                <a:latin typeface="Times New Roman" pitchFamily="18" charset="0"/>
                <a:cs typeface="Times New Roman" pitchFamily="18" charset="0"/>
              </a:rPr>
              <a:t>   3-сөйлем</a:t>
            </a:r>
            <a:r>
              <a:rPr lang="kk-KZ" sz="2400" dirty="0">
                <a:solidFill>
                  <a:schemeClr val="tx1"/>
                </a:solidFill>
                <a:latin typeface="Times New Roman" pitchFamily="18" charset="0"/>
                <a:cs typeface="Times New Roman" pitchFamily="18" charset="0"/>
              </a:rPr>
              <a:t>: «Оны мына деректермен, мысалдармен дәлелдей аламын...»</a:t>
            </a:r>
            <a:endParaRPr lang="ru-RU" sz="2400" dirty="0">
              <a:solidFill>
                <a:schemeClr val="tx1"/>
              </a:solidFill>
              <a:latin typeface="Times New Roman" pitchFamily="18" charset="0"/>
              <a:cs typeface="Times New Roman" pitchFamily="18" charset="0"/>
            </a:endParaRPr>
          </a:p>
          <a:p>
            <a:pPr marL="0" indent="0" algn="just">
              <a:buNone/>
            </a:pPr>
            <a:r>
              <a:rPr lang="kk-KZ" sz="2400" dirty="0" smtClean="0">
                <a:solidFill>
                  <a:schemeClr val="tx1"/>
                </a:solidFill>
                <a:latin typeface="Times New Roman" pitchFamily="18" charset="0"/>
                <a:cs typeface="Times New Roman" pitchFamily="18" charset="0"/>
              </a:rPr>
              <a:t>   Соңғы </a:t>
            </a:r>
            <a:r>
              <a:rPr lang="kk-KZ" sz="2400" dirty="0">
                <a:solidFill>
                  <a:schemeClr val="tx1"/>
                </a:solidFill>
                <a:latin typeface="Times New Roman" pitchFamily="18" charset="0"/>
                <a:cs typeface="Times New Roman" pitchFamily="18" charset="0"/>
              </a:rPr>
              <a:t>сөйлем: «Осыған байланысты мен мынадай қорытынды шешімге келдім...» </a:t>
            </a:r>
            <a:endParaRPr lang="ru-RU" sz="2400" dirty="0">
              <a:solidFill>
                <a:schemeClr val="tx1"/>
              </a:solidFill>
              <a:latin typeface="Times New Roman" pitchFamily="18" charset="0"/>
              <a:cs typeface="Times New Roman" pitchFamily="18" charset="0"/>
            </a:endParaRPr>
          </a:p>
          <a:p>
            <a:pPr marL="0" indent="0" algn="just">
              <a:buNone/>
            </a:pPr>
            <a:r>
              <a:rPr lang="kk-KZ" sz="2400" b="1" dirty="0" smtClean="0">
                <a:solidFill>
                  <a:schemeClr val="tx1"/>
                </a:solidFill>
                <a:latin typeface="Times New Roman" panose="02020603050405020304" pitchFamily="18" charset="0"/>
                <a:cs typeface="Times New Roman" panose="02020603050405020304" pitchFamily="18" charset="0"/>
              </a:rPr>
              <a:t>Дескриптор: </a:t>
            </a:r>
          </a:p>
          <a:p>
            <a:pPr lvl="0" algn="just"/>
            <a:r>
              <a:rPr lang="kk-KZ" sz="2400" dirty="0">
                <a:solidFill>
                  <a:schemeClr val="tx1"/>
                </a:solidFill>
                <a:latin typeface="Times New Roman" pitchFamily="18" charset="0"/>
                <a:cs typeface="Times New Roman" pitchFamily="18" charset="0"/>
              </a:rPr>
              <a:t>«ПОПС формуласын» пайдаланады</a:t>
            </a:r>
            <a:endParaRPr lang="ru-RU" sz="2400" dirty="0">
              <a:solidFill>
                <a:schemeClr val="tx1"/>
              </a:solidFill>
              <a:latin typeface="Times New Roman" pitchFamily="18" charset="0"/>
              <a:cs typeface="Times New Roman" pitchFamily="18" charset="0"/>
            </a:endParaRPr>
          </a:p>
          <a:p>
            <a:pPr lvl="0" algn="just"/>
            <a:r>
              <a:rPr lang="kk-KZ" sz="2400" dirty="0">
                <a:solidFill>
                  <a:schemeClr val="tx1"/>
                </a:solidFill>
                <a:latin typeface="Times New Roman" pitchFamily="18" charset="0"/>
                <a:cs typeface="Times New Roman" pitchFamily="18" charset="0"/>
              </a:rPr>
              <a:t>Тақырып бойынша өз ойын </a:t>
            </a:r>
            <a:r>
              <a:rPr lang="kk-KZ" sz="2400" dirty="0" smtClean="0">
                <a:solidFill>
                  <a:schemeClr val="tx1"/>
                </a:solidFill>
                <a:latin typeface="Times New Roman" pitchFamily="18" charset="0"/>
                <a:cs typeface="Times New Roman" pitchFamily="18" charset="0"/>
              </a:rPr>
              <a:t>жазады</a:t>
            </a:r>
            <a:endParaRPr lang="ru-RU" sz="2400" dirty="0">
              <a:solidFill>
                <a:schemeClr val="tx1"/>
              </a:solidFill>
              <a:latin typeface="Times New Roman" panose="02020603050405020304" pitchFamily="18" charset="0"/>
              <a:cs typeface="Times New Roman" panose="02020603050405020304" pitchFamily="18" charset="0"/>
            </a:endParaRPr>
          </a:p>
          <a:p>
            <a:pPr marL="0" indent="0">
              <a:buNone/>
            </a:pPr>
            <a:endParaRPr lang="ru-RU" dirty="0"/>
          </a:p>
          <a:p>
            <a:endParaRPr lang="ru-RU" dirty="0"/>
          </a:p>
        </p:txBody>
      </p:sp>
    </p:spTree>
    <p:extLst>
      <p:ext uri="{BB962C8B-B14F-4D97-AF65-F5344CB8AC3E}">
        <p14:creationId xmlns:p14="http://schemas.microsoft.com/office/powerpoint/2010/main" val="22321082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sz="2400" b="1" dirty="0">
                <a:solidFill>
                  <a:schemeClr val="tx1"/>
                </a:solidFill>
                <a:latin typeface="Times New Roman" panose="02020603050405020304" pitchFamily="18" charset="0"/>
                <a:cs typeface="Times New Roman" panose="02020603050405020304" pitchFamily="18" charset="0"/>
              </a:rPr>
              <a:t>Өзіңді тексер! </a:t>
            </a:r>
            <a:r>
              <a:rPr lang="ru-RU" sz="2400" dirty="0">
                <a:latin typeface="Times New Roman" panose="02020603050405020304" pitchFamily="18" charset="0"/>
                <a:cs typeface="Times New Roman" panose="02020603050405020304" pitchFamily="18" charset="0"/>
              </a:rPr>
              <a:t/>
            </a:r>
            <a:br>
              <a:rPr lang="ru-RU" sz="2400" dirty="0">
                <a:latin typeface="Times New Roman" panose="02020603050405020304" pitchFamily="18" charset="0"/>
                <a:cs typeface="Times New Roman" panose="02020603050405020304" pitchFamily="18" charset="0"/>
              </a:rPr>
            </a:br>
            <a:endParaRPr lang="ru-RU" sz="24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701084" y="1167099"/>
            <a:ext cx="9856080" cy="5328704"/>
          </a:xfrm>
        </p:spPr>
        <p:txBody>
          <a:bodyPr>
            <a:noAutofit/>
          </a:bodyPr>
          <a:lstStyle/>
          <a:p>
            <a:pPr marL="0" indent="0" algn="just">
              <a:buNone/>
            </a:pPr>
            <a:r>
              <a:rPr lang="kk-KZ" sz="2400" dirty="0" smtClean="0">
                <a:solidFill>
                  <a:schemeClr val="tx1"/>
                </a:solidFill>
                <a:latin typeface="Times New Roman" pitchFamily="18" charset="0"/>
                <a:cs typeface="Times New Roman" pitchFamily="18" charset="0"/>
              </a:rPr>
              <a:t>1-сөйлем</a:t>
            </a:r>
            <a:r>
              <a:rPr lang="kk-KZ" sz="2400" dirty="0">
                <a:solidFill>
                  <a:schemeClr val="tx1"/>
                </a:solidFill>
                <a:latin typeface="Times New Roman" pitchFamily="18" charset="0"/>
                <a:cs typeface="Times New Roman" pitchFamily="18" charset="0"/>
              </a:rPr>
              <a:t>: «Менің ойымша, көлік – біреулер үшін қажеттілік болса, кейбіреулер үшін байлық белгісі»</a:t>
            </a:r>
            <a:endParaRPr lang="ru-RU" sz="2400" dirty="0">
              <a:solidFill>
                <a:schemeClr val="tx1"/>
              </a:solidFill>
              <a:latin typeface="Times New Roman" pitchFamily="18" charset="0"/>
              <a:cs typeface="Times New Roman" pitchFamily="18" charset="0"/>
            </a:endParaRPr>
          </a:p>
          <a:p>
            <a:pPr marL="0" indent="0" algn="just">
              <a:buNone/>
            </a:pPr>
            <a:r>
              <a:rPr lang="kk-KZ" sz="2400" dirty="0" smtClean="0">
                <a:solidFill>
                  <a:schemeClr val="tx1"/>
                </a:solidFill>
                <a:latin typeface="Times New Roman" pitchFamily="18" charset="0"/>
                <a:cs typeface="Times New Roman" pitchFamily="18" charset="0"/>
              </a:rPr>
              <a:t>2-сөйлем</a:t>
            </a:r>
            <a:r>
              <a:rPr lang="kk-KZ" sz="2400" dirty="0">
                <a:solidFill>
                  <a:schemeClr val="tx1"/>
                </a:solidFill>
                <a:latin typeface="Times New Roman" pitchFamily="18" charset="0"/>
                <a:cs typeface="Times New Roman" pitchFamily="18" charset="0"/>
              </a:rPr>
              <a:t>: «Мен оны былай түсінемін: Қажеттілік дейтіндер «жеке көлік» уақытты  үнемдейді десе, байлық дейтіндер сән-салтанатын асыру үшін мінеді»</a:t>
            </a:r>
            <a:endParaRPr lang="ru-RU" sz="2400" dirty="0">
              <a:solidFill>
                <a:schemeClr val="tx1"/>
              </a:solidFill>
              <a:latin typeface="Times New Roman" pitchFamily="18" charset="0"/>
              <a:cs typeface="Times New Roman" pitchFamily="18" charset="0"/>
            </a:endParaRPr>
          </a:p>
          <a:p>
            <a:pPr marL="0" indent="0" algn="just">
              <a:buNone/>
            </a:pPr>
            <a:r>
              <a:rPr lang="kk-KZ" sz="2400" dirty="0" smtClean="0">
                <a:solidFill>
                  <a:schemeClr val="tx1"/>
                </a:solidFill>
                <a:latin typeface="Times New Roman" pitchFamily="18" charset="0"/>
                <a:cs typeface="Times New Roman" pitchFamily="18" charset="0"/>
              </a:rPr>
              <a:t>3-сөйлем</a:t>
            </a:r>
            <a:r>
              <a:rPr lang="kk-KZ" sz="2400" dirty="0">
                <a:solidFill>
                  <a:schemeClr val="tx1"/>
                </a:solidFill>
                <a:latin typeface="Times New Roman" pitchFamily="18" charset="0"/>
                <a:cs typeface="Times New Roman" pitchFamily="18" charset="0"/>
              </a:rPr>
              <a:t>: «Оны мына деректермен, мысалдармен дәлелдей аламын: Өз көлігіңмен қалаған уақытыңда кез келген жерге барып-келуге де, сондай-ақ, бос уақытыңда көлікпен ақша табуға да болады»</a:t>
            </a:r>
            <a:endParaRPr lang="ru-RU" sz="2400" dirty="0">
              <a:solidFill>
                <a:schemeClr val="tx1"/>
              </a:solidFill>
              <a:latin typeface="Times New Roman" pitchFamily="18" charset="0"/>
              <a:cs typeface="Times New Roman" pitchFamily="18" charset="0"/>
            </a:endParaRPr>
          </a:p>
          <a:p>
            <a:pPr marL="0" indent="0" algn="just">
              <a:buNone/>
            </a:pPr>
            <a:r>
              <a:rPr lang="kk-KZ" sz="2400" dirty="0" smtClean="0">
                <a:solidFill>
                  <a:schemeClr val="tx1"/>
                </a:solidFill>
                <a:latin typeface="Times New Roman" pitchFamily="18" charset="0"/>
                <a:cs typeface="Times New Roman" pitchFamily="18" charset="0"/>
              </a:rPr>
              <a:t>Соңғы </a:t>
            </a:r>
            <a:r>
              <a:rPr lang="kk-KZ" sz="2400" dirty="0">
                <a:solidFill>
                  <a:schemeClr val="tx1"/>
                </a:solidFill>
                <a:latin typeface="Times New Roman" pitchFamily="18" charset="0"/>
                <a:cs typeface="Times New Roman" pitchFamily="18" charset="0"/>
              </a:rPr>
              <a:t>сөйлем: «Осыған байланысты мен мынадай қорытынды шешімге келдім: Жеке көлік – еркін жүріп-тұруға, уақытты үнемдеуге көп мүмкіндік беретіндіктен, қажеттілік, ал егерде көлік компаниясының иесі болсаңыз, байлық көзі</a:t>
            </a:r>
            <a:r>
              <a:rPr lang="kk-KZ" sz="2400" dirty="0" smtClean="0">
                <a:solidFill>
                  <a:schemeClr val="tx1"/>
                </a:solidFill>
                <a:latin typeface="Times New Roman" pitchFamily="18" charset="0"/>
                <a:cs typeface="Times New Roman" pitchFamily="18" charset="0"/>
              </a:rPr>
              <a:t>»</a:t>
            </a:r>
            <a:endParaRPr lang="ru-RU" sz="24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41727089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839789"/>
            <a:ext cx="8596668" cy="1320800"/>
          </a:xfrm>
        </p:spPr>
        <p:txBody>
          <a:bodyPr>
            <a:normAutofit/>
          </a:bodyPr>
          <a:lstStyle/>
          <a:p>
            <a:pPr algn="ctr"/>
            <a:r>
              <a:rPr lang="kk-KZ" sz="2800" b="1" dirty="0" smtClean="0">
                <a:solidFill>
                  <a:schemeClr val="tx1"/>
                </a:solidFill>
                <a:latin typeface="Times New Roman" panose="02020603050405020304" pitchFamily="18" charset="0"/>
                <a:cs typeface="Times New Roman" panose="02020603050405020304" pitchFamily="18" charset="0"/>
              </a:rPr>
              <a:t>Қорытынды</a:t>
            </a:r>
            <a:endParaRPr lang="ru-RU" sz="28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45053" y="1531910"/>
            <a:ext cx="9767726" cy="4524506"/>
          </a:xfrm>
        </p:spPr>
        <p:txBody>
          <a:bodyPr>
            <a:normAutofit/>
          </a:bodyPr>
          <a:lstStyle/>
          <a:p>
            <a:pPr marL="0" lvl="0" indent="0" algn="just">
              <a:buNone/>
            </a:pPr>
            <a:r>
              <a:rPr lang="kk-KZ" sz="3200" dirty="0" smtClean="0">
                <a:solidFill>
                  <a:schemeClr val="tx1"/>
                </a:solidFill>
                <a:latin typeface="Times New Roman" pitchFamily="18" charset="0"/>
                <a:cs typeface="Times New Roman" pitchFamily="18" charset="0"/>
              </a:rPr>
              <a:t>1)Негізгі </a:t>
            </a:r>
            <a:r>
              <a:rPr lang="kk-KZ" sz="3200" dirty="0">
                <a:solidFill>
                  <a:schemeClr val="tx1"/>
                </a:solidFill>
                <a:latin typeface="Times New Roman" pitchFamily="18" charset="0"/>
                <a:cs typeface="Times New Roman" pitchFamily="18" charset="0"/>
              </a:rPr>
              <a:t>ақпаратты сақтай отырып, жинақы мәтін жаза аламыз.</a:t>
            </a:r>
            <a:endParaRPr lang="ru-RU" sz="3200" dirty="0">
              <a:solidFill>
                <a:schemeClr val="tx1"/>
              </a:solidFill>
              <a:latin typeface="Times New Roman" pitchFamily="18" charset="0"/>
              <a:cs typeface="Times New Roman" pitchFamily="18" charset="0"/>
            </a:endParaRPr>
          </a:p>
          <a:p>
            <a:pPr marL="0" lvl="0" indent="0" algn="just">
              <a:buNone/>
            </a:pPr>
            <a:r>
              <a:rPr lang="kk-KZ" sz="3200" dirty="0" smtClean="0">
                <a:solidFill>
                  <a:schemeClr val="tx1"/>
                </a:solidFill>
                <a:latin typeface="Times New Roman" pitchFamily="18" charset="0"/>
                <a:cs typeface="Times New Roman" pitchFamily="18" charset="0"/>
              </a:rPr>
              <a:t>2)Автомобильдің </a:t>
            </a:r>
            <a:r>
              <a:rPr lang="kk-KZ" sz="3200" dirty="0">
                <a:solidFill>
                  <a:schemeClr val="tx1"/>
                </a:solidFill>
                <a:latin typeface="Times New Roman" pitchFamily="18" charset="0"/>
                <a:cs typeface="Times New Roman" pitchFamily="18" charset="0"/>
              </a:rPr>
              <a:t>шығу тарихын зерделей аламыз</a:t>
            </a:r>
            <a:endParaRPr lang="ru-RU" sz="3200" dirty="0">
              <a:solidFill>
                <a:schemeClr val="tx1"/>
              </a:solidFill>
              <a:latin typeface="Times New Roman" pitchFamily="18" charset="0"/>
              <a:cs typeface="Times New Roman" pitchFamily="18" charset="0"/>
            </a:endParaRPr>
          </a:p>
          <a:p>
            <a:pPr marL="0" lvl="0" indent="0" algn="just">
              <a:buNone/>
            </a:pPr>
            <a:r>
              <a:rPr lang="kk-KZ" sz="3200" dirty="0" smtClean="0">
                <a:solidFill>
                  <a:schemeClr val="tx1"/>
                </a:solidFill>
                <a:latin typeface="Times New Roman" pitchFamily="18" charset="0"/>
                <a:cs typeface="Times New Roman" pitchFamily="18" charset="0"/>
              </a:rPr>
              <a:t>3)Сын </a:t>
            </a:r>
            <a:r>
              <a:rPr lang="kk-KZ" sz="3200" dirty="0">
                <a:solidFill>
                  <a:schemeClr val="tx1"/>
                </a:solidFill>
                <a:latin typeface="Times New Roman" pitchFamily="18" charset="0"/>
                <a:cs typeface="Times New Roman" pitchFamily="18" charset="0"/>
              </a:rPr>
              <a:t>есімдерден шырай түрлерін жасап, сөйлемде қолдана аламыз.</a:t>
            </a:r>
            <a:endParaRPr lang="ru-RU" sz="3200" dirty="0">
              <a:solidFill>
                <a:schemeClr val="tx1"/>
              </a:solidFill>
              <a:latin typeface="Times New Roman" pitchFamily="18" charset="0"/>
              <a:cs typeface="Times New Roman" pitchFamily="18" charset="0"/>
            </a:endParaRPr>
          </a:p>
          <a:p>
            <a:pPr marL="0" lvl="0" indent="0" algn="just">
              <a:buNone/>
            </a:pPr>
            <a:r>
              <a:rPr lang="kk-KZ" sz="3200" dirty="0" smtClean="0">
                <a:solidFill>
                  <a:schemeClr val="tx1"/>
                </a:solidFill>
                <a:latin typeface="Times New Roman" pitchFamily="18" charset="0"/>
                <a:cs typeface="Times New Roman" pitchFamily="18" charset="0"/>
              </a:rPr>
              <a:t>4)Өз </a:t>
            </a:r>
            <a:r>
              <a:rPr lang="kk-KZ" sz="3200" dirty="0">
                <a:solidFill>
                  <a:schemeClr val="tx1"/>
                </a:solidFill>
                <a:latin typeface="Times New Roman" pitchFamily="18" charset="0"/>
                <a:cs typeface="Times New Roman" pitchFamily="18" charset="0"/>
              </a:rPr>
              <a:t>ойымызды «ПОПС формуласы» арқылы жеткізе аламыз</a:t>
            </a:r>
            <a:r>
              <a:rPr lang="kk-KZ" sz="3200" dirty="0" smtClean="0">
                <a:solidFill>
                  <a:schemeClr val="tx1"/>
                </a:solidFill>
                <a:latin typeface="Times New Roman" pitchFamily="18" charset="0"/>
                <a:cs typeface="Times New Roman" pitchFamily="18" charset="0"/>
              </a:rPr>
              <a:t>.</a:t>
            </a:r>
            <a:endParaRPr lang="ru-RU" sz="32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5928971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7147" y="779061"/>
            <a:ext cx="8596668" cy="1320800"/>
          </a:xfrm>
        </p:spPr>
        <p:txBody>
          <a:bodyPr>
            <a:normAutofit/>
          </a:bodyPr>
          <a:lstStyle/>
          <a:p>
            <a:pPr algn="ctr"/>
            <a:r>
              <a:rPr lang="kk-KZ" sz="2800" b="1" dirty="0">
                <a:solidFill>
                  <a:schemeClr val="tx1"/>
                </a:solidFill>
                <a:latin typeface="Times New Roman" panose="02020603050405020304" pitchFamily="18" charset="0"/>
                <a:cs typeface="Times New Roman" panose="02020603050405020304" pitchFamily="18" charset="0"/>
              </a:rPr>
              <a:t>Қосымша тапсырма: </a:t>
            </a:r>
            <a:r>
              <a:rPr lang="ru-RU" sz="2800" dirty="0"/>
              <a:t/>
            </a:r>
            <a:br>
              <a:rPr lang="ru-RU" sz="2800" dirty="0"/>
            </a:br>
            <a:endParaRPr lang="ru-RU" sz="2800" dirty="0"/>
          </a:p>
        </p:txBody>
      </p:sp>
      <p:sp>
        <p:nvSpPr>
          <p:cNvPr id="3" name="Объект 2"/>
          <p:cNvSpPr>
            <a:spLocks noGrp="1"/>
          </p:cNvSpPr>
          <p:nvPr>
            <p:ph idx="1"/>
          </p:nvPr>
        </p:nvSpPr>
        <p:spPr>
          <a:xfrm>
            <a:off x="406234" y="1446051"/>
            <a:ext cx="9474036" cy="3880773"/>
          </a:xfrm>
        </p:spPr>
        <p:txBody>
          <a:bodyPr>
            <a:normAutofit/>
          </a:bodyPr>
          <a:lstStyle/>
          <a:p>
            <a:pPr marL="0" indent="0" algn="just">
              <a:buNone/>
            </a:pPr>
            <a:r>
              <a:rPr lang="kk-KZ" sz="2800" b="1" dirty="0">
                <a:solidFill>
                  <a:schemeClr val="tx1"/>
                </a:solidFill>
                <a:latin typeface="Times New Roman" pitchFamily="18" charset="0"/>
                <a:cs typeface="Times New Roman" pitchFamily="18" charset="0"/>
              </a:rPr>
              <a:t>Төменде берілген автокөлік маркаларына қатысты қызықты мәліметтер табыңыздар. </a:t>
            </a:r>
            <a:endParaRPr lang="ru-RU" sz="2800" b="1" dirty="0">
              <a:solidFill>
                <a:schemeClr val="tx1"/>
              </a:solidFill>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9394" y="2453367"/>
            <a:ext cx="3026180" cy="20473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35481" y="2477757"/>
            <a:ext cx="2167844" cy="2022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Рисунок 5" descr="Hyundai"/>
          <p:cNvPicPr/>
          <p:nvPr/>
        </p:nvPicPr>
        <p:blipFill rotWithShape="1">
          <a:blip r:embed="rId4" cstate="print">
            <a:extLst>
              <a:ext uri="{28A0092B-C50C-407E-A947-70E740481C1C}">
                <a14:useLocalDpi xmlns:a14="http://schemas.microsoft.com/office/drawing/2010/main" val="0"/>
              </a:ext>
            </a:extLst>
          </a:blip>
          <a:srcRect b="38272"/>
          <a:stretch/>
        </p:blipFill>
        <p:spPr bwMode="auto">
          <a:xfrm>
            <a:off x="194931" y="4370120"/>
            <a:ext cx="3895106" cy="2090056"/>
          </a:xfrm>
          <a:prstGeom prst="rect">
            <a:avLst/>
          </a:prstGeom>
          <a:noFill/>
          <a:ln>
            <a:noFill/>
          </a:ln>
          <a:extLst>
            <a:ext uri="{53640926-AAD7-44D8-BBD7-CCE9431645EC}">
              <a14:shadowObscured xmlns:a14="http://schemas.microsoft.com/office/drawing/2010/main"/>
            </a:ext>
          </a:extLst>
        </p:spPr>
      </p:pic>
      <p:pic>
        <p:nvPicPr>
          <p:cNvPr id="2052"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87039" y="4542543"/>
            <a:ext cx="2605949" cy="2060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863982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48733" y="676894"/>
            <a:ext cx="10571567" cy="5666221"/>
          </a:xfrm>
        </p:spPr>
        <p:txBody>
          <a:bodyPr>
            <a:normAutofit/>
          </a:bodyPr>
          <a:lstStyle/>
          <a:p>
            <a:pPr marL="0" indent="0" algn="just">
              <a:buNone/>
            </a:pPr>
            <a:r>
              <a:rPr lang="kk-KZ" sz="3200" b="1" dirty="0">
                <a:solidFill>
                  <a:schemeClr val="tx1"/>
                </a:solidFill>
                <a:latin typeface="Times New Roman" panose="02020603050405020304" pitchFamily="18" charset="0"/>
                <a:cs typeface="Times New Roman" panose="02020603050405020304" pitchFamily="18" charset="0"/>
              </a:rPr>
              <a:t>Оқу мақсаттары</a:t>
            </a:r>
            <a:r>
              <a:rPr lang="kk-KZ" sz="3200" b="1" dirty="0" smtClean="0">
                <a:solidFill>
                  <a:schemeClr val="tx1"/>
                </a:solidFill>
                <a:latin typeface="Times New Roman" panose="02020603050405020304" pitchFamily="18" charset="0"/>
                <a:cs typeface="Times New Roman" panose="02020603050405020304" pitchFamily="18" charset="0"/>
              </a:rPr>
              <a:t>:</a:t>
            </a:r>
            <a:r>
              <a:rPr lang="en-US" sz="3200" b="1" dirty="0" smtClean="0">
                <a:solidFill>
                  <a:schemeClr val="tx1"/>
                </a:solidFill>
                <a:latin typeface="Times New Roman" panose="02020603050405020304" pitchFamily="18" charset="0"/>
                <a:cs typeface="Times New Roman" panose="02020603050405020304" pitchFamily="18" charset="0"/>
              </a:rPr>
              <a:t> </a:t>
            </a:r>
          </a:p>
          <a:p>
            <a:pPr marL="0" indent="0" algn="just">
              <a:buNone/>
            </a:pPr>
            <a:r>
              <a:rPr lang="kk-KZ" sz="3200" dirty="0" smtClean="0">
                <a:solidFill>
                  <a:schemeClr val="tx1"/>
                </a:solidFill>
              </a:rPr>
              <a:t>	</a:t>
            </a:r>
            <a:r>
              <a:rPr lang="kk-KZ" sz="3200" dirty="0" smtClean="0">
                <a:solidFill>
                  <a:schemeClr val="tx1"/>
                </a:solidFill>
                <a:latin typeface="Times New Roman" pitchFamily="18" charset="0"/>
                <a:cs typeface="Times New Roman" pitchFamily="18" charset="0"/>
              </a:rPr>
              <a:t>5.3.5.1 </a:t>
            </a:r>
            <a:r>
              <a:rPr lang="kk-KZ" sz="3200" dirty="0">
                <a:solidFill>
                  <a:schemeClr val="tx1"/>
                </a:solidFill>
                <a:latin typeface="Times New Roman" pitchFamily="18" charset="0"/>
                <a:cs typeface="Times New Roman" pitchFamily="18" charset="0"/>
              </a:rPr>
              <a:t>оқылым және тыңдалым материалдары бойынша негізгі ақпараттарды сақтай отырып, жинақы мәтін жазу;</a:t>
            </a:r>
            <a:endParaRPr lang="ru-RU" sz="3200" dirty="0">
              <a:solidFill>
                <a:schemeClr val="tx1"/>
              </a:solidFill>
              <a:latin typeface="Times New Roman" pitchFamily="18" charset="0"/>
              <a:cs typeface="Times New Roman" pitchFamily="18" charset="0"/>
            </a:endParaRPr>
          </a:p>
          <a:p>
            <a:pPr marL="0" indent="0" algn="just">
              <a:buNone/>
            </a:pPr>
            <a:r>
              <a:rPr lang="kk-KZ" sz="3200" dirty="0" smtClean="0">
                <a:solidFill>
                  <a:schemeClr val="tx1"/>
                </a:solidFill>
                <a:latin typeface="Times New Roman" pitchFamily="18" charset="0"/>
                <a:cs typeface="Times New Roman" pitchFamily="18" charset="0"/>
              </a:rPr>
              <a:t>	5.4.4.3 </a:t>
            </a:r>
            <a:r>
              <a:rPr lang="kk-KZ" sz="3200" dirty="0">
                <a:solidFill>
                  <a:schemeClr val="tx1"/>
                </a:solidFill>
                <a:latin typeface="Times New Roman" pitchFamily="18" charset="0"/>
                <a:cs typeface="Times New Roman" pitchFamily="18" charset="0"/>
              </a:rPr>
              <a:t>сын есімдердің, шырай түрлерінің көркемдік ерекшелігін тану, сын есімді зат есім орнына қолдана білу</a:t>
            </a:r>
            <a:r>
              <a:rPr lang="kk-KZ" sz="3200" dirty="0" smtClean="0">
                <a:solidFill>
                  <a:schemeClr val="tx1"/>
                </a:solidFill>
                <a:latin typeface="Times New Roman" pitchFamily="18" charset="0"/>
                <a:cs typeface="Times New Roman" pitchFamily="18" charset="0"/>
              </a:rPr>
              <a:t>.</a:t>
            </a:r>
          </a:p>
          <a:p>
            <a:pPr marL="0" indent="0" algn="just">
              <a:buNone/>
            </a:pPr>
            <a:r>
              <a:rPr lang="kk-KZ" sz="3200" b="1" dirty="0" smtClean="0">
                <a:solidFill>
                  <a:schemeClr val="tx1"/>
                </a:solidFill>
                <a:latin typeface="Times New Roman" panose="02020603050405020304" pitchFamily="18" charset="0"/>
                <a:cs typeface="Times New Roman" panose="02020603050405020304" pitchFamily="18" charset="0"/>
              </a:rPr>
              <a:t>Сабақ </a:t>
            </a:r>
            <a:r>
              <a:rPr lang="kk-KZ" sz="3200" b="1" dirty="0">
                <a:solidFill>
                  <a:schemeClr val="tx1"/>
                </a:solidFill>
                <a:latin typeface="Times New Roman" panose="02020603050405020304" pitchFamily="18" charset="0"/>
                <a:cs typeface="Times New Roman" panose="02020603050405020304" pitchFamily="18" charset="0"/>
              </a:rPr>
              <a:t>мақсаты</a:t>
            </a:r>
            <a:r>
              <a:rPr lang="kk-KZ" sz="3200" b="1" dirty="0" smtClean="0">
                <a:solidFill>
                  <a:schemeClr val="tx1"/>
                </a:solidFill>
                <a:latin typeface="Times New Roman" panose="02020603050405020304" pitchFamily="18" charset="0"/>
                <a:cs typeface="Times New Roman" panose="02020603050405020304" pitchFamily="18" charset="0"/>
              </a:rPr>
              <a:t>:</a:t>
            </a:r>
            <a:endParaRPr lang="en-US" sz="3200" b="1" dirty="0" smtClean="0">
              <a:solidFill>
                <a:schemeClr val="tx1"/>
              </a:solidFill>
              <a:latin typeface="Times New Roman" panose="02020603050405020304" pitchFamily="18" charset="0"/>
              <a:cs typeface="Times New Roman" panose="02020603050405020304" pitchFamily="18" charset="0"/>
            </a:endParaRPr>
          </a:p>
          <a:p>
            <a:pPr marL="0" indent="0" algn="just">
              <a:buNone/>
            </a:pPr>
            <a:r>
              <a:rPr lang="kk-KZ" sz="3200" dirty="0">
                <a:solidFill>
                  <a:schemeClr val="tx1"/>
                </a:solidFill>
                <a:latin typeface="Times New Roman"/>
                <a:ea typeface="Calibri"/>
              </a:rPr>
              <a:t>Оқылым және тыңдалым материалдары бойынша негізгі ақпараттарды сақтай отырып, жинақы мәтін жазу. Сын есімдерді мағынасына қарай ажыратады, шырай түрінде </a:t>
            </a:r>
            <a:r>
              <a:rPr lang="kk-KZ" sz="3200" dirty="0" smtClean="0">
                <a:solidFill>
                  <a:schemeClr val="tx1"/>
                </a:solidFill>
                <a:latin typeface="Times New Roman"/>
                <a:ea typeface="Calibri"/>
              </a:rPr>
              <a:t>қолданады.</a:t>
            </a:r>
            <a:endParaRPr lang="ru-RU" sz="3200" dirty="0">
              <a:solidFill>
                <a:schemeClr val="tx1"/>
              </a:solidFill>
            </a:endParaRPr>
          </a:p>
          <a:p>
            <a:pPr marL="0" indent="0" algn="just">
              <a:buNone/>
            </a:pPr>
            <a:endParaRPr lang="en-US" sz="3200" b="1" dirty="0" smtClean="0"/>
          </a:p>
          <a:p>
            <a:pPr marL="0" indent="0" algn="just">
              <a:buNone/>
            </a:pPr>
            <a:endParaRPr lang="ru-RU" sz="3200" dirty="0"/>
          </a:p>
        </p:txBody>
      </p:sp>
    </p:spTree>
    <p:extLst>
      <p:ext uri="{BB962C8B-B14F-4D97-AF65-F5344CB8AC3E}">
        <p14:creationId xmlns:p14="http://schemas.microsoft.com/office/powerpoint/2010/main" val="35274432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855472"/>
            <a:ext cx="8596668" cy="1320800"/>
          </a:xfrm>
        </p:spPr>
        <p:txBody>
          <a:bodyPr>
            <a:normAutofit/>
          </a:bodyPr>
          <a:lstStyle/>
          <a:p>
            <a:r>
              <a:rPr lang="kk-KZ" sz="3200" b="1" dirty="0">
                <a:solidFill>
                  <a:schemeClr val="tx1"/>
                </a:solidFill>
                <a:latin typeface="Times New Roman" panose="02020603050405020304" pitchFamily="18" charset="0"/>
                <a:cs typeface="Times New Roman" panose="02020603050405020304" pitchFamily="18" charset="0"/>
              </a:rPr>
              <a:t>Бағалау критерийі</a:t>
            </a:r>
            <a:r>
              <a:rPr lang="kk-KZ" sz="3200" b="1" dirty="0" smtClean="0">
                <a:solidFill>
                  <a:schemeClr val="tx1"/>
                </a:solidFill>
                <a:latin typeface="Times New Roman" panose="02020603050405020304" pitchFamily="18" charset="0"/>
                <a:cs typeface="Times New Roman" panose="02020603050405020304" pitchFamily="18" charset="0"/>
              </a:rPr>
              <a:t>:</a:t>
            </a:r>
            <a:endParaRPr lang="ru-RU" sz="3200" dirty="0">
              <a:solidFill>
                <a:schemeClr val="tx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17728" y="2176272"/>
            <a:ext cx="10753725" cy="3766185"/>
          </a:xfrm>
        </p:spPr>
        <p:txBody>
          <a:bodyPr>
            <a:normAutofit/>
          </a:bodyPr>
          <a:lstStyle/>
          <a:p>
            <a:pPr lvl="0" algn="just">
              <a:buFont typeface="Wingdings" pitchFamily="2" charset="2"/>
              <a:buChar char="v"/>
            </a:pPr>
            <a:r>
              <a:rPr lang="kk-KZ" sz="3600" dirty="0">
                <a:solidFill>
                  <a:schemeClr val="tx1"/>
                </a:solidFill>
                <a:latin typeface="Times New Roman"/>
                <a:cs typeface="Times New Roman"/>
              </a:rPr>
              <a:t>Негізгі ақпараттарды сақтап, жинақы мәтін жазады </a:t>
            </a:r>
            <a:endParaRPr lang="ru-RU" sz="3600" dirty="0">
              <a:solidFill>
                <a:schemeClr val="tx1"/>
              </a:solidFill>
            </a:endParaRPr>
          </a:p>
          <a:p>
            <a:pPr lvl="0" algn="just">
              <a:buFont typeface="Wingdings" pitchFamily="2" charset="2"/>
              <a:buChar char="v"/>
            </a:pPr>
            <a:r>
              <a:rPr lang="kk-KZ" sz="3600" dirty="0">
                <a:solidFill>
                  <a:schemeClr val="tx1"/>
                </a:solidFill>
                <a:latin typeface="Times New Roman"/>
                <a:ea typeface="Times New Roman"/>
                <a:cs typeface="Times New Roman"/>
              </a:rPr>
              <a:t>Сын есімдерді шырай түріне қарай ажыратады</a:t>
            </a:r>
            <a:r>
              <a:rPr lang="kk-KZ" sz="3600" dirty="0">
                <a:solidFill>
                  <a:schemeClr val="tx1"/>
                </a:solidFill>
                <a:latin typeface="Times New Roman"/>
                <a:ea typeface="Times New Roman"/>
                <a:cs typeface="Arial"/>
              </a:rPr>
              <a:t> </a:t>
            </a:r>
            <a:endParaRPr lang="ru-RU" sz="3600" dirty="0">
              <a:solidFill>
                <a:schemeClr val="tx1"/>
              </a:solidFill>
            </a:endParaRPr>
          </a:p>
          <a:p>
            <a:pPr algn="just">
              <a:buFont typeface="Wingdings" pitchFamily="2" charset="2"/>
              <a:buChar char="v"/>
            </a:pPr>
            <a:r>
              <a:rPr lang="kk-KZ" sz="3600" dirty="0">
                <a:solidFill>
                  <a:schemeClr val="tx1"/>
                </a:solidFill>
                <a:latin typeface="Times New Roman"/>
                <a:ea typeface="Times New Roman"/>
                <a:cs typeface="Arial"/>
              </a:rPr>
              <a:t>Сын есім шырайларын орынды қолданады</a:t>
            </a:r>
            <a:endParaRPr lang="ru-RU" sz="36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4883333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78691" y="1330036"/>
            <a:ext cx="9430327" cy="4711326"/>
          </a:xfrm>
        </p:spPr>
        <p:txBody>
          <a:bodyPr>
            <a:normAutofit/>
          </a:bodyPr>
          <a:lstStyle/>
          <a:p>
            <a:pPr lvl="0"/>
            <a:r>
              <a:rPr lang="kk-KZ" sz="3600" dirty="0">
                <a:latin typeface="Times New Roman" panose="02020603050405020304" pitchFamily="18" charset="0"/>
                <a:cs typeface="Times New Roman" panose="02020603050405020304" pitchFamily="18" charset="0"/>
              </a:rPr>
              <a:t>Көлік адамға не үшін қажет болды? </a:t>
            </a:r>
            <a:endParaRPr lang="kk-KZ" sz="3600" dirty="0" smtClean="0">
              <a:latin typeface="Times New Roman" panose="02020603050405020304" pitchFamily="18" charset="0"/>
              <a:cs typeface="Times New Roman" panose="02020603050405020304" pitchFamily="18" charset="0"/>
            </a:endParaRPr>
          </a:p>
          <a:p>
            <a:pPr lvl="0"/>
            <a:r>
              <a:rPr lang="kk-KZ" sz="3600" dirty="0" smtClean="0">
                <a:latin typeface="Times New Roman" panose="02020603050405020304" pitchFamily="18" charset="0"/>
                <a:cs typeface="Times New Roman" panose="02020603050405020304" pitchFamily="18" charset="0"/>
              </a:rPr>
              <a:t>Адамзат </a:t>
            </a:r>
            <a:r>
              <a:rPr lang="kk-KZ" sz="3600" dirty="0">
                <a:latin typeface="Times New Roman" panose="02020603050405020304" pitchFamily="18" charset="0"/>
                <a:cs typeface="Times New Roman" panose="02020603050405020304" pitchFamily="18" charset="0"/>
              </a:rPr>
              <a:t>көлікті қай кезден бастап қолданған? </a:t>
            </a:r>
            <a:endParaRPr lang="en-US" sz="3600" dirty="0">
              <a:latin typeface="Times New Roman" panose="02020603050405020304" pitchFamily="18" charset="0"/>
              <a:cs typeface="Times New Roman" panose="02020603050405020304" pitchFamily="18" charset="0"/>
            </a:endParaRPr>
          </a:p>
          <a:p>
            <a:pPr lvl="0"/>
            <a:r>
              <a:rPr lang="kk-KZ" sz="3600" dirty="0">
                <a:latin typeface="Times New Roman" panose="02020603050405020304" pitchFamily="18" charset="0"/>
                <a:cs typeface="Times New Roman" panose="02020603050405020304" pitchFamily="18" charset="0"/>
              </a:rPr>
              <a:t>«Автомобиль» сөзінің мағынасын білесің бе? </a:t>
            </a:r>
            <a:endParaRPr lang="en-US" sz="3600" dirty="0">
              <a:latin typeface="Times New Roman" panose="02020603050405020304" pitchFamily="18" charset="0"/>
              <a:cs typeface="Times New Roman" panose="02020603050405020304" pitchFamily="18" charset="0"/>
            </a:endParaRPr>
          </a:p>
          <a:p>
            <a:pPr lvl="0"/>
            <a:r>
              <a:rPr lang="kk-KZ" sz="3600" dirty="0">
                <a:latin typeface="Times New Roman" panose="02020603050405020304" pitchFamily="18" charset="0"/>
                <a:cs typeface="Times New Roman" panose="02020603050405020304" pitchFamily="18" charset="0"/>
              </a:rPr>
              <a:t>Леонардо да Винчи деген кім? </a:t>
            </a:r>
            <a:endParaRPr lang="kk-KZ" sz="3600" dirty="0" smtClean="0">
              <a:latin typeface="Times New Roman" panose="02020603050405020304" pitchFamily="18" charset="0"/>
              <a:cs typeface="Times New Roman" panose="02020603050405020304" pitchFamily="18" charset="0"/>
            </a:endParaRPr>
          </a:p>
          <a:p>
            <a:pPr lvl="0"/>
            <a:r>
              <a:rPr lang="kk-KZ" sz="3600" dirty="0" smtClean="0">
                <a:latin typeface="Times New Roman" panose="02020603050405020304" pitchFamily="18" charset="0"/>
                <a:cs typeface="Times New Roman" panose="02020603050405020304" pitchFamily="18" charset="0"/>
              </a:rPr>
              <a:t>Оның </a:t>
            </a:r>
            <a:r>
              <a:rPr lang="kk-KZ" sz="3600" dirty="0">
                <a:latin typeface="Times New Roman" panose="02020603050405020304" pitchFamily="18" charset="0"/>
                <a:cs typeface="Times New Roman" panose="02020603050405020304" pitchFamily="18" charset="0"/>
              </a:rPr>
              <a:t>көлік мәселесіне қатысы бар ма?</a:t>
            </a:r>
            <a:endParaRPr lang="en-US" sz="3600" dirty="0">
              <a:latin typeface="Times New Roman" panose="02020603050405020304" pitchFamily="18" charset="0"/>
              <a:cs typeface="Times New Roman" panose="02020603050405020304" pitchFamily="18" charset="0"/>
            </a:endParaRPr>
          </a:p>
          <a:p>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814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30446" y="417576"/>
            <a:ext cx="8596668" cy="1320800"/>
          </a:xfrm>
        </p:spPr>
        <p:txBody>
          <a:bodyPr>
            <a:normAutofit/>
          </a:bodyPr>
          <a:lstStyle/>
          <a:p>
            <a:pPr algn="ctr"/>
            <a:r>
              <a:rPr lang="kk-KZ" sz="2400" b="1" dirty="0">
                <a:solidFill>
                  <a:schemeClr val="tx1"/>
                </a:solidFill>
                <a:latin typeface="Times New Roman" panose="02020603050405020304" pitchFamily="18" charset="0"/>
                <a:cs typeface="Times New Roman" panose="02020603050405020304" pitchFamily="18" charset="0"/>
              </a:rPr>
              <a:t>1-тапсырма</a:t>
            </a:r>
            <a:endParaRPr lang="ru-RU" sz="2400" dirty="0">
              <a:solidFill>
                <a:schemeClr val="tx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208026" y="1114425"/>
            <a:ext cx="10266010" cy="5355589"/>
          </a:xfrm>
        </p:spPr>
        <p:txBody>
          <a:bodyPr>
            <a:normAutofit/>
          </a:bodyPr>
          <a:lstStyle/>
          <a:p>
            <a:pPr marL="0" indent="0" algn="just">
              <a:buNone/>
            </a:pPr>
            <a:r>
              <a:rPr lang="kk-KZ" sz="2400" b="1" dirty="0">
                <a:solidFill>
                  <a:schemeClr val="tx1"/>
                </a:solidFill>
                <a:latin typeface="Times New Roman" pitchFamily="18" charset="0"/>
                <a:cs typeface="Times New Roman" pitchFamily="18" charset="0"/>
              </a:rPr>
              <a:t>Берілген түпнұсқа мәтінді мұқият оқып шығыңыз. Кестенің екінші бағанына негізгі ақпаратты сақтай отырып, жинақы </a:t>
            </a:r>
            <a:r>
              <a:rPr lang="kk-KZ" sz="2400" b="1" dirty="0" smtClean="0">
                <a:solidFill>
                  <a:schemeClr val="tx1"/>
                </a:solidFill>
                <a:latin typeface="Times New Roman" pitchFamily="18" charset="0"/>
                <a:cs typeface="Times New Roman" pitchFamily="18" charset="0"/>
              </a:rPr>
              <a:t>мәтін </a:t>
            </a:r>
            <a:r>
              <a:rPr lang="kk-KZ" sz="2400" b="1" dirty="0">
                <a:solidFill>
                  <a:schemeClr val="tx1"/>
                </a:solidFill>
                <a:latin typeface="Times New Roman" pitchFamily="18" charset="0"/>
                <a:cs typeface="Times New Roman" pitchFamily="18" charset="0"/>
              </a:rPr>
              <a:t>жазыңыз</a:t>
            </a:r>
            <a:r>
              <a:rPr lang="kk-KZ" sz="2400" b="1" dirty="0" smtClean="0">
                <a:solidFill>
                  <a:schemeClr val="tx1"/>
                </a:solidFill>
                <a:latin typeface="Times New Roman" pitchFamily="18" charset="0"/>
                <a:cs typeface="Times New Roman" pitchFamily="18" charset="0"/>
              </a:rPr>
              <a:t>.</a:t>
            </a:r>
          </a:p>
          <a:p>
            <a:pPr marL="0" indent="0">
              <a:buNone/>
            </a:pPr>
            <a:endParaRPr lang="ru-RU" sz="2000" dirty="0">
              <a:latin typeface="Times New Roman" pitchFamily="18" charset="0"/>
              <a:cs typeface="Times New Roman" pitchFamily="18" charset="0"/>
            </a:endParaRPr>
          </a:p>
        </p:txBody>
      </p:sp>
      <p:graphicFrame>
        <p:nvGraphicFramePr>
          <p:cNvPr id="4" name="Таблица 3"/>
          <p:cNvGraphicFramePr>
            <a:graphicFrameLocks noGrp="1"/>
          </p:cNvGraphicFramePr>
          <p:nvPr>
            <p:extLst>
              <p:ext uri="{D42A27DB-BD31-4B8C-83A1-F6EECF244321}">
                <p14:modId xmlns:p14="http://schemas.microsoft.com/office/powerpoint/2010/main" val="2252296234"/>
              </p:ext>
            </p:extLst>
          </p:nvPr>
        </p:nvGraphicFramePr>
        <p:xfrm>
          <a:off x="199915" y="1935678"/>
          <a:ext cx="11010900" cy="4429496"/>
        </p:xfrm>
        <a:graphic>
          <a:graphicData uri="http://schemas.openxmlformats.org/drawingml/2006/table">
            <a:tbl>
              <a:tblPr firstRow="1" firstCol="1" bandRow="1">
                <a:tableStyleId>{5C22544A-7EE6-4342-B048-85BDC9FD1C3A}</a:tableStyleId>
              </a:tblPr>
              <a:tblGrid>
                <a:gridCol w="8872833">
                  <a:extLst>
                    <a:ext uri="{9D8B030D-6E8A-4147-A177-3AD203B41FA5}">
                      <a16:colId xmlns:a16="http://schemas.microsoft.com/office/drawing/2014/main" val="20000"/>
                    </a:ext>
                  </a:extLst>
                </a:gridCol>
                <a:gridCol w="2138067">
                  <a:extLst>
                    <a:ext uri="{9D8B030D-6E8A-4147-A177-3AD203B41FA5}">
                      <a16:colId xmlns:a16="http://schemas.microsoft.com/office/drawing/2014/main" val="20001"/>
                    </a:ext>
                  </a:extLst>
                </a:gridCol>
              </a:tblGrid>
              <a:tr h="380010">
                <a:tc>
                  <a:txBody>
                    <a:bodyPr/>
                    <a:lstStyle/>
                    <a:p>
                      <a:pPr algn="ctr">
                        <a:lnSpc>
                          <a:spcPct val="115000"/>
                        </a:lnSpc>
                        <a:spcAft>
                          <a:spcPts val="0"/>
                        </a:spcAft>
                      </a:pPr>
                      <a:r>
                        <a:rPr lang="kk-KZ" sz="1800" dirty="0">
                          <a:solidFill>
                            <a:schemeClr val="tx1"/>
                          </a:solidFill>
                          <a:effectLst/>
                          <a:latin typeface="Times New Roman" pitchFamily="18" charset="0"/>
                          <a:cs typeface="Times New Roman" pitchFamily="18" charset="0"/>
                        </a:rPr>
                        <a:t>Мәтін</a:t>
                      </a:r>
                      <a:endParaRPr lang="ru-RU" sz="1800" dirty="0">
                        <a:solidFill>
                          <a:schemeClr val="tx1"/>
                        </a:solidFill>
                        <a:effectLst/>
                        <a:latin typeface="Times New Roman" pitchFamily="18" charset="0"/>
                        <a:ea typeface="Calibri"/>
                        <a:cs typeface="Times New Roman" pitchFamily="18" charset="0"/>
                      </a:endParaRPr>
                    </a:p>
                  </a:txBody>
                  <a:tcPr marL="26929" marR="26929" marT="0" marB="0"/>
                </a:tc>
                <a:tc>
                  <a:txBody>
                    <a:bodyPr/>
                    <a:lstStyle/>
                    <a:p>
                      <a:pPr algn="ctr">
                        <a:lnSpc>
                          <a:spcPct val="115000"/>
                        </a:lnSpc>
                        <a:spcAft>
                          <a:spcPts val="0"/>
                        </a:spcAft>
                      </a:pPr>
                      <a:r>
                        <a:rPr lang="kk-KZ" sz="1800" dirty="0">
                          <a:solidFill>
                            <a:schemeClr val="tx1"/>
                          </a:solidFill>
                          <a:effectLst/>
                          <a:latin typeface="Times New Roman" pitchFamily="18" charset="0"/>
                          <a:cs typeface="Times New Roman" pitchFamily="18" charset="0"/>
                        </a:rPr>
                        <a:t>Жинақы мәтін</a:t>
                      </a:r>
                      <a:endParaRPr lang="ru-RU" sz="1800" dirty="0">
                        <a:solidFill>
                          <a:schemeClr val="tx1"/>
                        </a:solidFill>
                        <a:effectLst/>
                        <a:latin typeface="Times New Roman" pitchFamily="18" charset="0"/>
                        <a:ea typeface="Calibri"/>
                        <a:cs typeface="Times New Roman" pitchFamily="18" charset="0"/>
                      </a:endParaRPr>
                    </a:p>
                  </a:txBody>
                  <a:tcPr marL="26929" marR="26929" marT="0" marB="0"/>
                </a:tc>
                <a:extLst>
                  <a:ext uri="{0D108BD9-81ED-4DB2-BD59-A6C34878D82A}">
                    <a16:rowId xmlns:a16="http://schemas.microsoft.com/office/drawing/2014/main" val="10000"/>
                  </a:ext>
                </a:extLst>
              </a:tr>
              <a:tr h="4049486">
                <a:tc>
                  <a:txBody>
                    <a:bodyPr/>
                    <a:lstStyle/>
                    <a:p>
                      <a:pPr indent="449580" algn="just">
                        <a:lnSpc>
                          <a:spcPct val="115000"/>
                        </a:lnSpc>
                        <a:spcAft>
                          <a:spcPts val="0"/>
                        </a:spcAft>
                      </a:pPr>
                      <a:r>
                        <a:rPr lang="kk-KZ" sz="1800" dirty="0">
                          <a:solidFill>
                            <a:schemeClr val="tx1"/>
                          </a:solidFill>
                          <a:effectLst/>
                          <a:latin typeface="Times New Roman" pitchFamily="18" charset="0"/>
                          <a:cs typeface="Times New Roman" pitchFamily="18" charset="0"/>
                        </a:rPr>
                        <a:t>«Автомобиль» сөзінің мағынасы өздігінен қозғалатын, жолаушыларды және жүкті тасымалдауға арналған дөңгелекті көлік түрі болып табылады. Автомобиль – кем дегенде 4 доңғалағы бар, өз энергия көзімен қозғалысқа келтірілетін көлік құралы. Автомобильді тек бір өнертапқыш бір күнде ойлап шығармағаны белгілі. Автомобиль тарихы бүкіл дүниежүзінде болған автоэволюцияны қамтиды. Қазіргі автомобильді жүз мыңнан астам адам ойының жемісі деуге болады. Автокөлік тарихын айтқанда, алғашқылардың тізімінде қозғалтқышты көліктің теориялық есептеулерін суреттеген Леонардо да Винчи мен Исаак Ньютон тұруы заңды. </a:t>
                      </a:r>
                      <a:endParaRPr lang="ru-RU" sz="1800" dirty="0">
                        <a:solidFill>
                          <a:schemeClr val="tx1"/>
                        </a:solidFill>
                        <a:effectLst/>
                        <a:latin typeface="Times New Roman" pitchFamily="18" charset="0"/>
                        <a:cs typeface="Times New Roman" pitchFamily="18" charset="0"/>
                      </a:endParaRPr>
                    </a:p>
                    <a:p>
                      <a:pPr indent="449580" algn="just">
                        <a:lnSpc>
                          <a:spcPct val="115000"/>
                        </a:lnSpc>
                        <a:spcAft>
                          <a:spcPts val="0"/>
                        </a:spcAft>
                      </a:pPr>
                      <a:r>
                        <a:rPr lang="kk-KZ" sz="1800" dirty="0">
                          <a:solidFill>
                            <a:schemeClr val="tx1"/>
                          </a:solidFill>
                          <a:effectLst/>
                          <a:latin typeface="Times New Roman" pitchFamily="18" charset="0"/>
                          <a:cs typeface="Times New Roman" pitchFamily="18" charset="0"/>
                        </a:rPr>
                        <a:t>Өздігінен қозғалатын көлік түрлерін жасап шығару талаптары XVIIғ. басталғаны белгілі. XIXғ. соңы мен XXғ. басында электр және бу қозғалтқышты автомобильдерді бензинді автомобильдер ығыстыра бастады. </a:t>
                      </a:r>
                      <a:endParaRPr lang="ru-RU" sz="1800" dirty="0">
                        <a:solidFill>
                          <a:schemeClr val="tx1"/>
                        </a:solidFill>
                        <a:effectLst/>
                        <a:latin typeface="Times New Roman" pitchFamily="18" charset="0"/>
                        <a:cs typeface="Times New Roman" pitchFamily="18" charset="0"/>
                      </a:endParaRPr>
                    </a:p>
                  </a:txBody>
                  <a:tcPr marL="26929" marR="26929" marT="0" marB="0"/>
                </a:tc>
                <a:tc>
                  <a:txBody>
                    <a:bodyPr/>
                    <a:lstStyle/>
                    <a:p>
                      <a:pPr>
                        <a:lnSpc>
                          <a:spcPct val="115000"/>
                        </a:lnSpc>
                        <a:spcAft>
                          <a:spcPts val="0"/>
                        </a:spcAft>
                      </a:pPr>
                      <a:r>
                        <a:rPr lang="kk-KZ" sz="500" dirty="0">
                          <a:effectLst/>
                        </a:rPr>
                        <a:t> </a:t>
                      </a:r>
                      <a:endParaRPr lang="ru-RU" sz="400" dirty="0">
                        <a:effectLst/>
                        <a:latin typeface="Calibri"/>
                        <a:ea typeface="Calibri"/>
                        <a:cs typeface="Times New Roman"/>
                      </a:endParaRPr>
                    </a:p>
                  </a:txBody>
                  <a:tcPr marL="26929" marR="26929"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8501513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960707785"/>
              </p:ext>
            </p:extLst>
          </p:nvPr>
        </p:nvGraphicFramePr>
        <p:xfrm>
          <a:off x="357228" y="296883"/>
          <a:ext cx="10936205" cy="4595751"/>
        </p:xfrm>
        <a:graphic>
          <a:graphicData uri="http://schemas.openxmlformats.org/drawingml/2006/table">
            <a:tbl>
              <a:tblPr firstRow="1" bandRow="1">
                <a:tableStyleId>{5C22544A-7EE6-4342-B048-85BDC9FD1C3A}</a:tableStyleId>
              </a:tblPr>
              <a:tblGrid>
                <a:gridCol w="8703645">
                  <a:extLst>
                    <a:ext uri="{9D8B030D-6E8A-4147-A177-3AD203B41FA5}">
                      <a16:colId xmlns:a16="http://schemas.microsoft.com/office/drawing/2014/main" val="20000"/>
                    </a:ext>
                  </a:extLst>
                </a:gridCol>
                <a:gridCol w="2232560">
                  <a:extLst>
                    <a:ext uri="{9D8B030D-6E8A-4147-A177-3AD203B41FA5}">
                      <a16:colId xmlns:a16="http://schemas.microsoft.com/office/drawing/2014/main" val="20001"/>
                    </a:ext>
                  </a:extLst>
                </a:gridCol>
              </a:tblGrid>
              <a:tr h="4595751">
                <a:tc>
                  <a:txBody>
                    <a:bodyPr/>
                    <a:lstStyle/>
                    <a:p>
                      <a:pPr algn="just"/>
                      <a:r>
                        <a:rPr lang="kk-KZ" sz="1800" b="1" kern="1200" dirty="0" smtClean="0">
                          <a:solidFill>
                            <a:schemeClr val="tx1"/>
                          </a:solidFill>
                          <a:effectLst/>
                          <a:latin typeface="Times New Roman" pitchFamily="18" charset="0"/>
                          <a:ea typeface="+mn-ea"/>
                          <a:cs typeface="Times New Roman" pitchFamily="18" charset="0"/>
                        </a:rPr>
                        <a:t>           Америкалық кәсіпкер Генри Фордтың «Форд - Т» моделін жасап шығаруы және 1913 жылы оны шығаратын арнайы конвейердің өндіріс көлемінің артуы есебінен автомобиль бағасы арзандап, көпшілікке қолжетімді көлік түріне айналды. </a:t>
                      </a:r>
                      <a:endParaRPr lang="ru-RU" sz="1800" b="1" kern="1200" dirty="0" smtClean="0">
                        <a:solidFill>
                          <a:schemeClr val="tx1"/>
                        </a:solidFill>
                        <a:effectLst/>
                        <a:latin typeface="Times New Roman" pitchFamily="18" charset="0"/>
                        <a:ea typeface="+mn-ea"/>
                        <a:cs typeface="Times New Roman" pitchFamily="18" charset="0"/>
                      </a:endParaRPr>
                    </a:p>
                    <a:p>
                      <a:pPr algn="just"/>
                      <a:r>
                        <a:rPr lang="kk-KZ" sz="1800" b="1" kern="1200" dirty="0" smtClean="0">
                          <a:solidFill>
                            <a:schemeClr val="tx1"/>
                          </a:solidFill>
                          <a:effectLst/>
                          <a:latin typeface="Times New Roman" pitchFamily="18" charset="0"/>
                          <a:ea typeface="+mn-ea"/>
                          <a:cs typeface="Times New Roman" pitchFamily="18" charset="0"/>
                        </a:rPr>
                        <a:t>           Уақыт өткен сайын әлемдегі көліктердің саны ғана емес, түрі де көбейіп келеді. Қазір үлкен көшелерде өте шағын автокөліктер де жүретін болды. Мысалы Ұлыбритания азаматы Перри Уоткинс жасаған «Wind Up» (Уинд ап) көлігінің тұрқы адам таңғаларлық: биіктігі – 104,14 см, ені – 66,04 см, ұзындығы – 132,08 см. Осындай шағындығы арқасында бұл көлік 2009 жылы 9 мамырда Гиннесс рекордтар кітабына енген. </a:t>
                      </a:r>
                      <a:endParaRPr lang="ru-RU" sz="1800" b="1" kern="1200" dirty="0" smtClean="0">
                        <a:solidFill>
                          <a:schemeClr val="tx1"/>
                        </a:solidFill>
                        <a:effectLst/>
                        <a:latin typeface="Times New Roman" pitchFamily="18" charset="0"/>
                        <a:ea typeface="+mn-ea"/>
                        <a:cs typeface="Times New Roman" pitchFamily="18" charset="0"/>
                      </a:endParaRPr>
                    </a:p>
                    <a:p>
                      <a:pPr algn="just"/>
                      <a:r>
                        <a:rPr lang="kk-KZ" sz="1800" b="1" kern="1200" dirty="0" smtClean="0">
                          <a:solidFill>
                            <a:schemeClr val="tx1"/>
                          </a:solidFill>
                          <a:effectLst/>
                          <a:latin typeface="Times New Roman" pitchFamily="18" charset="0"/>
                          <a:ea typeface="+mn-ea"/>
                          <a:cs typeface="Times New Roman" pitchFamily="18" charset="0"/>
                        </a:rPr>
                        <a:t>            Автокөліктердің сатылым бағалары да адам ойына сыймастай өзгеріп отырады. Әлемдегі ең қымбат автокөлік – Ferrari 250 GT.</a:t>
                      </a:r>
                      <a:endParaRPr lang="ru-RU" sz="1800" b="1" kern="1200" dirty="0" smtClean="0">
                        <a:solidFill>
                          <a:schemeClr val="tx1"/>
                        </a:solidFill>
                        <a:effectLst/>
                        <a:latin typeface="Times New Roman" pitchFamily="18" charset="0"/>
                        <a:ea typeface="+mn-ea"/>
                        <a:cs typeface="Times New Roman" pitchFamily="18" charset="0"/>
                      </a:endParaRPr>
                    </a:p>
                    <a:p>
                      <a:pPr algn="just"/>
                      <a:r>
                        <a:rPr lang="kk-KZ" sz="1800" b="1" kern="1200" dirty="0" smtClean="0">
                          <a:solidFill>
                            <a:schemeClr val="tx1"/>
                          </a:solidFill>
                          <a:effectLst/>
                          <a:latin typeface="Times New Roman" pitchFamily="18" charset="0"/>
                          <a:ea typeface="+mn-ea"/>
                          <a:cs typeface="Times New Roman" pitchFamily="18" charset="0"/>
                        </a:rPr>
                        <a:t>1963 жылы шыққан бұл модельді 2010 жылы диджей Крис Эванс 12 миллион фунт стерлингке сатып алған. Аты аңызға айналған автозауыттың төл туындысы саналатын аталмыш автокөлік талайдың көзін қызықтыруда. </a:t>
                      </a:r>
                      <a:endParaRPr lang="ru-RU" sz="1800" b="1" kern="1200" dirty="0" smtClean="0">
                        <a:solidFill>
                          <a:schemeClr val="tx1"/>
                        </a:solidFill>
                        <a:effectLst/>
                        <a:latin typeface="Times New Roman" pitchFamily="18" charset="0"/>
                        <a:ea typeface="+mn-ea"/>
                        <a:cs typeface="Times New Roman" pitchFamily="18" charset="0"/>
                      </a:endParaRPr>
                    </a:p>
                    <a:p>
                      <a:pPr algn="r"/>
                      <a:r>
                        <a:rPr lang="kk-KZ" sz="1800" b="1" kern="1200" dirty="0" smtClean="0">
                          <a:solidFill>
                            <a:schemeClr val="tx1"/>
                          </a:solidFill>
                          <a:effectLst/>
                          <a:latin typeface="Times New Roman" pitchFamily="18" charset="0"/>
                          <a:ea typeface="+mn-ea"/>
                          <a:cs typeface="Times New Roman" pitchFamily="18" charset="0"/>
                        </a:rPr>
                        <a:t>                 «Білгенге маржан» кітабынан </a:t>
                      </a:r>
                      <a:endParaRPr lang="ru-RU" sz="1800" dirty="0">
                        <a:solidFill>
                          <a:schemeClr val="tx1"/>
                        </a:solidFill>
                        <a:latin typeface="Times New Roman" pitchFamily="18" charset="0"/>
                        <a:cs typeface="Times New Roman" pitchFamily="18" charset="0"/>
                      </a:endParaRPr>
                    </a:p>
                  </a:txBody>
                  <a:tcPr/>
                </a:tc>
                <a:tc>
                  <a:txBody>
                    <a:bodyPr/>
                    <a:lstStyle/>
                    <a:p>
                      <a:endParaRPr lang="ru-RU" dirty="0"/>
                    </a:p>
                  </a:txBody>
                  <a:tcPr>
                    <a:solidFill>
                      <a:schemeClr val="accent1">
                        <a:lumMod val="20000"/>
                        <a:lumOff val="80000"/>
                      </a:schemeClr>
                    </a:solidFill>
                  </a:tcPr>
                </a:tc>
                <a:extLst>
                  <a:ext uri="{0D108BD9-81ED-4DB2-BD59-A6C34878D82A}">
                    <a16:rowId xmlns:a16="http://schemas.microsoft.com/office/drawing/2014/main" val="10000"/>
                  </a:ext>
                </a:extLst>
              </a:tr>
            </a:tbl>
          </a:graphicData>
        </a:graphic>
      </p:graphicFrame>
      <p:sp>
        <p:nvSpPr>
          <p:cNvPr id="6" name="TextBox 5"/>
          <p:cNvSpPr txBox="1"/>
          <p:nvPr/>
        </p:nvSpPr>
        <p:spPr>
          <a:xfrm>
            <a:off x="391885" y="5023262"/>
            <a:ext cx="10379034" cy="1200329"/>
          </a:xfrm>
          <a:prstGeom prst="rect">
            <a:avLst/>
          </a:prstGeom>
          <a:noFill/>
        </p:spPr>
        <p:txBody>
          <a:bodyPr wrap="square" rtlCol="0">
            <a:spAutoFit/>
          </a:bodyPr>
          <a:lstStyle/>
          <a:p>
            <a:r>
              <a:rPr lang="ru-RU" sz="2400" b="1" dirty="0" smtClean="0">
                <a:latin typeface="Times New Roman" pitchFamily="18" charset="0"/>
                <a:cs typeface="Times New Roman" pitchFamily="18" charset="0"/>
              </a:rPr>
              <a:t>Дескриптор:</a:t>
            </a:r>
          </a:p>
          <a:p>
            <a:pPr marL="342900" lvl="0" indent="-342900">
              <a:buFont typeface="Arial" pitchFamily="34" charset="0"/>
              <a:buChar char="•"/>
            </a:pPr>
            <a:r>
              <a:rPr lang="kk-KZ" sz="2400" dirty="0">
                <a:latin typeface="Times New Roman" pitchFamily="18" charset="0"/>
                <a:cs typeface="Times New Roman" pitchFamily="18" charset="0"/>
              </a:rPr>
              <a:t>жинақы мәтін құрастыруда негізгі ойды білдіретін сөйлемдерді іріктейді;</a:t>
            </a:r>
            <a:endParaRPr lang="ru-RU" sz="2400" dirty="0">
              <a:latin typeface="Times New Roman" pitchFamily="18" charset="0"/>
              <a:cs typeface="Times New Roman" pitchFamily="18" charset="0"/>
            </a:endParaRPr>
          </a:p>
          <a:p>
            <a:pPr marL="342900" lvl="0" indent="-342900">
              <a:buFont typeface="Arial" pitchFamily="34" charset="0"/>
              <a:buChar char="•"/>
            </a:pPr>
            <a:r>
              <a:rPr lang="kk-KZ" sz="2400" dirty="0">
                <a:latin typeface="Times New Roman" pitchFamily="18" charset="0"/>
                <a:cs typeface="Times New Roman" pitchFamily="18" charset="0"/>
              </a:rPr>
              <a:t>мәтіндегі негізгі ақпараттарға сүйеніп, жинақы мәтін жазады</a:t>
            </a:r>
            <a:r>
              <a:rPr lang="kk-KZ" sz="2400" dirty="0" smtClean="0">
                <a:latin typeface="Times New Roman" pitchFamily="18" charset="0"/>
                <a:cs typeface="Times New Roman" pitchFamily="18" charset="0"/>
              </a:rPr>
              <a:t>.</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31620152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sz="2400" b="1" dirty="0">
                <a:solidFill>
                  <a:schemeClr val="tx1"/>
                </a:solidFill>
                <a:latin typeface="Times New Roman" panose="02020603050405020304" pitchFamily="18" charset="0"/>
                <a:cs typeface="Times New Roman" panose="02020603050405020304" pitchFamily="18" charset="0"/>
              </a:rPr>
              <a:t>Өзіңді тексер! </a:t>
            </a:r>
            <a:endParaRPr lang="ru-RU" sz="2400" dirty="0">
              <a:solidFill>
                <a:schemeClr val="tx1"/>
              </a:solidFill>
              <a:latin typeface="Times New Roman" panose="02020603050405020304" pitchFamily="18" charset="0"/>
              <a:cs typeface="Times New Roman" panose="02020603050405020304" pitchFamily="18"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2546654994"/>
              </p:ext>
            </p:extLst>
          </p:nvPr>
        </p:nvGraphicFramePr>
        <p:xfrm>
          <a:off x="598818" y="1320863"/>
          <a:ext cx="9198325" cy="5364480"/>
        </p:xfrm>
        <a:graphic>
          <a:graphicData uri="http://schemas.openxmlformats.org/drawingml/2006/table">
            <a:tbl>
              <a:tblPr firstRow="1" bandRow="1">
                <a:tableStyleId>{5C22544A-7EE6-4342-B048-85BDC9FD1C3A}</a:tableStyleId>
              </a:tblPr>
              <a:tblGrid>
                <a:gridCol w="9198325">
                  <a:extLst>
                    <a:ext uri="{9D8B030D-6E8A-4147-A177-3AD203B41FA5}">
                      <a16:colId xmlns:a16="http://schemas.microsoft.com/office/drawing/2014/main" val="20000"/>
                    </a:ext>
                  </a:extLst>
                </a:gridCol>
              </a:tblGrid>
              <a:tr h="370840">
                <a:tc>
                  <a:txBody>
                    <a:bodyPr/>
                    <a:lstStyle/>
                    <a:p>
                      <a:pPr algn="ctr"/>
                      <a:r>
                        <a:rPr lang="ru-RU" sz="2000" dirty="0" err="1" smtClean="0">
                          <a:solidFill>
                            <a:schemeClr val="tx1"/>
                          </a:solidFill>
                          <a:latin typeface="Times New Roman" pitchFamily="18" charset="0"/>
                          <a:cs typeface="Times New Roman" pitchFamily="18" charset="0"/>
                        </a:rPr>
                        <a:t>Жина</a:t>
                      </a:r>
                      <a:r>
                        <a:rPr lang="kk-KZ" sz="2000" dirty="0" smtClean="0">
                          <a:solidFill>
                            <a:schemeClr val="tx1"/>
                          </a:solidFill>
                          <a:latin typeface="Times New Roman" pitchFamily="18" charset="0"/>
                          <a:cs typeface="Times New Roman" pitchFamily="18" charset="0"/>
                        </a:rPr>
                        <a:t>қы</a:t>
                      </a:r>
                      <a:r>
                        <a:rPr lang="kk-KZ" sz="2000" baseline="0" dirty="0" smtClean="0">
                          <a:solidFill>
                            <a:schemeClr val="tx1"/>
                          </a:solidFill>
                          <a:latin typeface="Times New Roman" pitchFamily="18" charset="0"/>
                          <a:cs typeface="Times New Roman" pitchFamily="18" charset="0"/>
                        </a:rPr>
                        <a:t> мәтін</a:t>
                      </a:r>
                      <a:endParaRPr lang="ru-RU" sz="2000" dirty="0">
                        <a:solidFill>
                          <a:schemeClr val="tx1"/>
                        </a:solidFill>
                        <a:latin typeface="Times New Roman" pitchFamily="18" charset="0"/>
                        <a:cs typeface="Times New Roman" pitchFamily="18" charset="0"/>
                      </a:endParaRPr>
                    </a:p>
                  </a:txBody>
                  <a:tcPr/>
                </a:tc>
                <a:extLst>
                  <a:ext uri="{0D108BD9-81ED-4DB2-BD59-A6C34878D82A}">
                    <a16:rowId xmlns:a16="http://schemas.microsoft.com/office/drawing/2014/main" val="10000"/>
                  </a:ext>
                </a:extLst>
              </a:tr>
              <a:tr h="370840">
                <a:tc>
                  <a:txBody>
                    <a:bodyPr/>
                    <a:lstStyle/>
                    <a:p>
                      <a:pPr algn="just"/>
                      <a:r>
                        <a:rPr lang="kk-KZ" sz="2000" kern="1200" dirty="0" smtClean="0">
                          <a:solidFill>
                            <a:schemeClr val="dk1"/>
                          </a:solidFill>
                          <a:effectLst/>
                          <a:latin typeface="Times New Roman" pitchFamily="18" charset="0"/>
                          <a:ea typeface="+mn-ea"/>
                          <a:cs typeface="Times New Roman" pitchFamily="18" charset="0"/>
                        </a:rPr>
                        <a:t>           «Автомобиль» сөзі өздігінен қозғалатын, жолаушыларды және жүкті тасымалдауға арналған дөңгелекті көлік түрі деген мағынаны білдіреді. Автомобиль – кем дегенде 4 доңғалағы бар, өз энергия көзімен қозғалысқа келтірілетін көлік құралы. Автомобильді тек бір өнертапқыш бір күнде ойлап шығармағаны белгілі. Қазіргі автомобильді жүз мыңнан астам адам ойының жемісі деуге болады. </a:t>
                      </a:r>
                      <a:r>
                        <a:rPr lang="kk-KZ" sz="2000" b="1" kern="1200" dirty="0" smtClean="0">
                          <a:solidFill>
                            <a:schemeClr val="dk1"/>
                          </a:solidFill>
                          <a:effectLst/>
                          <a:latin typeface="Times New Roman" pitchFamily="18" charset="0"/>
                          <a:ea typeface="+mn-ea"/>
                          <a:cs typeface="Times New Roman" pitchFamily="18" charset="0"/>
                        </a:rPr>
                        <a:t>Автокөлік</a:t>
                      </a:r>
                      <a:r>
                        <a:rPr lang="kk-KZ" sz="2000" kern="1200" dirty="0" smtClean="0">
                          <a:solidFill>
                            <a:schemeClr val="dk1"/>
                          </a:solidFill>
                          <a:effectLst/>
                          <a:latin typeface="Times New Roman" pitchFamily="18" charset="0"/>
                          <a:ea typeface="+mn-ea"/>
                          <a:cs typeface="Times New Roman" pitchFamily="18" charset="0"/>
                        </a:rPr>
                        <a:t> тарихы Леонардо да Винчи мен Исаак Ньютонның есімімен тығыз байланысты. </a:t>
                      </a:r>
                      <a:endParaRPr lang="ru-RU" sz="2000" kern="1200" dirty="0" smtClean="0">
                        <a:solidFill>
                          <a:schemeClr val="dk1"/>
                        </a:solidFill>
                        <a:effectLst/>
                        <a:latin typeface="Times New Roman" pitchFamily="18" charset="0"/>
                        <a:ea typeface="+mn-ea"/>
                        <a:cs typeface="Times New Roman" pitchFamily="18" charset="0"/>
                      </a:endParaRPr>
                    </a:p>
                    <a:p>
                      <a:pPr algn="just"/>
                      <a:r>
                        <a:rPr lang="kk-KZ" sz="2000" kern="1200" dirty="0" smtClean="0">
                          <a:solidFill>
                            <a:schemeClr val="dk1"/>
                          </a:solidFill>
                          <a:effectLst/>
                          <a:latin typeface="Times New Roman" pitchFamily="18" charset="0"/>
                          <a:ea typeface="+mn-ea"/>
                          <a:cs typeface="Times New Roman" pitchFamily="18" charset="0"/>
                        </a:rPr>
                        <a:t>          Өздігінен қозғалатын көлік түрлерін жасап шығару талаптары XVIIғ. басталған. XIXғ. соңы мен XXғ. басында электр және бу қозғалтқышты автомобильдерді бензинді автомобильдер алмастырды. </a:t>
                      </a:r>
                      <a:endParaRPr lang="ru-RU" sz="2000" kern="1200" dirty="0" smtClean="0">
                        <a:solidFill>
                          <a:schemeClr val="dk1"/>
                        </a:solidFill>
                        <a:effectLst/>
                        <a:latin typeface="Times New Roman" pitchFamily="18" charset="0"/>
                        <a:ea typeface="+mn-ea"/>
                        <a:cs typeface="Times New Roman" pitchFamily="18" charset="0"/>
                      </a:endParaRPr>
                    </a:p>
                    <a:p>
                      <a:pPr algn="just"/>
                      <a:r>
                        <a:rPr lang="kk-KZ" sz="2000" kern="1200" dirty="0" smtClean="0">
                          <a:solidFill>
                            <a:schemeClr val="dk1"/>
                          </a:solidFill>
                          <a:effectLst/>
                          <a:latin typeface="Times New Roman" pitchFamily="18" charset="0"/>
                          <a:ea typeface="+mn-ea"/>
                          <a:cs typeface="Times New Roman" pitchFamily="18" charset="0"/>
                        </a:rPr>
                        <a:t>Америкалық кәсіпкер Генри Фордтың «Форд -Т» моделін жасап шығаруы автомобиль бағасының арзандап, көпшілікке қолжетімді көлік түріне айналуына алып келді. </a:t>
                      </a:r>
                      <a:endParaRPr lang="ru-RU" sz="2000" kern="1200" dirty="0" smtClean="0">
                        <a:solidFill>
                          <a:schemeClr val="dk1"/>
                        </a:solidFill>
                        <a:effectLst/>
                        <a:latin typeface="Times New Roman" pitchFamily="18" charset="0"/>
                        <a:ea typeface="+mn-ea"/>
                        <a:cs typeface="Times New Roman" pitchFamily="18" charset="0"/>
                      </a:endParaRPr>
                    </a:p>
                    <a:p>
                      <a:pPr algn="just"/>
                      <a:r>
                        <a:rPr lang="kk-KZ" sz="2000" kern="1200" dirty="0" smtClean="0">
                          <a:solidFill>
                            <a:schemeClr val="dk1"/>
                          </a:solidFill>
                          <a:effectLst/>
                          <a:latin typeface="Times New Roman" pitchFamily="18" charset="0"/>
                          <a:ea typeface="+mn-ea"/>
                          <a:cs typeface="Times New Roman" pitchFamily="18" charset="0"/>
                        </a:rPr>
                        <a:t>           Уақыт өткен сайын әлемдегі көліктердің саны ғана емес, түрі де көбейіп келеді. Қазір үлкен көшелерден </a:t>
                      </a:r>
                      <a:r>
                        <a:rPr lang="kk-KZ" sz="2000" b="1" kern="1200" dirty="0" smtClean="0">
                          <a:solidFill>
                            <a:schemeClr val="dk1"/>
                          </a:solidFill>
                          <a:effectLst/>
                          <a:latin typeface="Times New Roman" pitchFamily="18" charset="0"/>
                          <a:ea typeface="+mn-ea"/>
                          <a:cs typeface="Times New Roman" pitchFamily="18" charset="0"/>
                        </a:rPr>
                        <a:t>өте шағын, ең қымбат </a:t>
                      </a:r>
                      <a:r>
                        <a:rPr lang="kk-KZ" sz="2000" kern="1200" dirty="0" smtClean="0">
                          <a:solidFill>
                            <a:schemeClr val="dk1"/>
                          </a:solidFill>
                          <a:effectLst/>
                          <a:latin typeface="Times New Roman" pitchFamily="18" charset="0"/>
                          <a:ea typeface="+mn-ea"/>
                          <a:cs typeface="Times New Roman" pitchFamily="18" charset="0"/>
                        </a:rPr>
                        <a:t>автокөліктерді көруге болады.</a:t>
                      </a:r>
                      <a:endParaRPr lang="ru-RU" sz="2000" dirty="0">
                        <a:latin typeface="Times New Roman" pitchFamily="18" charset="0"/>
                        <a:cs typeface="Times New Roman" pitchFamily="18" charset="0"/>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1187374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sz="2400" b="1" dirty="0" smtClean="0">
                <a:solidFill>
                  <a:schemeClr val="tx1"/>
                </a:solidFill>
                <a:latin typeface="Times New Roman" panose="02020603050405020304" pitchFamily="18" charset="0"/>
                <a:cs typeface="Times New Roman" panose="02020603050405020304" pitchFamily="18" charset="0"/>
              </a:rPr>
              <a:t>2-тапсырма</a:t>
            </a:r>
            <a:endParaRPr lang="ru-RU" sz="2400" dirty="0">
              <a:solidFill>
                <a:schemeClr val="tx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77333" y="1554481"/>
            <a:ext cx="9262313" cy="4486882"/>
          </a:xfrm>
        </p:spPr>
        <p:txBody>
          <a:bodyPr>
            <a:normAutofit fontScale="92500" lnSpcReduction="10000"/>
          </a:bodyPr>
          <a:lstStyle/>
          <a:p>
            <a:pPr marL="0" indent="0" algn="just">
              <a:buNone/>
            </a:pPr>
            <a:r>
              <a:rPr lang="kk-KZ" sz="3200" b="1" dirty="0">
                <a:solidFill>
                  <a:schemeClr val="tx1"/>
                </a:solidFill>
                <a:latin typeface="Times New Roman" pitchFamily="18" charset="0"/>
                <a:cs typeface="Times New Roman" pitchFamily="18" charset="0"/>
              </a:rPr>
              <a:t>Төмендегі сын есімдерге шырай жұрнақтарын жалғап, өзің қалаған 3 сөзбен күшейтпелі шырай түріне сөйлем құра. </a:t>
            </a:r>
            <a:endParaRPr lang="ru-RU" sz="3200" dirty="0">
              <a:solidFill>
                <a:schemeClr val="tx1"/>
              </a:solidFill>
              <a:latin typeface="Times New Roman" pitchFamily="18" charset="0"/>
              <a:cs typeface="Times New Roman" pitchFamily="18" charset="0"/>
            </a:endParaRPr>
          </a:p>
          <a:p>
            <a:pPr marL="0" indent="0" algn="just">
              <a:buNone/>
            </a:pPr>
            <a:r>
              <a:rPr lang="kk-KZ" sz="3200" dirty="0">
                <a:solidFill>
                  <a:schemeClr val="tx1"/>
                </a:solidFill>
                <a:latin typeface="Times New Roman" pitchFamily="18" charset="0"/>
                <a:cs typeface="Times New Roman" pitchFamily="18" charset="0"/>
              </a:rPr>
              <a:t>Жарық, үлкен, кең, дәмді, дәл, ұзын, жұмсақ, ауыр. </a:t>
            </a:r>
            <a:endParaRPr lang="kk-KZ" sz="3200" b="1" dirty="0">
              <a:solidFill>
                <a:schemeClr val="tx1"/>
              </a:solidFill>
              <a:latin typeface="Times New Roman" pitchFamily="18" charset="0"/>
              <a:cs typeface="Times New Roman" pitchFamily="18" charset="0"/>
            </a:endParaRPr>
          </a:p>
          <a:p>
            <a:pPr marL="0" indent="0" algn="just">
              <a:buNone/>
            </a:pPr>
            <a:endParaRPr lang="kk-KZ" sz="3200" b="1" dirty="0" smtClean="0">
              <a:solidFill>
                <a:schemeClr val="tx1"/>
              </a:solidFill>
            </a:endParaRPr>
          </a:p>
          <a:p>
            <a:pPr marL="0" indent="0" algn="just">
              <a:buNone/>
            </a:pPr>
            <a:r>
              <a:rPr lang="kk-KZ" sz="3200" b="1" dirty="0" smtClean="0">
                <a:solidFill>
                  <a:schemeClr val="tx1"/>
                </a:solidFill>
                <a:latin typeface="Times New Roman" panose="02020603050405020304" pitchFamily="18" charset="0"/>
                <a:cs typeface="Times New Roman" panose="02020603050405020304" pitchFamily="18" charset="0"/>
              </a:rPr>
              <a:t>Дескриптор:</a:t>
            </a:r>
            <a:endParaRPr lang="ru-RU" sz="3200" dirty="0">
              <a:solidFill>
                <a:schemeClr val="tx1"/>
              </a:solidFill>
              <a:latin typeface="Times New Roman" panose="02020603050405020304" pitchFamily="18" charset="0"/>
              <a:cs typeface="Times New Roman" panose="02020603050405020304" pitchFamily="18" charset="0"/>
            </a:endParaRPr>
          </a:p>
          <a:p>
            <a:pPr lvl="0" algn="just"/>
            <a:r>
              <a:rPr lang="kk-KZ" sz="3200" dirty="0">
                <a:solidFill>
                  <a:schemeClr val="tx1"/>
                </a:solidFill>
                <a:latin typeface="Times New Roman" pitchFamily="18" charset="0"/>
                <a:cs typeface="Times New Roman" pitchFamily="18" charset="0"/>
              </a:rPr>
              <a:t>Сын есімдерді шырай түрлеріне айналдырады </a:t>
            </a:r>
            <a:endParaRPr lang="ru-RU" sz="3200" dirty="0">
              <a:solidFill>
                <a:schemeClr val="tx1"/>
              </a:solidFill>
              <a:latin typeface="Times New Roman" pitchFamily="18" charset="0"/>
              <a:cs typeface="Times New Roman" pitchFamily="18" charset="0"/>
            </a:endParaRPr>
          </a:p>
          <a:p>
            <a:pPr lvl="0" algn="just"/>
            <a:r>
              <a:rPr lang="kk-KZ" sz="3200" dirty="0">
                <a:solidFill>
                  <a:schemeClr val="tx1"/>
                </a:solidFill>
                <a:latin typeface="Times New Roman" pitchFamily="18" charset="0"/>
                <a:cs typeface="Times New Roman" pitchFamily="18" charset="0"/>
              </a:rPr>
              <a:t>Берілген сөздерді қатыстырып, күшейтпелі шырай түріне 3 сөйлем </a:t>
            </a:r>
            <a:r>
              <a:rPr lang="kk-KZ" sz="3200" dirty="0" smtClean="0">
                <a:solidFill>
                  <a:schemeClr val="tx1"/>
                </a:solidFill>
                <a:latin typeface="Times New Roman" pitchFamily="18" charset="0"/>
                <a:cs typeface="Times New Roman" pitchFamily="18" charset="0"/>
              </a:rPr>
              <a:t>құрастырады</a:t>
            </a:r>
            <a:endParaRPr lang="kk-KZ" sz="3200" b="1" dirty="0" smtClean="0">
              <a:solidFill>
                <a:schemeClr val="tx1"/>
              </a:solidFill>
              <a:latin typeface="Times New Roman" pitchFamily="18" charset="0"/>
              <a:cs typeface="Times New Roman" pitchFamily="18" charset="0"/>
            </a:endParaRPr>
          </a:p>
          <a:p>
            <a:pPr marL="0" indent="0">
              <a:buNone/>
            </a:pPr>
            <a:endParaRPr lang="ru-RU" dirty="0"/>
          </a:p>
          <a:p>
            <a:pPr marL="0" indent="0">
              <a:buNone/>
            </a:pPr>
            <a:endParaRPr lang="ru-RU" dirty="0"/>
          </a:p>
        </p:txBody>
      </p:sp>
    </p:spTree>
    <p:extLst>
      <p:ext uri="{BB962C8B-B14F-4D97-AF65-F5344CB8AC3E}">
        <p14:creationId xmlns:p14="http://schemas.microsoft.com/office/powerpoint/2010/main" val="15049818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76894"/>
            <a:ext cx="8596668" cy="1555258"/>
          </a:xfrm>
        </p:spPr>
        <p:txBody>
          <a:bodyPr>
            <a:normAutofit/>
          </a:bodyPr>
          <a:lstStyle/>
          <a:p>
            <a:pPr algn="ctr"/>
            <a:r>
              <a:rPr lang="kk-KZ" sz="2400" b="1" dirty="0">
                <a:solidFill>
                  <a:schemeClr val="tx1"/>
                </a:solidFill>
                <a:latin typeface="Times New Roman" panose="02020603050405020304" pitchFamily="18" charset="0"/>
                <a:cs typeface="Times New Roman" panose="02020603050405020304" pitchFamily="18" charset="0"/>
              </a:rPr>
              <a:t>Өзіңді тексер!  </a:t>
            </a:r>
            <a:endParaRPr lang="ru-RU" sz="2400" dirty="0">
              <a:solidFill>
                <a:schemeClr val="tx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29833" y="1413164"/>
            <a:ext cx="9654198" cy="5165766"/>
          </a:xfrm>
        </p:spPr>
        <p:txBody>
          <a:bodyPr>
            <a:noAutofit/>
          </a:bodyPr>
          <a:lstStyle/>
          <a:p>
            <a:pPr marL="0" indent="0" algn="just">
              <a:buNone/>
            </a:pPr>
            <a:r>
              <a:rPr lang="kk-KZ" sz="2400" b="1" dirty="0">
                <a:solidFill>
                  <a:schemeClr val="tx1"/>
                </a:solidFill>
                <a:latin typeface="Times New Roman" pitchFamily="18" charset="0"/>
                <a:cs typeface="Times New Roman" pitchFamily="18" charset="0"/>
              </a:rPr>
              <a:t>1) Жарық – </a:t>
            </a:r>
            <a:r>
              <a:rPr lang="kk-KZ" sz="2400" dirty="0">
                <a:solidFill>
                  <a:schemeClr val="tx1"/>
                </a:solidFill>
                <a:latin typeface="Times New Roman" pitchFamily="18" charset="0"/>
                <a:cs typeface="Times New Roman" pitchFamily="18" charset="0"/>
              </a:rPr>
              <a:t>жарықтау, жарығырақ, тіпті жарық, жап-жарық</a:t>
            </a:r>
            <a:r>
              <a:rPr lang="kk-KZ" sz="2400" b="1" dirty="0">
                <a:solidFill>
                  <a:schemeClr val="tx1"/>
                </a:solidFill>
                <a:latin typeface="Times New Roman" pitchFamily="18" charset="0"/>
                <a:cs typeface="Times New Roman" pitchFamily="18" charset="0"/>
              </a:rPr>
              <a:t> </a:t>
            </a:r>
            <a:endParaRPr lang="ru-RU" sz="2400" dirty="0">
              <a:solidFill>
                <a:schemeClr val="tx1"/>
              </a:solidFill>
              <a:latin typeface="Times New Roman" pitchFamily="18" charset="0"/>
              <a:cs typeface="Times New Roman" pitchFamily="18" charset="0"/>
            </a:endParaRPr>
          </a:p>
          <a:p>
            <a:pPr marL="0" indent="0" algn="just">
              <a:buNone/>
            </a:pPr>
            <a:r>
              <a:rPr lang="kk-KZ" sz="2400" b="1" dirty="0">
                <a:solidFill>
                  <a:schemeClr val="tx1"/>
                </a:solidFill>
                <a:latin typeface="Times New Roman" pitchFamily="18" charset="0"/>
                <a:cs typeface="Times New Roman" pitchFamily="18" charset="0"/>
              </a:rPr>
              <a:t>2) Үлкен – </a:t>
            </a:r>
            <a:r>
              <a:rPr lang="kk-KZ" sz="2400" dirty="0">
                <a:solidFill>
                  <a:schemeClr val="tx1"/>
                </a:solidFill>
                <a:latin typeface="Times New Roman" pitchFamily="18" charset="0"/>
                <a:cs typeface="Times New Roman" pitchFamily="18" charset="0"/>
              </a:rPr>
              <a:t>үлкенірек, үлкендеу, өте үлкен</a:t>
            </a:r>
            <a:r>
              <a:rPr lang="kk-KZ" sz="2400" b="1" dirty="0">
                <a:solidFill>
                  <a:schemeClr val="tx1"/>
                </a:solidFill>
                <a:latin typeface="Times New Roman" pitchFamily="18" charset="0"/>
                <a:cs typeface="Times New Roman" pitchFamily="18" charset="0"/>
              </a:rPr>
              <a:t> </a:t>
            </a:r>
            <a:endParaRPr lang="ru-RU" sz="2400" dirty="0">
              <a:solidFill>
                <a:schemeClr val="tx1"/>
              </a:solidFill>
              <a:latin typeface="Times New Roman" pitchFamily="18" charset="0"/>
              <a:cs typeface="Times New Roman" pitchFamily="18" charset="0"/>
            </a:endParaRPr>
          </a:p>
          <a:p>
            <a:pPr marL="0" indent="0" algn="just">
              <a:buNone/>
            </a:pPr>
            <a:r>
              <a:rPr lang="kk-KZ" sz="2400" b="1" dirty="0">
                <a:solidFill>
                  <a:schemeClr val="tx1"/>
                </a:solidFill>
                <a:latin typeface="Times New Roman" pitchFamily="18" charset="0"/>
                <a:cs typeface="Times New Roman" pitchFamily="18" charset="0"/>
              </a:rPr>
              <a:t>3) кең – </a:t>
            </a:r>
            <a:r>
              <a:rPr lang="kk-KZ" sz="2400" dirty="0">
                <a:solidFill>
                  <a:schemeClr val="tx1"/>
                </a:solidFill>
                <a:latin typeface="Times New Roman" pitchFamily="18" charset="0"/>
                <a:cs typeface="Times New Roman" pitchFamily="18" charset="0"/>
              </a:rPr>
              <a:t>кеңдеу, кеңірек, тым кең, кеп-кең </a:t>
            </a:r>
            <a:endParaRPr lang="ru-RU" sz="2400" dirty="0">
              <a:solidFill>
                <a:schemeClr val="tx1"/>
              </a:solidFill>
              <a:latin typeface="Times New Roman" pitchFamily="18" charset="0"/>
              <a:cs typeface="Times New Roman" pitchFamily="18" charset="0"/>
            </a:endParaRPr>
          </a:p>
          <a:p>
            <a:pPr marL="0" indent="0" algn="just">
              <a:buNone/>
            </a:pPr>
            <a:r>
              <a:rPr lang="kk-KZ" sz="2400" b="1" dirty="0">
                <a:solidFill>
                  <a:schemeClr val="tx1"/>
                </a:solidFill>
                <a:latin typeface="Times New Roman" pitchFamily="18" charset="0"/>
                <a:cs typeface="Times New Roman" pitchFamily="18" charset="0"/>
              </a:rPr>
              <a:t>4) дәмді</a:t>
            </a:r>
            <a:r>
              <a:rPr lang="kk-KZ" sz="2400" dirty="0">
                <a:solidFill>
                  <a:schemeClr val="tx1"/>
                </a:solidFill>
                <a:latin typeface="Times New Roman" pitchFamily="18" charset="0"/>
                <a:cs typeface="Times New Roman" pitchFamily="18" charset="0"/>
              </a:rPr>
              <a:t> – дәмдірек, дәмділеу, өте дәмді, ең дәмді </a:t>
            </a:r>
            <a:endParaRPr lang="ru-RU" sz="2400" dirty="0">
              <a:solidFill>
                <a:schemeClr val="tx1"/>
              </a:solidFill>
              <a:latin typeface="Times New Roman" pitchFamily="18" charset="0"/>
              <a:cs typeface="Times New Roman" pitchFamily="18" charset="0"/>
            </a:endParaRPr>
          </a:p>
          <a:p>
            <a:pPr marL="0" indent="0" algn="just">
              <a:buNone/>
            </a:pPr>
            <a:r>
              <a:rPr lang="kk-KZ" sz="2400" b="1" dirty="0">
                <a:solidFill>
                  <a:schemeClr val="tx1"/>
                </a:solidFill>
                <a:latin typeface="Times New Roman" pitchFamily="18" charset="0"/>
                <a:cs typeface="Times New Roman" pitchFamily="18" charset="0"/>
              </a:rPr>
              <a:t>5) дәл</a:t>
            </a:r>
            <a:r>
              <a:rPr lang="kk-KZ" sz="2400" dirty="0">
                <a:solidFill>
                  <a:schemeClr val="tx1"/>
                </a:solidFill>
                <a:latin typeface="Times New Roman" pitchFamily="18" charset="0"/>
                <a:cs typeface="Times New Roman" pitchFamily="18" charset="0"/>
              </a:rPr>
              <a:t> – дәлдеу, дәлдірек, дәп-дәл  </a:t>
            </a:r>
            <a:endParaRPr lang="ru-RU" sz="2400" dirty="0">
              <a:solidFill>
                <a:schemeClr val="tx1"/>
              </a:solidFill>
              <a:latin typeface="Times New Roman" pitchFamily="18" charset="0"/>
              <a:cs typeface="Times New Roman" pitchFamily="18" charset="0"/>
            </a:endParaRPr>
          </a:p>
          <a:p>
            <a:pPr marL="0" indent="0" algn="just">
              <a:buNone/>
            </a:pPr>
            <a:r>
              <a:rPr lang="kk-KZ" sz="2400" b="1" dirty="0">
                <a:solidFill>
                  <a:schemeClr val="tx1"/>
                </a:solidFill>
                <a:latin typeface="Times New Roman" pitchFamily="18" charset="0"/>
                <a:cs typeface="Times New Roman" pitchFamily="18" charset="0"/>
              </a:rPr>
              <a:t>6) ұзын</a:t>
            </a:r>
            <a:r>
              <a:rPr lang="kk-KZ" sz="2400" dirty="0">
                <a:solidFill>
                  <a:schemeClr val="tx1"/>
                </a:solidFill>
                <a:latin typeface="Times New Roman" pitchFamily="18" charset="0"/>
                <a:cs typeface="Times New Roman" pitchFamily="18" charset="0"/>
              </a:rPr>
              <a:t> – ұзындау, ұзынырақ, ұп-ұзын, ең ұзын</a:t>
            </a:r>
            <a:endParaRPr lang="ru-RU" sz="2400" dirty="0">
              <a:solidFill>
                <a:schemeClr val="tx1"/>
              </a:solidFill>
              <a:latin typeface="Times New Roman" pitchFamily="18" charset="0"/>
              <a:cs typeface="Times New Roman" pitchFamily="18" charset="0"/>
            </a:endParaRPr>
          </a:p>
          <a:p>
            <a:pPr marL="0" indent="0" algn="just">
              <a:buNone/>
            </a:pPr>
            <a:r>
              <a:rPr lang="kk-KZ" sz="2400" b="1" dirty="0">
                <a:solidFill>
                  <a:schemeClr val="tx1"/>
                </a:solidFill>
                <a:latin typeface="Times New Roman" pitchFamily="18" charset="0"/>
                <a:cs typeface="Times New Roman" pitchFamily="18" charset="0"/>
              </a:rPr>
              <a:t>7) жұмсақ</a:t>
            </a:r>
            <a:r>
              <a:rPr lang="kk-KZ" sz="2400" dirty="0">
                <a:solidFill>
                  <a:schemeClr val="tx1"/>
                </a:solidFill>
                <a:latin typeface="Times New Roman" pitchFamily="18" charset="0"/>
                <a:cs typeface="Times New Roman" pitchFamily="18" charset="0"/>
              </a:rPr>
              <a:t> – жұмсақтау, жұмсағырақ, жұп-жұмсақ, өте жұмсақ </a:t>
            </a:r>
            <a:endParaRPr lang="ru-RU" sz="2400" dirty="0">
              <a:solidFill>
                <a:schemeClr val="tx1"/>
              </a:solidFill>
              <a:latin typeface="Times New Roman" pitchFamily="18" charset="0"/>
              <a:cs typeface="Times New Roman" pitchFamily="18" charset="0"/>
            </a:endParaRPr>
          </a:p>
          <a:p>
            <a:pPr marL="0" indent="0" algn="just">
              <a:buNone/>
            </a:pPr>
            <a:r>
              <a:rPr lang="kk-KZ" sz="2400" b="1" dirty="0">
                <a:solidFill>
                  <a:schemeClr val="tx1"/>
                </a:solidFill>
                <a:latin typeface="Times New Roman" pitchFamily="18" charset="0"/>
                <a:cs typeface="Times New Roman" pitchFamily="18" charset="0"/>
              </a:rPr>
              <a:t>8) ауыр</a:t>
            </a:r>
            <a:r>
              <a:rPr lang="kk-KZ" sz="2400" dirty="0">
                <a:solidFill>
                  <a:schemeClr val="tx1"/>
                </a:solidFill>
                <a:latin typeface="Times New Roman" pitchFamily="18" charset="0"/>
                <a:cs typeface="Times New Roman" pitchFamily="18" charset="0"/>
              </a:rPr>
              <a:t> – ауырлау, ауырырақ, өте ауыр, тым ауыр, тіпті </a:t>
            </a:r>
            <a:r>
              <a:rPr lang="kk-KZ" sz="2400" dirty="0" smtClean="0">
                <a:solidFill>
                  <a:schemeClr val="tx1"/>
                </a:solidFill>
                <a:latin typeface="Times New Roman" pitchFamily="18" charset="0"/>
                <a:cs typeface="Times New Roman" pitchFamily="18" charset="0"/>
              </a:rPr>
              <a:t>ауыр</a:t>
            </a:r>
            <a:endParaRPr lang="ru-RU" sz="2400" dirty="0">
              <a:solidFill>
                <a:schemeClr val="tx1"/>
              </a:solidFill>
              <a:latin typeface="Times New Roman" pitchFamily="18" charset="0"/>
              <a:cs typeface="Times New Roman" pitchFamily="18" charset="0"/>
            </a:endParaRPr>
          </a:p>
          <a:p>
            <a:pPr marL="0" indent="0" algn="just">
              <a:buNone/>
            </a:pPr>
            <a:r>
              <a:rPr lang="kk-KZ" sz="2400" dirty="0">
                <a:solidFill>
                  <a:schemeClr val="tx1"/>
                </a:solidFill>
                <a:latin typeface="Times New Roman" pitchFamily="18" charset="0"/>
                <a:cs typeface="Times New Roman" pitchFamily="18" charset="0"/>
              </a:rPr>
              <a:t>Менің ағамның көлігінің іші </a:t>
            </a:r>
            <a:r>
              <a:rPr lang="kk-KZ" sz="2400" b="1" dirty="0">
                <a:solidFill>
                  <a:schemeClr val="tx1"/>
                </a:solidFill>
                <a:latin typeface="Times New Roman" pitchFamily="18" charset="0"/>
                <a:cs typeface="Times New Roman" pitchFamily="18" charset="0"/>
              </a:rPr>
              <a:t>кеп-кең</a:t>
            </a:r>
            <a:r>
              <a:rPr lang="kk-KZ" sz="2400" dirty="0">
                <a:solidFill>
                  <a:schemeClr val="tx1"/>
                </a:solidFill>
                <a:latin typeface="Times New Roman" pitchFamily="18" charset="0"/>
                <a:cs typeface="Times New Roman" pitchFamily="18" charset="0"/>
              </a:rPr>
              <a:t>.  Әпкемнің көйлегі өзіне құйып қойғандай, </a:t>
            </a:r>
            <a:r>
              <a:rPr lang="kk-KZ" sz="2400" b="1" dirty="0">
                <a:solidFill>
                  <a:schemeClr val="tx1"/>
                </a:solidFill>
                <a:latin typeface="Times New Roman" pitchFamily="18" charset="0"/>
                <a:cs typeface="Times New Roman" pitchFamily="18" charset="0"/>
              </a:rPr>
              <a:t>дәп-дәл</a:t>
            </a:r>
            <a:r>
              <a:rPr lang="kk-KZ" sz="2400" dirty="0">
                <a:solidFill>
                  <a:schemeClr val="tx1"/>
                </a:solidFill>
                <a:latin typeface="Times New Roman" pitchFamily="18" charset="0"/>
                <a:cs typeface="Times New Roman" pitchFamily="18" charset="0"/>
              </a:rPr>
              <a:t>. Мына әлемдегі </a:t>
            </a:r>
            <a:r>
              <a:rPr lang="kk-KZ" sz="2400" b="1" dirty="0">
                <a:solidFill>
                  <a:schemeClr val="tx1"/>
                </a:solidFill>
                <a:latin typeface="Times New Roman" pitchFamily="18" charset="0"/>
                <a:cs typeface="Times New Roman" pitchFamily="18" charset="0"/>
              </a:rPr>
              <a:t>ең жұмсақ</a:t>
            </a:r>
            <a:r>
              <a:rPr lang="kk-KZ" sz="2400" dirty="0">
                <a:solidFill>
                  <a:schemeClr val="tx1"/>
                </a:solidFill>
                <a:latin typeface="Times New Roman" pitchFamily="18" charset="0"/>
                <a:cs typeface="Times New Roman" pitchFamily="18" charset="0"/>
              </a:rPr>
              <a:t> нәрсе – үлкендердің «айналайын» деген сөзі</a:t>
            </a:r>
            <a:r>
              <a:rPr lang="kk-KZ" sz="2400" dirty="0" smtClean="0">
                <a:solidFill>
                  <a:schemeClr val="tx1"/>
                </a:solidFill>
                <a:latin typeface="Times New Roman" pitchFamily="18" charset="0"/>
                <a:cs typeface="Times New Roman" pitchFamily="18" charset="0"/>
              </a:rPr>
              <a:t>.</a:t>
            </a:r>
            <a:endParaRPr lang="ru-RU" sz="24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560084437"/>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Грань">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427</TotalTime>
  <Words>954</Words>
  <Application>Microsoft Office PowerPoint</Application>
  <PresentationFormat>Широкоэкранный</PresentationFormat>
  <Paragraphs>76</Paragraphs>
  <Slides>13</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13</vt:i4>
      </vt:variant>
    </vt:vector>
  </HeadingPairs>
  <TitlesOfParts>
    <vt:vector size="20" baseType="lpstr">
      <vt:lpstr>Arial</vt:lpstr>
      <vt:lpstr>Calibri</vt:lpstr>
      <vt:lpstr>Times New Roman</vt:lpstr>
      <vt:lpstr>Trebuchet MS</vt:lpstr>
      <vt:lpstr>Wingdings</vt:lpstr>
      <vt:lpstr>Wingdings 3</vt:lpstr>
      <vt:lpstr>Грань</vt:lpstr>
      <vt:lpstr>7-бөлім: Көлік және жол белгілері   Сабақтың тақырыбы: КӨЛІК ҚАЖЕТТІЛІК ПЕ, ӘЛДЕ БАЙЛЫҚ БЕЛГІСІ МЕ? </vt:lpstr>
      <vt:lpstr>Презентация PowerPoint</vt:lpstr>
      <vt:lpstr>Бағалау критерийі:</vt:lpstr>
      <vt:lpstr>Презентация PowerPoint</vt:lpstr>
      <vt:lpstr>1-тапсырма</vt:lpstr>
      <vt:lpstr>Презентация PowerPoint</vt:lpstr>
      <vt:lpstr>Өзіңді тексер! </vt:lpstr>
      <vt:lpstr>2-тапсырма</vt:lpstr>
      <vt:lpstr>Өзіңді тексер!  </vt:lpstr>
      <vt:lpstr>3-тапсырма</vt:lpstr>
      <vt:lpstr>Өзіңді тексер!  </vt:lpstr>
      <vt:lpstr>Қорытынды</vt:lpstr>
      <vt:lpstr>Қосымша тапсырма: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LUNA</dc:creator>
  <cp:lastModifiedBy>Асылбек</cp:lastModifiedBy>
  <cp:revision>24</cp:revision>
  <dcterms:created xsi:type="dcterms:W3CDTF">2020-11-22T17:45:31Z</dcterms:created>
  <dcterms:modified xsi:type="dcterms:W3CDTF">2021-01-19T18:25:07Z</dcterms:modified>
</cp:coreProperties>
</file>