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77" r:id="rId5"/>
    <p:sldId id="261" r:id="rId6"/>
    <p:sldId id="274" r:id="rId7"/>
    <p:sldId id="267" r:id="rId8"/>
    <p:sldId id="262" r:id="rId9"/>
    <p:sldId id="265" r:id="rId10"/>
    <p:sldId id="275" r:id="rId11"/>
    <p:sldId id="276" r:id="rId12"/>
    <p:sldId id="264" r:id="rId13"/>
    <p:sldId id="272" r:id="rId14"/>
    <p:sldId id="273" r:id="rId15"/>
    <p:sldId id="27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170114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126072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473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327228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3317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333523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92622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63675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120971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E2775B-B521-48BC-BE49-360FCE50A1F2}" type="datetimeFigureOut">
              <a:rPr lang="ru-RU" smtClean="0"/>
              <a:t>20.01.2021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303964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4E2775B-B521-48BC-BE49-360FCE50A1F2}" type="datetimeFigureOut">
              <a:rPr lang="ru-RU" smtClean="0"/>
              <a:t>20.01.2021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31726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E2775B-B521-48BC-BE49-360FCE50A1F2}" type="datetimeFigureOut">
              <a:rPr lang="ru-RU" smtClean="0"/>
              <a:t>20.01.2021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195857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E2775B-B521-48BC-BE49-360FCE50A1F2}" type="datetimeFigureOut">
              <a:rPr lang="ru-RU" smtClean="0"/>
              <a:t>20.01.2021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312280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2775B-B521-48BC-BE49-360FCE50A1F2}" type="datetimeFigureOut">
              <a:rPr lang="ru-RU" smtClean="0"/>
              <a:t>20.01.2021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99380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E2775B-B521-48BC-BE49-360FCE50A1F2}" type="datetimeFigureOut">
              <a:rPr lang="ru-RU" smtClean="0"/>
              <a:t>20.01.2021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343A9-A19A-4C23-AED4-3C36A60501C2}" type="slidenum">
              <a:rPr lang="ru-RU" smtClean="0"/>
              <a:t>‹#›</a:t>
            </a:fld>
            <a:endParaRPr lang="ru-RU"/>
          </a:p>
        </p:txBody>
      </p:sp>
    </p:spTree>
    <p:extLst>
      <p:ext uri="{BB962C8B-B14F-4D97-AF65-F5344CB8AC3E}">
        <p14:creationId xmlns:p14="http://schemas.microsoft.com/office/powerpoint/2010/main" val="280250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343A9-A19A-4C23-AED4-3C36A60501C2}" type="slidenum">
              <a:rPr lang="ru-RU" smtClean="0"/>
              <a:t>‹#›</a:t>
            </a:fld>
            <a:endParaRPr lang="ru-RU"/>
          </a:p>
        </p:txBody>
      </p:sp>
      <p:sp>
        <p:nvSpPr>
          <p:cNvPr id="5" name="Date Placeholder 4"/>
          <p:cNvSpPr>
            <a:spLocks noGrp="1"/>
          </p:cNvSpPr>
          <p:nvPr>
            <p:ph type="dt" sz="half" idx="10"/>
          </p:nvPr>
        </p:nvSpPr>
        <p:spPr/>
        <p:txBody>
          <a:bodyPr/>
          <a:lstStyle/>
          <a:p>
            <a:fld id="{64E2775B-B521-48BC-BE49-360FCE50A1F2}" type="datetimeFigureOut">
              <a:rPr lang="ru-RU" smtClean="0"/>
              <a:t>20.01.2021</a:t>
            </a:fld>
            <a:endParaRPr lang="ru-RU"/>
          </a:p>
        </p:txBody>
      </p:sp>
    </p:spTree>
    <p:extLst>
      <p:ext uri="{BB962C8B-B14F-4D97-AF65-F5344CB8AC3E}">
        <p14:creationId xmlns:p14="http://schemas.microsoft.com/office/powerpoint/2010/main" val="370192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E2775B-B521-48BC-BE49-360FCE50A1F2}" type="datetimeFigureOut">
              <a:rPr lang="ru-RU" smtClean="0"/>
              <a:t>20.01.2021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2343A9-A19A-4C23-AED4-3C36A60501C2}" type="slidenum">
              <a:rPr lang="ru-RU" smtClean="0"/>
              <a:t>‹#›</a:t>
            </a:fld>
            <a:endParaRPr lang="ru-RU"/>
          </a:p>
        </p:txBody>
      </p:sp>
    </p:spTree>
    <p:extLst>
      <p:ext uri="{BB962C8B-B14F-4D97-AF65-F5344CB8AC3E}">
        <p14:creationId xmlns:p14="http://schemas.microsoft.com/office/powerpoint/2010/main" val="37632147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itaber.kz/blog/qyzyqderek/2043.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579" y="1063255"/>
            <a:ext cx="10572000" cy="3189768"/>
          </a:xfrm>
        </p:spPr>
        <p:txBody>
          <a:bodyPr/>
          <a:lstStyle/>
          <a:p>
            <a:pPr algn="ctr"/>
            <a:r>
              <a:rPr lang="kk-KZ" sz="3200" b="1" dirty="0">
                <a:solidFill>
                  <a:schemeClr val="tx1"/>
                </a:solidFill>
                <a:latin typeface="Times New Roman" panose="02020603050405020304" pitchFamily="18" charset="0"/>
                <a:cs typeface="Times New Roman" panose="02020603050405020304" pitchFamily="18" charset="0"/>
              </a:rPr>
              <a:t>7</a:t>
            </a:r>
            <a:r>
              <a:rPr lang="kk-KZ" sz="3200" b="1" dirty="0" smtClean="0">
                <a:solidFill>
                  <a:schemeClr val="tx1"/>
                </a:solidFill>
                <a:latin typeface="Times New Roman" panose="02020603050405020304" pitchFamily="18" charset="0"/>
                <a:cs typeface="Times New Roman" panose="02020603050405020304" pitchFamily="18" charset="0"/>
              </a:rPr>
              <a:t>-бөлім:</a:t>
            </a: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r>
              <a:rPr lang="kk-KZ" sz="3200" b="1" dirty="0">
                <a:solidFill>
                  <a:schemeClr val="tx1"/>
                </a:solidFill>
                <a:latin typeface="Times New Roman" pitchFamily="18" charset="0"/>
                <a:cs typeface="Times New Roman" pitchFamily="18" charset="0"/>
              </a:rPr>
              <a:t>Көлік және жол белгілері</a:t>
            </a:r>
            <a:r>
              <a:rPr lang="kk-KZ" sz="3200" b="1" dirty="0" smtClean="0">
                <a:solidFill>
                  <a:schemeClr val="tx1"/>
                </a:solidFill>
                <a:latin typeface="Times New Roman" panose="02020603050405020304" pitchFamily="18" charset="0"/>
                <a:cs typeface="Times New Roman" panose="02020603050405020304" pitchFamily="18" charset="0"/>
              </a:rPr>
              <a:t/>
            </a:r>
            <a:br>
              <a:rPr lang="kk-KZ" sz="3200" b="1" dirty="0" smtClean="0">
                <a:solidFill>
                  <a:schemeClr val="tx1"/>
                </a:solidFill>
                <a:latin typeface="Times New Roman" panose="02020603050405020304" pitchFamily="18" charset="0"/>
                <a:cs typeface="Times New Roman" panose="02020603050405020304" pitchFamily="18" charset="0"/>
              </a:rPr>
            </a:b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r>
              <a:rPr lang="kk-KZ" sz="3200" b="1" dirty="0" smtClean="0">
                <a:solidFill>
                  <a:schemeClr val="tx1"/>
                </a:solidFill>
                <a:latin typeface="Times New Roman" panose="02020603050405020304" pitchFamily="18" charset="0"/>
                <a:cs typeface="Times New Roman" panose="02020603050405020304" pitchFamily="18" charset="0"/>
              </a:rPr>
              <a:t>Сабақтың тақырыбы:</a:t>
            </a: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СУ ЖӘНЕ ӘУЕ </a:t>
            </a:r>
            <a:r>
              <a:rPr lang="ru-RU" sz="3200" b="1" dirty="0" smtClean="0">
                <a:solidFill>
                  <a:schemeClr val="tx1"/>
                </a:solidFill>
                <a:latin typeface="Times New Roman" panose="02020603050405020304" pitchFamily="18" charset="0"/>
                <a:cs typeface="Times New Roman" panose="02020603050405020304" pitchFamily="18" charset="0"/>
              </a:rPr>
              <a:t>КӨЛІКТЕР</a:t>
            </a:r>
            <a:r>
              <a:rPr lang="kk-KZ" sz="3200" b="1" dirty="0" smtClean="0">
                <a:solidFill>
                  <a:schemeClr val="tx1"/>
                </a:solidFill>
                <a:latin typeface="Times New Roman" panose="02020603050405020304" pitchFamily="18" charset="0"/>
                <a:cs typeface="Times New Roman" panose="02020603050405020304" pitchFamily="18" charset="0"/>
              </a:rPr>
              <a:t>І</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377378" y="5947246"/>
            <a:ext cx="1728136" cy="815061"/>
          </a:xfrm>
        </p:spPr>
        <p:txBody>
          <a:bodyPr/>
          <a:lstStyle/>
          <a:p>
            <a:r>
              <a:rPr lang="kk-KZ" dirty="0" smtClean="0">
                <a:solidFill>
                  <a:schemeClr val="tx1"/>
                </a:solidFill>
                <a:latin typeface="Times New Roman" panose="02020603050405020304" pitchFamily="18" charset="0"/>
                <a:cs typeface="Times New Roman" panose="02020603050405020304" pitchFamily="18" charset="0"/>
              </a:rPr>
              <a:t>Қазақ тілі</a:t>
            </a:r>
          </a:p>
          <a:p>
            <a:r>
              <a:rPr lang="kk-KZ" dirty="0" smtClean="0">
                <a:solidFill>
                  <a:schemeClr val="tx1"/>
                </a:solidFill>
                <a:latin typeface="Times New Roman" panose="02020603050405020304" pitchFamily="18" charset="0"/>
                <a:cs typeface="Times New Roman" panose="02020603050405020304" pitchFamily="18" charset="0"/>
              </a:rPr>
              <a:t>5 - сынып</a:t>
            </a:r>
            <a:endParaRPr lang="ru-RU" dirty="0"/>
          </a:p>
        </p:txBody>
      </p:sp>
    </p:spTree>
    <p:extLst>
      <p:ext uri="{BB962C8B-B14F-4D97-AF65-F5344CB8AC3E}">
        <p14:creationId xmlns:p14="http://schemas.microsoft.com/office/powerpoint/2010/main" val="126878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85948" y="489098"/>
            <a:ext cx="10939434" cy="5805375"/>
          </a:xfrm>
        </p:spPr>
        <p:txBody>
          <a:bodyPr>
            <a:noAutofit/>
          </a:bodyPr>
          <a:lstStyle/>
          <a:p>
            <a:pPr marL="0" indent="0" algn="just">
              <a:buNone/>
            </a:pPr>
            <a:r>
              <a:rPr lang="kk-KZ" sz="2800" dirty="0" smtClean="0">
                <a:solidFill>
                  <a:schemeClr val="tx1"/>
                </a:solidFill>
                <a:latin typeface="Times New Roman" pitchFamily="18" charset="0"/>
                <a:cs typeface="Times New Roman" pitchFamily="18" charset="0"/>
              </a:rPr>
              <a:t>          Сын </a:t>
            </a:r>
            <a:r>
              <a:rPr lang="kk-KZ" sz="2800" dirty="0">
                <a:solidFill>
                  <a:schemeClr val="tx1"/>
                </a:solidFill>
                <a:latin typeface="Times New Roman" pitchFamily="18" charset="0"/>
                <a:cs typeface="Times New Roman" pitchFamily="18" charset="0"/>
              </a:rPr>
              <a:t>­есім­нің­ екі­ түр­лі ­шы­райы­ бар:­са­лыс­тыр­ма­лы ­шы­рай­ жә­не­ кү­шейт­пе­лі шы­рай. Бір­кел­кі ­сын­дар­дың ­бі­рі­нен ­екін­ші­сі­нің­ ар­тық­ я ­кем­ді­гін­ са­лыс­ты­ру­ ар­қы­лы көр­се­те­тін­ шы­рай ­тү­рі ­</a:t>
            </a:r>
            <a:r>
              <a:rPr lang="kk-KZ" sz="2800" b="1" dirty="0">
                <a:solidFill>
                  <a:schemeClr val="tx1"/>
                </a:solidFill>
                <a:latin typeface="Times New Roman" pitchFamily="18" charset="0"/>
                <a:cs typeface="Times New Roman" pitchFamily="18" charset="0"/>
              </a:rPr>
              <a:t>са­лыс­тыр­ма­лы ­шы­рай ­</a:t>
            </a:r>
            <a:r>
              <a:rPr lang="kk-KZ" sz="2800" dirty="0">
                <a:solidFill>
                  <a:schemeClr val="tx1"/>
                </a:solidFill>
                <a:latin typeface="Times New Roman" pitchFamily="18" charset="0"/>
                <a:cs typeface="Times New Roman" pitchFamily="18" charset="0"/>
              </a:rPr>
              <a:t>деп ­ата­ла­ды.­ </a:t>
            </a:r>
            <a:endParaRPr lang="ru-RU" sz="2800" dirty="0">
              <a:solidFill>
                <a:schemeClr val="tx1"/>
              </a:solidFill>
              <a:latin typeface="Times New Roman" pitchFamily="18" charset="0"/>
              <a:cs typeface="Times New Roman" pitchFamily="18" charset="0"/>
            </a:endParaRPr>
          </a:p>
          <a:p>
            <a:pPr marL="0" indent="0">
              <a:buNone/>
            </a:pPr>
            <a:r>
              <a:rPr lang="kk-KZ" sz="2800" dirty="0" smtClean="0">
                <a:solidFill>
                  <a:schemeClr val="tx1"/>
                </a:solidFill>
                <a:latin typeface="Times New Roman" pitchFamily="18" charset="0"/>
                <a:cs typeface="Times New Roman" pitchFamily="18" charset="0"/>
              </a:rPr>
              <a:t>           Са­лыс­тыр­ма­лы </a:t>
            </a:r>
            <a:r>
              <a:rPr lang="kk-KZ" sz="2800" dirty="0">
                <a:solidFill>
                  <a:schemeClr val="tx1"/>
                </a:solidFill>
                <a:latin typeface="Times New Roman" pitchFamily="18" charset="0"/>
                <a:cs typeface="Times New Roman" pitchFamily="18" charset="0"/>
              </a:rPr>
              <a:t>­шы­рай­ жа­сай­тын ­жұр­нақ­тар ­2-ге ­бө­лі­не­ді:­</a:t>
            </a:r>
            <a:br>
              <a:rPr lang="kk-KZ" sz="2800" dirty="0">
                <a:solidFill>
                  <a:schemeClr val="tx1"/>
                </a:solidFill>
                <a:latin typeface="Times New Roman" pitchFamily="18" charset="0"/>
                <a:cs typeface="Times New Roman" pitchFamily="18" charset="0"/>
              </a:rPr>
            </a:br>
            <a:r>
              <a:rPr lang="kk-KZ" sz="2800" dirty="0">
                <a:solidFill>
                  <a:schemeClr val="tx1"/>
                </a:solidFill>
                <a:latin typeface="Times New Roman" pitchFamily="18" charset="0"/>
                <a:cs typeface="Times New Roman" pitchFamily="18" charset="0"/>
              </a:rPr>
              <a:t>1)­бар­лық­ са­па­лық­ сын­ есім­дер­ге­ жал­ға­на­тын­ жұр­нақ­тар:</a:t>
            </a:r>
            <a:br>
              <a:rPr lang="kk-KZ" sz="2800" dirty="0">
                <a:solidFill>
                  <a:schemeClr val="tx1"/>
                </a:solidFill>
                <a:latin typeface="Times New Roman" pitchFamily="18" charset="0"/>
                <a:cs typeface="Times New Roman" pitchFamily="18" charset="0"/>
              </a:rPr>
            </a:br>
            <a:r>
              <a:rPr lang="kk-KZ" sz="2800" b="1" dirty="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    -</a:t>
            </a:r>
            <a:r>
              <a:rPr lang="kk-KZ" sz="2800" b="1" dirty="0">
                <a:solidFill>
                  <a:schemeClr val="tx1"/>
                </a:solidFill>
                <a:latin typeface="Times New Roman" pitchFamily="18" charset="0"/>
                <a:cs typeface="Times New Roman" pitchFamily="18" charset="0"/>
              </a:rPr>
              <a:t>ырақ,­-ірек,­-рақ,­-рек</a:t>
            </a:r>
            <a:r>
              <a:rPr lang="kk-KZ" sz="2800" dirty="0">
                <a:solidFill>
                  <a:schemeClr val="tx1"/>
                </a:solidFill>
                <a:latin typeface="Times New Roman" pitchFamily="18" charset="0"/>
                <a:cs typeface="Times New Roman" pitchFamily="18" charset="0"/>
              </a:rPr>
              <a:t>:­</a:t>
            </a:r>
            <a:r>
              <a:rPr lang="kk-KZ" sz="2800" i="1" dirty="0">
                <a:solidFill>
                  <a:schemeClr val="tx1"/>
                </a:solidFill>
                <a:latin typeface="Times New Roman" pitchFamily="18" charset="0"/>
                <a:cs typeface="Times New Roman" pitchFamily="18" charset="0"/>
              </a:rPr>
              <a:t>кө­бі­рек,­қат­ты­рақ</a:t>
            </a:r>
            <a:r>
              <a:rPr lang="kk-KZ" sz="2800" dirty="0">
                <a:solidFill>
                  <a:schemeClr val="tx1"/>
                </a:solidFill>
                <a:latin typeface="Times New Roman" pitchFamily="18" charset="0"/>
                <a:cs typeface="Times New Roman" pitchFamily="18" charset="0"/>
              </a:rPr>
              <a:t>;</a:t>
            </a:r>
            <a:br>
              <a:rPr lang="kk-KZ" sz="2800" dirty="0">
                <a:solidFill>
                  <a:schemeClr val="tx1"/>
                </a:solidFill>
                <a:latin typeface="Times New Roman" pitchFamily="18" charset="0"/>
                <a:cs typeface="Times New Roman" pitchFamily="18" charset="0"/>
              </a:rPr>
            </a:br>
            <a:r>
              <a:rPr lang="kk-KZ" sz="2800" b="1" dirty="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    ­-­</a:t>
            </a:r>
            <a:r>
              <a:rPr lang="kk-KZ" sz="2800" b="1" dirty="0">
                <a:solidFill>
                  <a:schemeClr val="tx1"/>
                </a:solidFill>
                <a:latin typeface="Times New Roman" pitchFamily="18" charset="0"/>
                <a:cs typeface="Times New Roman" pitchFamily="18" charset="0"/>
              </a:rPr>
              <a:t>лау,­-­леу,­-­дау,­-­деу,­-­тау,­-­теу</a:t>
            </a:r>
            <a:r>
              <a:rPr lang="kk-KZ" sz="2800" dirty="0">
                <a:solidFill>
                  <a:schemeClr val="tx1"/>
                </a:solidFill>
                <a:latin typeface="Times New Roman" pitchFamily="18" charset="0"/>
                <a:cs typeface="Times New Roman" pitchFamily="18" charset="0"/>
              </a:rPr>
              <a:t>:­</a:t>
            </a:r>
            <a:r>
              <a:rPr lang="kk-KZ" sz="2800" i="1" dirty="0">
                <a:solidFill>
                  <a:schemeClr val="tx1"/>
                </a:solidFill>
                <a:latin typeface="Times New Roman" pitchFamily="18" charset="0"/>
                <a:cs typeface="Times New Roman" pitchFamily="18" charset="0"/>
              </a:rPr>
              <a:t>ала­са­лау,­үл­кен­деу</a:t>
            </a:r>
            <a:r>
              <a:rPr lang="kk-KZ" sz="2800" dirty="0">
                <a:solidFill>
                  <a:schemeClr val="tx1"/>
                </a:solidFill>
                <a:latin typeface="Times New Roman" pitchFamily="18" charset="0"/>
                <a:cs typeface="Times New Roman" pitchFamily="18" charset="0"/>
              </a:rPr>
              <a:t>.</a:t>
            </a:r>
            <a:br>
              <a:rPr lang="kk-KZ" sz="2800" dirty="0">
                <a:solidFill>
                  <a:schemeClr val="tx1"/>
                </a:solidFill>
                <a:latin typeface="Times New Roman" pitchFamily="18" charset="0"/>
                <a:cs typeface="Times New Roman" pitchFamily="18" charset="0"/>
              </a:rPr>
            </a:br>
            <a:r>
              <a:rPr lang="kk-KZ" sz="2800" dirty="0">
                <a:solidFill>
                  <a:schemeClr val="tx1"/>
                </a:solidFill>
                <a:latin typeface="Times New Roman" pitchFamily="18" charset="0"/>
                <a:cs typeface="Times New Roman" pitchFamily="18" charset="0"/>
              </a:rPr>
              <a:t>2)­кей­бір­ са­па­лық ­сын­ есім­дер­ге­ жал­ға­на­тын ­жұр­нақ­тар:</a:t>
            </a:r>
            <a:br>
              <a:rPr lang="kk-KZ" sz="2800" dirty="0">
                <a:solidFill>
                  <a:schemeClr val="tx1"/>
                </a:solidFill>
                <a:latin typeface="Times New Roman" pitchFamily="18" charset="0"/>
                <a:cs typeface="Times New Roman" pitchFamily="18" charset="0"/>
              </a:rPr>
            </a:br>
            <a:r>
              <a:rPr lang="kk-KZ" sz="2800" b="1" dirty="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     ­-</a:t>
            </a:r>
            <a:r>
              <a:rPr lang="kk-KZ" sz="2800" b="1" dirty="0">
                <a:solidFill>
                  <a:schemeClr val="tx1"/>
                </a:solidFill>
                <a:latin typeface="Times New Roman" pitchFamily="18" charset="0"/>
                <a:cs typeface="Times New Roman" pitchFamily="18" charset="0"/>
              </a:rPr>
              <a:t>аң,­-қай,­-ша,­-ше</a:t>
            </a:r>
            <a:r>
              <a:rPr lang="kk-KZ" sz="2800" dirty="0">
                <a:solidFill>
                  <a:schemeClr val="tx1"/>
                </a:solidFill>
                <a:latin typeface="Times New Roman" pitchFamily="18" charset="0"/>
                <a:cs typeface="Times New Roman" pitchFamily="18" charset="0"/>
              </a:rPr>
              <a:t>:­</a:t>
            </a:r>
            <a:r>
              <a:rPr lang="kk-KZ" sz="2800" i="1" dirty="0">
                <a:solidFill>
                  <a:schemeClr val="tx1"/>
                </a:solidFill>
                <a:latin typeface="Times New Roman" pitchFamily="18" charset="0"/>
                <a:cs typeface="Times New Roman" pitchFamily="18" charset="0"/>
              </a:rPr>
              <a:t>бо­заң,­қо­ңыр­қай,­ба­ла­ша</a:t>
            </a:r>
            <a:r>
              <a:rPr lang="kk-KZ" sz="2800" dirty="0">
                <a:solidFill>
                  <a:schemeClr val="tx1"/>
                </a:solidFill>
                <a:latin typeface="Times New Roman" pitchFamily="18" charset="0"/>
                <a:cs typeface="Times New Roman" pitchFamily="18" charset="0"/>
              </a:rPr>
              <a:t>;</a:t>
            </a:r>
            <a:br>
              <a:rPr lang="kk-KZ" sz="2800" dirty="0">
                <a:solidFill>
                  <a:schemeClr val="tx1"/>
                </a:solidFill>
                <a:latin typeface="Times New Roman" pitchFamily="18" charset="0"/>
                <a:cs typeface="Times New Roman" pitchFamily="18" charset="0"/>
              </a:rPr>
            </a:br>
            <a:r>
              <a:rPr lang="kk-KZ" sz="2800" b="1" dirty="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     ­-</a:t>
            </a:r>
            <a:r>
              <a:rPr lang="kk-KZ" sz="2800" b="1" dirty="0">
                <a:solidFill>
                  <a:schemeClr val="tx1"/>
                </a:solidFill>
                <a:latin typeface="Times New Roman" pitchFamily="18" charset="0"/>
                <a:cs typeface="Times New Roman" pitchFamily="18" charset="0"/>
              </a:rPr>
              <a:t>ғыш,­-іл­дір</a:t>
            </a:r>
            <a:r>
              <a:rPr lang="kk-KZ" sz="2800" dirty="0">
                <a:solidFill>
                  <a:schemeClr val="tx1"/>
                </a:solidFill>
                <a:latin typeface="Times New Roman" pitchFamily="18" charset="0"/>
                <a:cs typeface="Times New Roman" pitchFamily="18" charset="0"/>
              </a:rPr>
              <a:t>:­</a:t>
            </a:r>
            <a:r>
              <a:rPr lang="kk-KZ" sz="2800" i="1" dirty="0">
                <a:solidFill>
                  <a:schemeClr val="tx1"/>
                </a:solidFill>
                <a:latin typeface="Times New Roman" pitchFamily="18" charset="0"/>
                <a:cs typeface="Times New Roman" pitchFamily="18" charset="0"/>
              </a:rPr>
              <a:t>сар­ғыш,­кө­гіл­дір</a:t>
            </a:r>
            <a:r>
              <a:rPr lang="kk-KZ" sz="2800" dirty="0">
                <a:solidFill>
                  <a:schemeClr val="tx1"/>
                </a:solidFill>
                <a:latin typeface="Times New Roman" pitchFamily="18" charset="0"/>
                <a:cs typeface="Times New Roman" pitchFamily="18" charset="0"/>
              </a:rPr>
              <a:t>;</a:t>
            </a:r>
            <a:br>
              <a:rPr lang="kk-KZ" sz="2800" dirty="0">
                <a:solidFill>
                  <a:schemeClr val="tx1"/>
                </a:solidFill>
                <a:latin typeface="Times New Roman" pitchFamily="18" charset="0"/>
                <a:cs typeface="Times New Roman" pitchFamily="18" charset="0"/>
              </a:rPr>
            </a:br>
            <a:r>
              <a:rPr lang="kk-KZ" sz="2800" b="1" dirty="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     </a:t>
            </a:r>
            <a:r>
              <a:rPr lang="kk-KZ" sz="2800" b="1" dirty="0">
                <a:solidFill>
                  <a:schemeClr val="tx1"/>
                </a:solidFill>
                <a:latin typeface="Times New Roman" pitchFamily="18" charset="0"/>
                <a:cs typeface="Times New Roman" pitchFamily="18" charset="0"/>
              </a:rPr>
              <a:t>-ғыл,­-қыл,­-ғылт,­-қылт,­-ғыл­тым,­-қыл­тым;­-шыл,­-шіл</a:t>
            </a:r>
            <a:r>
              <a:rPr lang="kk-KZ" sz="2800" b="1" dirty="0" smtClean="0">
                <a:solidFill>
                  <a:schemeClr val="tx1"/>
                </a:solidFill>
                <a:latin typeface="Times New Roman" pitchFamily="18" charset="0"/>
                <a:cs typeface="Times New Roman" pitchFamily="18" charset="0"/>
              </a:rPr>
              <a:t>, ­         </a:t>
            </a:r>
          </a:p>
          <a:p>
            <a:pPr marL="0" indent="0">
              <a:buNone/>
            </a:pPr>
            <a:r>
              <a:rPr lang="kk-KZ" sz="2800" b="1" dirty="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      -шылтым</a:t>
            </a:r>
            <a:r>
              <a:rPr lang="kk-KZ" sz="2800" b="1" dirty="0">
                <a:solidFill>
                  <a:schemeClr val="tx1"/>
                </a:solidFill>
                <a:latin typeface="Times New Roman" pitchFamily="18" charset="0"/>
                <a:cs typeface="Times New Roman" pitchFamily="18" charset="0"/>
              </a:rPr>
              <a:t>,­-шіл­тім</a:t>
            </a:r>
            <a:r>
              <a:rPr lang="kk-KZ" sz="2800" dirty="0">
                <a:solidFill>
                  <a:schemeClr val="tx1"/>
                </a:solidFill>
                <a:latin typeface="Times New Roman" pitchFamily="18" charset="0"/>
                <a:cs typeface="Times New Roman" pitchFamily="18" charset="0"/>
              </a:rPr>
              <a:t>:­</a:t>
            </a:r>
            <a:r>
              <a:rPr lang="kk-KZ" sz="2800" i="1" dirty="0">
                <a:solidFill>
                  <a:schemeClr val="tx1"/>
                </a:solidFill>
                <a:latin typeface="Times New Roman" pitchFamily="18" charset="0"/>
                <a:cs typeface="Times New Roman" pitchFamily="18" charset="0"/>
              </a:rPr>
              <a:t> сар­ғылт,­ақ­шыл,­ақ­шыл­тым</a:t>
            </a:r>
            <a:r>
              <a:rPr lang="kk-KZ"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0326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677862" y="488950"/>
            <a:ext cx="9423067" cy="5553075"/>
          </a:xfrm>
        </p:spPr>
        <p:txBody>
          <a:bodyPr>
            <a:noAutofit/>
          </a:bodyPr>
          <a:lstStyle/>
          <a:p>
            <a:pPr marL="0" indent="0" algn="just">
              <a:buNone/>
            </a:pP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Бір­кел­кі</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сын­дар­дың</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бі­рі­нің</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екін­ші­сі­нен</a:t>
            </a:r>
            <a:r>
              <a:rPr lang="ru-RU" sz="3200" dirty="0">
                <a:solidFill>
                  <a:schemeClr val="tx1"/>
                </a:solidFill>
                <a:latin typeface="Times New Roman" pitchFamily="18" charset="0"/>
                <a:cs typeface="Times New Roman" pitchFamily="18" charset="0"/>
              </a:rPr>
              <a:t> ­не­ </a:t>
            </a:r>
            <a:r>
              <a:rPr lang="ru-RU" sz="3200" dirty="0" err="1">
                <a:solidFill>
                  <a:schemeClr val="tx1"/>
                </a:solidFill>
                <a:latin typeface="Times New Roman" pitchFamily="18" charset="0"/>
                <a:cs typeface="Times New Roman" pitchFamily="18" charset="0"/>
              </a:rPr>
              <a:t>өте</a:t>
            </a:r>
            <a:r>
              <a:rPr lang="ru-RU" sz="3200" dirty="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ар­тық</a:t>
            </a:r>
            <a:r>
              <a:rPr lang="ru-RU" sz="3200" dirty="0">
                <a:solidFill>
                  <a:schemeClr val="tx1"/>
                </a:solidFill>
                <a:latin typeface="Times New Roman" pitchFamily="18" charset="0"/>
                <a:cs typeface="Times New Roman" pitchFamily="18" charset="0"/>
              </a:rPr>
              <a:t>,­ не </a:t>
            </a:r>
            <a:r>
              <a:rPr lang="ru-RU" sz="3200" dirty="0" err="1">
                <a:solidFill>
                  <a:schemeClr val="tx1"/>
                </a:solidFill>
                <a:latin typeface="Times New Roman" pitchFamily="18" charset="0"/>
                <a:cs typeface="Times New Roman" pitchFamily="18" charset="0"/>
              </a:rPr>
              <a:t>өте</a:t>
            </a:r>
            <a:r>
              <a:rPr lang="ru-RU" sz="3200" dirty="0">
                <a:solidFill>
                  <a:schemeClr val="tx1"/>
                </a:solidFill>
                <a:latin typeface="Times New Roman" pitchFamily="18" charset="0"/>
                <a:cs typeface="Times New Roman" pitchFamily="18" charset="0"/>
              </a:rPr>
              <a:t>­ кем ­</a:t>
            </a:r>
            <a:r>
              <a:rPr lang="ru-RU" sz="3200" dirty="0" err="1">
                <a:solidFill>
                  <a:schemeClr val="tx1"/>
                </a:solidFill>
                <a:latin typeface="Times New Roman" pitchFamily="18" charset="0"/>
                <a:cs typeface="Times New Roman" pitchFamily="18" charset="0"/>
              </a:rPr>
              <a:t>екен­ді­гін</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көр­се­те­тін</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шы­рай</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тү­рі</a:t>
            </a:r>
            <a:r>
              <a:rPr lang="ru-RU" sz="3200"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кү</a:t>
            </a:r>
            <a:r>
              <a:rPr lang="ru-RU" sz="3200" b="1" dirty="0">
                <a:solidFill>
                  <a:schemeClr val="tx1"/>
                </a:solidFill>
                <a:latin typeface="Times New Roman" pitchFamily="18" charset="0"/>
                <a:cs typeface="Times New Roman" pitchFamily="18" charset="0"/>
              </a:rPr>
              <a:t>­</a:t>
            </a:r>
            <a:r>
              <a:rPr lang="kk-KZ" sz="3200" b="1" dirty="0">
                <a:solidFill>
                  <a:schemeClr val="tx1"/>
                </a:solidFill>
                <a:latin typeface="Times New Roman" pitchFamily="18" charset="0"/>
                <a:cs typeface="Times New Roman" pitchFamily="18" charset="0"/>
              </a:rPr>
              <a:t>ш</a:t>
            </a:r>
            <a:r>
              <a:rPr lang="ru-RU" sz="3200" b="1" dirty="0" err="1">
                <a:solidFill>
                  <a:schemeClr val="tx1"/>
                </a:solidFill>
                <a:latin typeface="Times New Roman" pitchFamily="18" charset="0"/>
                <a:cs typeface="Times New Roman" pitchFamily="18" charset="0"/>
              </a:rPr>
              <a:t>ейт­пе­лі</a:t>
            </a:r>
            <a:r>
              <a:rPr lang="ru-RU" sz="3200" b="1" dirty="0">
                <a:solidFill>
                  <a:schemeClr val="tx1"/>
                </a:solidFill>
                <a:latin typeface="Times New Roman" pitchFamily="18" charset="0"/>
                <a:cs typeface="Times New Roman" pitchFamily="18" charset="0"/>
              </a:rPr>
              <a:t>­ </a:t>
            </a:r>
            <a:r>
              <a:rPr lang="kk-KZ" sz="3200" b="1" dirty="0">
                <a:solidFill>
                  <a:schemeClr val="tx1"/>
                </a:solidFill>
                <a:latin typeface="Times New Roman" pitchFamily="18" charset="0"/>
                <a:cs typeface="Times New Roman" pitchFamily="18" charset="0"/>
              </a:rPr>
              <a:t>ш</a:t>
            </a:r>
            <a:r>
              <a:rPr lang="ru-RU" sz="3200" b="1" dirty="0" err="1">
                <a:solidFill>
                  <a:schemeClr val="tx1"/>
                </a:solidFill>
                <a:latin typeface="Times New Roman" pitchFamily="18" charset="0"/>
                <a:cs typeface="Times New Roman" pitchFamily="18" charset="0"/>
              </a:rPr>
              <a:t>ы­рай</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деп</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ата­ла­ды</a:t>
            </a:r>
            <a:r>
              <a:rPr lang="ru-RU" sz="3200" dirty="0">
                <a:solidFill>
                  <a:schemeClr val="tx1"/>
                </a:solidFill>
                <a:latin typeface="Times New Roman" pitchFamily="18" charset="0"/>
                <a:cs typeface="Times New Roman" pitchFamily="18" charset="0"/>
              </a:rPr>
              <a:t>.­ </a:t>
            </a:r>
          </a:p>
          <a:p>
            <a:pPr marL="0" indent="0" algn="just">
              <a:buNone/>
            </a:pPr>
            <a:r>
              <a:rPr lang="kk-KZ" sz="3200" dirty="0">
                <a:solidFill>
                  <a:schemeClr val="tx1"/>
                </a:solidFill>
                <a:latin typeface="Times New Roman" pitchFamily="18" charset="0"/>
                <a:cs typeface="Times New Roman" pitchFamily="18" charset="0"/>
              </a:rPr>
              <a:t>Кү­шейт­пе­лі­ шы­рай ­2 ­жол­мен ­жа­са­ла­ды: </a:t>
            </a:r>
            <a:endParaRPr lang="ru-RU" sz="3200" dirty="0">
              <a:solidFill>
                <a:schemeClr val="tx1"/>
              </a:solidFill>
              <a:latin typeface="Times New Roman" pitchFamily="18" charset="0"/>
              <a:cs typeface="Times New Roman" pitchFamily="18" charset="0"/>
            </a:endParaRPr>
          </a:p>
          <a:p>
            <a:pPr marL="0" indent="0" algn="just">
              <a:buNone/>
            </a:pPr>
            <a:r>
              <a:rPr lang="kk-KZ" sz="3200" dirty="0">
                <a:solidFill>
                  <a:schemeClr val="tx1"/>
                </a:solidFill>
                <a:latin typeface="Times New Roman" pitchFamily="18" charset="0"/>
                <a:cs typeface="Times New Roman" pitchFamily="18" charset="0"/>
              </a:rPr>
              <a:t>1)­са­па­лық ­сын­ есім­дер­дің­ ал­ды­на­ </a:t>
            </a:r>
            <a:r>
              <a:rPr lang="kk-KZ" sz="3200" b="1" dirty="0">
                <a:solidFill>
                  <a:schemeClr val="tx1"/>
                </a:solidFill>
                <a:latin typeface="Times New Roman" pitchFamily="18" charset="0"/>
                <a:cs typeface="Times New Roman" pitchFamily="18" charset="0"/>
              </a:rPr>
              <a:t>кү­шейт­кіш­ </a:t>
            </a:r>
            <a:r>
              <a:rPr lang="kk-KZ" sz="3200" b="1" dirty="0" smtClean="0">
                <a:solidFill>
                  <a:schemeClr val="tx1"/>
                </a:solidFill>
                <a:latin typeface="Times New Roman" pitchFamily="18" charset="0"/>
                <a:cs typeface="Times New Roman" pitchFamily="18" charset="0"/>
              </a:rPr>
              <a:t>буын­дар­дың</a:t>
            </a:r>
            <a:r>
              <a:rPr lang="kk-KZ" sz="3200" b="1" dirty="0">
                <a:solidFill>
                  <a:schemeClr val="tx1"/>
                </a:solidFill>
                <a:latin typeface="Times New Roman" pitchFamily="18" charset="0"/>
                <a:cs typeface="Times New Roman" pitchFamily="18" charset="0"/>
              </a:rPr>
              <a:t>­</a:t>
            </a:r>
            <a:r>
              <a:rPr lang="kk-KZ" sz="3200" dirty="0">
                <a:solidFill>
                  <a:schemeClr val="tx1"/>
                </a:solidFill>
                <a:latin typeface="Times New Roman" pitchFamily="18" charset="0"/>
                <a:cs typeface="Times New Roman" pitchFamily="18" charset="0"/>
              </a:rPr>
              <a:t> </a:t>
            </a:r>
            <a:r>
              <a:rPr lang="kk-KZ" sz="3200" b="1" dirty="0">
                <a:solidFill>
                  <a:schemeClr val="tx1"/>
                </a:solidFill>
                <a:latin typeface="Times New Roman" pitchFamily="18" charset="0"/>
                <a:cs typeface="Times New Roman" pitchFamily="18" charset="0"/>
              </a:rPr>
              <a:t>үс­те­лу</a:t>
            </a:r>
            <a:r>
              <a:rPr lang="kk-KZ" sz="3200" dirty="0">
                <a:solidFill>
                  <a:schemeClr val="tx1"/>
                </a:solidFill>
                <a:latin typeface="Times New Roman" pitchFamily="18" charset="0"/>
                <a:cs typeface="Times New Roman" pitchFamily="18" charset="0"/>
              </a:rPr>
              <a:t>і­ </a:t>
            </a:r>
            <a:r>
              <a:rPr lang="kk-KZ" sz="3200" dirty="0" smtClean="0">
                <a:solidFill>
                  <a:schemeClr val="tx1"/>
                </a:solidFill>
                <a:latin typeface="Times New Roman" pitchFamily="18" charset="0"/>
                <a:cs typeface="Times New Roman" pitchFamily="18" charset="0"/>
              </a:rPr>
              <a:t>ар­қы­лы:</a:t>
            </a:r>
            <a:r>
              <a:rPr lang="kk-KZ" sz="3200" i="1" dirty="0" smtClean="0">
                <a:solidFill>
                  <a:schemeClr val="tx1"/>
                </a:solidFill>
                <a:latin typeface="Times New Roman" pitchFamily="18" charset="0"/>
                <a:cs typeface="Times New Roman" pitchFamily="18" charset="0"/>
              </a:rPr>
              <a:t>біп-би­ік</a:t>
            </a:r>
            <a:r>
              <a:rPr lang="kk-KZ" sz="3200" i="1" dirty="0">
                <a:solidFill>
                  <a:schemeClr val="tx1"/>
                </a:solidFill>
                <a:latin typeface="Times New Roman" pitchFamily="18" charset="0"/>
                <a:cs typeface="Times New Roman" pitchFamily="18" charset="0"/>
              </a:rPr>
              <a:t>,­ұп-ұзын,­қып-қы­зыл,</a:t>
            </a:r>
            <a:r>
              <a:rPr lang="kk-KZ" sz="3200" dirty="0">
                <a:solidFill>
                  <a:schemeClr val="tx1"/>
                </a:solidFill>
                <a:latin typeface="Times New Roman" pitchFamily="18" charset="0"/>
                <a:cs typeface="Times New Roman" pitchFamily="18" charset="0"/>
              </a:rPr>
              <a:t>­т.б.;­ </a:t>
            </a:r>
            <a:endParaRPr lang="ru-RU" sz="3200" dirty="0">
              <a:solidFill>
                <a:schemeClr val="tx1"/>
              </a:solidFill>
              <a:latin typeface="Times New Roman" pitchFamily="18" charset="0"/>
              <a:cs typeface="Times New Roman" pitchFamily="18" charset="0"/>
            </a:endParaRPr>
          </a:p>
          <a:p>
            <a:pPr marL="0" indent="0" algn="just">
              <a:buNone/>
            </a:pPr>
            <a:r>
              <a:rPr lang="kk-KZ" sz="3200" dirty="0">
                <a:solidFill>
                  <a:schemeClr val="tx1"/>
                </a:solidFill>
                <a:latin typeface="Times New Roman" pitchFamily="18" charset="0"/>
                <a:cs typeface="Times New Roman" pitchFamily="18" charset="0"/>
              </a:rPr>
              <a:t>2)­са­па­лық­ сын ­есім­дер­ге </a:t>
            </a:r>
            <a:r>
              <a:rPr lang="kk-KZ" sz="3200" b="1" dirty="0">
                <a:solidFill>
                  <a:schemeClr val="tx1"/>
                </a:solidFill>
                <a:latin typeface="Times New Roman" pitchFamily="18" charset="0"/>
                <a:cs typeface="Times New Roman" pitchFamily="18" charset="0"/>
              </a:rPr>
              <a:t>­</a:t>
            </a:r>
            <a:r>
              <a:rPr lang="kk-KZ" sz="3200" b="1" i="1" dirty="0">
                <a:solidFill>
                  <a:schemeClr val="tx1"/>
                </a:solidFill>
                <a:latin typeface="Times New Roman" pitchFamily="18" charset="0"/>
                <a:cs typeface="Times New Roman" pitchFamily="18" charset="0"/>
              </a:rPr>
              <a:t>өте,­ тым,­ аса,­ ең,­ тіп­ті,­ на­ғыз</a:t>
            </a:r>
            <a:r>
              <a:rPr lang="kk-KZ" sz="3200" i="1" dirty="0">
                <a:solidFill>
                  <a:schemeClr val="tx1"/>
                </a:solidFill>
                <a:latin typeface="Times New Roman" pitchFamily="18" charset="0"/>
                <a:cs typeface="Times New Roman" pitchFamily="18" charset="0"/>
              </a:rPr>
              <a:t>,</a:t>
            </a:r>
            <a:r>
              <a:rPr lang="kk-KZ" sz="3200" b="1" i="1" dirty="0">
                <a:solidFill>
                  <a:schemeClr val="tx1"/>
                </a:solidFill>
                <a:latin typeface="Times New Roman" pitchFamily="18" charset="0"/>
                <a:cs typeface="Times New Roman" pitchFamily="18" charset="0"/>
              </a:rPr>
              <a:t>­ ора­сан </a:t>
            </a:r>
            <a:r>
              <a:rPr lang="kk-KZ" sz="3200" b="1" dirty="0">
                <a:solidFill>
                  <a:schemeClr val="tx1"/>
                </a:solidFill>
                <a:latin typeface="Times New Roman" pitchFamily="18" charset="0"/>
                <a:cs typeface="Times New Roman" pitchFamily="18" charset="0"/>
              </a:rPr>
              <a:t>­</a:t>
            </a:r>
            <a:r>
              <a:rPr lang="kk-KZ" sz="3200" dirty="0">
                <a:solidFill>
                  <a:schemeClr val="tx1"/>
                </a:solidFill>
                <a:latin typeface="Times New Roman" pitchFamily="18" charset="0"/>
                <a:cs typeface="Times New Roman" pitchFamily="18" charset="0"/>
              </a:rPr>
              <a:t>си­яқ­ты­ күшейт­кіш ­үс­теу­лер­дің­ тір­ке­суі ­ар­қы­лы ­жа­са­ла­ды:­</a:t>
            </a:r>
            <a:r>
              <a:rPr lang="kk-KZ" sz="3200" i="1" dirty="0">
                <a:solidFill>
                  <a:schemeClr val="tx1"/>
                </a:solidFill>
                <a:latin typeface="Times New Roman" pitchFamily="18" charset="0"/>
                <a:cs typeface="Times New Roman" pitchFamily="18" charset="0"/>
              </a:rPr>
              <a:t>өте­ күш­ті,­ тым­ </a:t>
            </a:r>
            <a:r>
              <a:rPr lang="kk-KZ" sz="3200" i="1" dirty="0" smtClean="0">
                <a:solidFill>
                  <a:schemeClr val="tx1"/>
                </a:solidFill>
                <a:latin typeface="Times New Roman" pitchFamily="18" charset="0"/>
                <a:cs typeface="Times New Roman" pitchFamily="18" charset="0"/>
              </a:rPr>
              <a:t>би­ік</a:t>
            </a:r>
            <a:r>
              <a:rPr lang="kk-KZ" sz="3200" i="1" dirty="0">
                <a:solidFill>
                  <a:schemeClr val="tx1"/>
                </a:solidFill>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5775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9398" y="883920"/>
            <a:ext cx="8596668" cy="1320800"/>
          </a:xfrm>
        </p:spPr>
        <p:txBody>
          <a:bodyPr>
            <a:normAutofit/>
          </a:bodyPr>
          <a:lstStyle/>
          <a:p>
            <a:pPr algn="ctr"/>
            <a:r>
              <a:rPr lang="kk-KZ" sz="2400" b="1" dirty="0" smtClean="0">
                <a:solidFill>
                  <a:schemeClr val="tx1"/>
                </a:solidFill>
                <a:latin typeface="Times New Roman" panose="02020603050405020304" pitchFamily="18" charset="0"/>
                <a:cs typeface="Times New Roman" panose="02020603050405020304" pitchFamily="18" charset="0"/>
              </a:rPr>
              <a:t>3-тапсырма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0896" y="1360967"/>
            <a:ext cx="10753725" cy="4719793"/>
          </a:xfrm>
        </p:spPr>
        <p:txBody>
          <a:bodyPr>
            <a:normAutofit/>
          </a:bodyPr>
          <a:lstStyle/>
          <a:p>
            <a:pPr marL="0" indent="0" algn="just">
              <a:buNone/>
            </a:pPr>
            <a:r>
              <a:rPr lang="kk-KZ" sz="2400" b="1" dirty="0">
                <a:solidFill>
                  <a:schemeClr val="tx1"/>
                </a:solidFill>
                <a:latin typeface="Times New Roman" pitchFamily="18" charset="0"/>
                <a:cs typeface="Times New Roman" pitchFamily="18" charset="0"/>
              </a:rPr>
              <a:t>Сын есімнің салыстырмалы шырай түрін қатыстырып, өздерің білетін екі автокөлікті салыстырыңдар.   </a:t>
            </a:r>
            <a:endParaRPr lang="kk-KZ" sz="2400" b="1" dirty="0" smtClean="0">
              <a:solidFill>
                <a:schemeClr val="tx1"/>
              </a:solidFill>
              <a:latin typeface="Times New Roman" pitchFamily="18" charset="0"/>
              <a:cs typeface="Times New Roman" pitchFamily="18" charset="0"/>
            </a:endParaRPr>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endParaRPr lang="kk-KZ" sz="2000" b="1" dirty="0">
              <a:latin typeface="Times New Roman" panose="02020603050405020304" pitchFamily="18" charset="0"/>
              <a:cs typeface="Times New Roman" panose="02020603050405020304" pitchFamily="18" charset="0"/>
            </a:endParaRPr>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r>
              <a:rPr lang="kk-KZ" sz="2200" b="1" dirty="0" smtClean="0">
                <a:solidFill>
                  <a:schemeClr val="tx1"/>
                </a:solidFill>
                <a:latin typeface="Times New Roman" panose="02020603050405020304" pitchFamily="18" charset="0"/>
                <a:cs typeface="Times New Roman" panose="02020603050405020304" pitchFamily="18" charset="0"/>
              </a:rPr>
              <a:t>Дескриптор: </a:t>
            </a:r>
            <a:endParaRPr lang="ru-RU" sz="2200" dirty="0">
              <a:solidFill>
                <a:schemeClr val="tx1"/>
              </a:solidFill>
              <a:latin typeface="Times New Roman" panose="02020603050405020304" pitchFamily="18" charset="0"/>
              <a:cs typeface="Times New Roman" panose="02020603050405020304" pitchFamily="18" charset="0"/>
            </a:endParaRPr>
          </a:p>
          <a:p>
            <a:pPr lvl="0"/>
            <a:r>
              <a:rPr lang="kk-KZ" sz="2800" dirty="0">
                <a:solidFill>
                  <a:schemeClr val="tx1"/>
                </a:solidFill>
                <a:latin typeface="Times New Roman" pitchFamily="18" charset="0"/>
                <a:cs typeface="Times New Roman" pitchFamily="18" charset="0"/>
              </a:rPr>
              <a:t>Екі автокөлікті салыстырады</a:t>
            </a:r>
            <a:endParaRPr lang="ru-RU" sz="2800" dirty="0">
              <a:solidFill>
                <a:schemeClr val="tx1"/>
              </a:solidFill>
              <a:latin typeface="Times New Roman" pitchFamily="18" charset="0"/>
              <a:cs typeface="Times New Roman" pitchFamily="18" charset="0"/>
            </a:endParaRPr>
          </a:p>
          <a:p>
            <a:pPr lvl="0"/>
            <a:r>
              <a:rPr lang="kk-KZ" sz="2800" dirty="0">
                <a:solidFill>
                  <a:schemeClr val="tx1"/>
                </a:solidFill>
                <a:latin typeface="Times New Roman" pitchFamily="18" charset="0"/>
                <a:cs typeface="Times New Roman" pitchFamily="18" charset="0"/>
              </a:rPr>
              <a:t>Салыстырмалы, күшейтпелі шырай түрін қолданады </a:t>
            </a:r>
            <a:endParaRPr lang="ru-RU" sz="2800" dirty="0">
              <a:solidFill>
                <a:schemeClr val="tx1"/>
              </a:solidFill>
              <a:latin typeface="Times New Roman" pitchFamily="18" charset="0"/>
              <a:cs typeface="Times New Roman" pitchFamily="18" charset="0"/>
            </a:endParaRP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404743795"/>
              </p:ext>
            </p:extLst>
          </p:nvPr>
        </p:nvGraphicFramePr>
        <p:xfrm>
          <a:off x="830521" y="2388977"/>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dirty="0" smtClean="0">
                          <a:solidFill>
                            <a:schemeClr val="tx1"/>
                          </a:solidFill>
                          <a:latin typeface="Times New Roman" pitchFamily="18" charset="0"/>
                          <a:cs typeface="Times New Roman" pitchFamily="18" charset="0"/>
                        </a:rPr>
                        <a:t>&lt;&lt;</a:t>
                      </a:r>
                      <a:r>
                        <a:rPr lang="kk-KZ" dirty="0" smtClean="0">
                          <a:solidFill>
                            <a:schemeClr val="tx1"/>
                          </a:solidFill>
                          <a:latin typeface="Times New Roman" pitchFamily="18" charset="0"/>
                          <a:cs typeface="Times New Roman" pitchFamily="18" charset="0"/>
                        </a:rPr>
                        <a:t>Тойота</a:t>
                      </a:r>
                      <a:r>
                        <a:rPr lang="en-US" dirty="0" smtClean="0">
                          <a:solidFill>
                            <a:schemeClr val="tx1"/>
                          </a:solidFill>
                          <a:latin typeface="Times New Roman" pitchFamily="18" charset="0"/>
                          <a:cs typeface="Times New Roman" pitchFamily="18" charset="0"/>
                        </a:rPr>
                        <a:t>&gt;&gt;</a:t>
                      </a:r>
                      <a:endParaRPr lang="ru-RU"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&lt;&lt;</a:t>
                      </a:r>
                      <a:r>
                        <a:rPr lang="ru-RU" dirty="0" smtClean="0">
                          <a:solidFill>
                            <a:schemeClr val="tx1"/>
                          </a:solidFill>
                          <a:latin typeface="Times New Roman" pitchFamily="18" charset="0"/>
                          <a:cs typeface="Times New Roman" pitchFamily="18" charset="0"/>
                        </a:rPr>
                        <a:t>Джип</a:t>
                      </a:r>
                      <a:r>
                        <a:rPr lang="en-US" dirty="0" smtClean="0">
                          <a:solidFill>
                            <a:schemeClr val="tx1"/>
                          </a:solidFill>
                          <a:latin typeface="Times New Roman" pitchFamily="18" charset="0"/>
                          <a:cs typeface="Times New Roman" pitchFamily="18" charset="0"/>
                        </a:rPr>
                        <a:t>&gt;&gt;</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ru-RU"/>
                    </a:p>
                  </a:txBody>
                  <a:tcPr/>
                </a:tc>
                <a:tc>
                  <a:txBody>
                    <a:bodyPr/>
                    <a:lstStyle/>
                    <a:p>
                      <a:endParaRPr lang="ru-RU"/>
                    </a:p>
                  </a:txBody>
                  <a:tcPr/>
                </a:tc>
                <a:extLst>
                  <a:ext uri="{0D108BD9-81ED-4DB2-BD59-A6C34878D82A}">
                    <a16:rowId xmlns:a16="http://schemas.microsoft.com/office/drawing/2014/main" val="10001"/>
                  </a:ext>
                </a:extLst>
              </a:tr>
              <a:tr h="370840">
                <a:tc>
                  <a:txBody>
                    <a:bodyPr/>
                    <a:lstStyle/>
                    <a:p>
                      <a:endParaRPr lang="ru-RU"/>
                    </a:p>
                  </a:txBody>
                  <a:tcPr/>
                </a:tc>
                <a:tc>
                  <a:txBody>
                    <a:bodyPr/>
                    <a:lstStyle/>
                    <a:p>
                      <a:endParaRPr lang="ru-RU"/>
                    </a:p>
                  </a:txBody>
                  <a:tcPr/>
                </a:tc>
                <a:extLst>
                  <a:ext uri="{0D108BD9-81ED-4DB2-BD59-A6C34878D82A}">
                    <a16:rowId xmlns:a16="http://schemas.microsoft.com/office/drawing/2014/main" val="10002"/>
                  </a:ext>
                </a:extLst>
              </a:tr>
              <a:tr h="370840">
                <a:tc>
                  <a:txBody>
                    <a:bodyPr/>
                    <a:lstStyle/>
                    <a:p>
                      <a:endParaRPr lang="ru-RU"/>
                    </a:p>
                  </a:txBody>
                  <a:tcPr/>
                </a:tc>
                <a:tc>
                  <a:txBody>
                    <a:bodyPr/>
                    <a:lstStyle/>
                    <a:p>
                      <a:endParaRPr lang="ru-RU"/>
                    </a:p>
                  </a:txBody>
                  <a:tcPr/>
                </a:tc>
                <a:extLst>
                  <a:ext uri="{0D108BD9-81ED-4DB2-BD59-A6C34878D82A}">
                    <a16:rowId xmlns:a16="http://schemas.microsoft.com/office/drawing/2014/main" val="10003"/>
                  </a:ext>
                </a:extLst>
              </a:tr>
              <a:tr h="370840">
                <a:tc>
                  <a:txBody>
                    <a:bodyPr/>
                    <a:lstStyle/>
                    <a:p>
                      <a:endParaRPr lang="ru-RU"/>
                    </a:p>
                  </a:txBody>
                  <a:tcPr/>
                </a:tc>
                <a:tc>
                  <a:txBody>
                    <a:bodyPr/>
                    <a:lstStyle/>
                    <a:p>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210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400" b="1" dirty="0">
                <a:solidFill>
                  <a:schemeClr val="tx1"/>
                </a:solidFill>
                <a:latin typeface="Times New Roman" panose="02020603050405020304" pitchFamily="18" charset="0"/>
                <a:cs typeface="Times New Roman" panose="02020603050405020304" pitchFamily="18" charset="0"/>
              </a:rPr>
              <a:t>Өзіңді тексер! </a:t>
            </a:r>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72865517"/>
              </p:ext>
            </p:extLst>
          </p:nvPr>
        </p:nvGraphicFramePr>
        <p:xfrm>
          <a:off x="750297" y="1360969"/>
          <a:ext cx="8853488" cy="3545653"/>
        </p:xfrm>
        <a:graphic>
          <a:graphicData uri="http://schemas.openxmlformats.org/drawingml/2006/table">
            <a:tbl>
              <a:tblPr firstRow="1" bandRow="1">
                <a:tableStyleId>{5C22544A-7EE6-4342-B048-85BDC9FD1C3A}</a:tableStyleId>
              </a:tblPr>
              <a:tblGrid>
                <a:gridCol w="4438391">
                  <a:extLst>
                    <a:ext uri="{9D8B030D-6E8A-4147-A177-3AD203B41FA5}">
                      <a16:colId xmlns:a16="http://schemas.microsoft.com/office/drawing/2014/main" val="20000"/>
                    </a:ext>
                  </a:extLst>
                </a:gridCol>
                <a:gridCol w="4415097">
                  <a:extLst>
                    <a:ext uri="{9D8B030D-6E8A-4147-A177-3AD203B41FA5}">
                      <a16:colId xmlns:a16="http://schemas.microsoft.com/office/drawing/2014/main" val="20001"/>
                    </a:ext>
                  </a:extLst>
                </a:gridCol>
              </a:tblGrid>
              <a:tr h="556740">
                <a:tc>
                  <a:txBody>
                    <a:bodyPr/>
                    <a:lstStyle/>
                    <a:p>
                      <a:pPr algn="ctr"/>
                      <a:r>
                        <a:rPr lang="en-US" sz="2400" dirty="0" smtClean="0">
                          <a:solidFill>
                            <a:schemeClr val="tx1"/>
                          </a:solidFill>
                          <a:latin typeface="Times New Roman" pitchFamily="18" charset="0"/>
                          <a:cs typeface="Times New Roman" pitchFamily="18" charset="0"/>
                        </a:rPr>
                        <a:t>&lt;&lt;</a:t>
                      </a:r>
                      <a:r>
                        <a:rPr lang="kk-KZ" sz="2400" dirty="0" smtClean="0">
                          <a:solidFill>
                            <a:schemeClr val="tx1"/>
                          </a:solidFill>
                          <a:latin typeface="Times New Roman" pitchFamily="18" charset="0"/>
                          <a:cs typeface="Times New Roman" pitchFamily="18" charset="0"/>
                        </a:rPr>
                        <a:t>Тойота</a:t>
                      </a:r>
                      <a:r>
                        <a:rPr lang="en-US" sz="2400" dirty="0" smtClean="0">
                          <a:solidFill>
                            <a:schemeClr val="tx1"/>
                          </a:solidFill>
                          <a:latin typeface="Times New Roman" pitchFamily="18" charset="0"/>
                          <a:cs typeface="Times New Roman" pitchFamily="18" charset="0"/>
                        </a:rPr>
                        <a:t>&gt;&gt;</a:t>
                      </a:r>
                      <a:endParaRPr lang="ru-RU" sz="2400" dirty="0">
                        <a:solidFill>
                          <a:schemeClr val="tx1"/>
                        </a:solidFill>
                        <a:latin typeface="Times New Roman" pitchFamily="18" charset="0"/>
                        <a:cs typeface="Times New Roman" pitchFamily="18" charset="0"/>
                      </a:endParaRPr>
                    </a:p>
                  </a:txBody>
                  <a:tcPr/>
                </a:tc>
                <a:tc>
                  <a:txBody>
                    <a:bodyPr/>
                    <a:lstStyle/>
                    <a:p>
                      <a:pPr algn="ctr"/>
                      <a:r>
                        <a:rPr lang="en-US" sz="2400" dirty="0" smtClean="0">
                          <a:solidFill>
                            <a:schemeClr val="tx1"/>
                          </a:solidFill>
                          <a:latin typeface="Times New Roman" pitchFamily="18" charset="0"/>
                          <a:cs typeface="Times New Roman" pitchFamily="18" charset="0"/>
                        </a:rPr>
                        <a:t>&lt;&lt;</a:t>
                      </a:r>
                      <a:r>
                        <a:rPr lang="kk-KZ" sz="2400" dirty="0" smtClean="0">
                          <a:solidFill>
                            <a:schemeClr val="tx1"/>
                          </a:solidFill>
                          <a:latin typeface="Times New Roman" pitchFamily="18" charset="0"/>
                          <a:cs typeface="Times New Roman" pitchFamily="18" charset="0"/>
                        </a:rPr>
                        <a:t>Джип</a:t>
                      </a:r>
                      <a:r>
                        <a:rPr lang="en-US" sz="2400" dirty="0" smtClean="0">
                          <a:solidFill>
                            <a:schemeClr val="tx1"/>
                          </a:solidFill>
                          <a:latin typeface="Times New Roman" pitchFamily="18" charset="0"/>
                          <a:cs typeface="Times New Roman" pitchFamily="18" charset="0"/>
                        </a:rPr>
                        <a:t>&gt;&gt;</a:t>
                      </a:r>
                      <a:endParaRPr lang="ru-RU" sz="2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20033">
                <a:tc>
                  <a:txBody>
                    <a:bodyPr/>
                    <a:lstStyle/>
                    <a:p>
                      <a:r>
                        <a:rPr lang="kk-KZ" sz="2400" kern="1200" dirty="0" smtClean="0">
                          <a:solidFill>
                            <a:schemeClr val="dk1"/>
                          </a:solidFill>
                          <a:effectLst/>
                          <a:latin typeface="Times New Roman" pitchFamily="18" charset="0"/>
                          <a:ea typeface="+mn-ea"/>
                          <a:cs typeface="Times New Roman" pitchFamily="18" charset="0"/>
                        </a:rPr>
                        <a:t>Жеңілдеу, жеңілірек, өте жеңіл</a:t>
                      </a:r>
                      <a:endParaRPr lang="ru-RU" sz="2400" dirty="0">
                        <a:latin typeface="Times New Roman" pitchFamily="18" charset="0"/>
                        <a:cs typeface="Times New Roman" pitchFamily="18" charset="0"/>
                      </a:endParaRPr>
                    </a:p>
                  </a:txBody>
                  <a:tcPr/>
                </a:tc>
                <a:tc>
                  <a:txBody>
                    <a:bodyPr/>
                    <a:lstStyle/>
                    <a:p>
                      <a:r>
                        <a:rPr lang="kk-KZ" sz="2400" kern="1200" dirty="0" smtClean="0">
                          <a:solidFill>
                            <a:schemeClr val="dk1"/>
                          </a:solidFill>
                          <a:effectLst/>
                          <a:latin typeface="Times New Roman" pitchFamily="18" charset="0"/>
                          <a:ea typeface="+mn-ea"/>
                          <a:cs typeface="Times New Roman" pitchFamily="18" charset="0"/>
                        </a:rPr>
                        <a:t>Ауырлау, ап-ауыр</a:t>
                      </a:r>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20033">
                <a:tc>
                  <a:txBody>
                    <a:bodyPr/>
                    <a:lstStyle/>
                    <a:p>
                      <a:r>
                        <a:rPr lang="kk-KZ" sz="2400" kern="1200" dirty="0" smtClean="0">
                          <a:solidFill>
                            <a:schemeClr val="dk1"/>
                          </a:solidFill>
                          <a:effectLst/>
                          <a:latin typeface="Times New Roman" pitchFamily="18" charset="0"/>
                          <a:ea typeface="+mn-ea"/>
                          <a:cs typeface="Times New Roman" pitchFamily="18" charset="0"/>
                        </a:rPr>
                        <a:t>Ыңғайлырақ, ыңғайлылау, аса ыңғайлы</a:t>
                      </a:r>
                      <a:endParaRPr lang="ru-RU" sz="2400" dirty="0">
                        <a:latin typeface="Times New Roman" pitchFamily="18" charset="0"/>
                        <a:cs typeface="Times New Roman" pitchFamily="18" charset="0"/>
                      </a:endParaRPr>
                    </a:p>
                  </a:txBody>
                  <a:tcPr/>
                </a:tc>
                <a:tc>
                  <a:txBody>
                    <a:bodyPr/>
                    <a:lstStyle/>
                    <a:p>
                      <a:r>
                        <a:rPr lang="kk-KZ" sz="2400" kern="1200" dirty="0" smtClean="0">
                          <a:solidFill>
                            <a:schemeClr val="dk1"/>
                          </a:solidFill>
                          <a:effectLst/>
                          <a:latin typeface="Times New Roman" pitchFamily="18" charset="0"/>
                          <a:ea typeface="+mn-ea"/>
                          <a:cs typeface="Times New Roman" pitchFamily="18" charset="0"/>
                        </a:rPr>
                        <a:t>Ыңғайсыздау, тым ыңғайсыз</a:t>
                      </a:r>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20033">
                <a:tc>
                  <a:txBody>
                    <a:bodyPr/>
                    <a:lstStyle/>
                    <a:p>
                      <a:r>
                        <a:rPr lang="kk-KZ" sz="2400" kern="1200" dirty="0" smtClean="0">
                          <a:solidFill>
                            <a:schemeClr val="dk1"/>
                          </a:solidFill>
                          <a:effectLst/>
                          <a:latin typeface="Times New Roman" pitchFamily="18" charset="0"/>
                          <a:ea typeface="+mn-ea"/>
                          <a:cs typeface="Times New Roman" pitchFamily="18" charset="0"/>
                        </a:rPr>
                        <a:t>Шағындау, шағынырақ, тіпті шағын, шап-шағын</a:t>
                      </a:r>
                      <a:endParaRPr lang="ru-RU" sz="2400" dirty="0">
                        <a:latin typeface="Times New Roman" pitchFamily="18" charset="0"/>
                        <a:cs typeface="Times New Roman" pitchFamily="18" charset="0"/>
                      </a:endParaRPr>
                    </a:p>
                  </a:txBody>
                  <a:tcPr/>
                </a:tc>
                <a:tc>
                  <a:txBody>
                    <a:bodyPr/>
                    <a:lstStyle/>
                    <a:p>
                      <a:r>
                        <a:rPr lang="kk-KZ" sz="2400" kern="1200" dirty="0" smtClean="0">
                          <a:solidFill>
                            <a:schemeClr val="dk1"/>
                          </a:solidFill>
                          <a:effectLst/>
                          <a:latin typeface="Times New Roman" pitchFamily="18" charset="0"/>
                          <a:ea typeface="+mn-ea"/>
                          <a:cs typeface="Times New Roman" pitchFamily="18" charset="0"/>
                        </a:rPr>
                        <a:t>Көлемдірек, ауқымдылау, өте көлемді</a:t>
                      </a:r>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20033">
                <a:tc>
                  <a:txBody>
                    <a:bodyPr/>
                    <a:lstStyle/>
                    <a:p>
                      <a:r>
                        <a:rPr lang="kk-KZ" sz="2400" kern="1200" dirty="0" smtClean="0">
                          <a:solidFill>
                            <a:schemeClr val="dk1"/>
                          </a:solidFill>
                          <a:effectLst/>
                          <a:latin typeface="Times New Roman" pitchFamily="18" charset="0"/>
                          <a:ea typeface="+mn-ea"/>
                          <a:cs typeface="Times New Roman" pitchFamily="18" charset="0"/>
                        </a:rPr>
                        <a:t>Аласарақ, аласалау, өте аласа</a:t>
                      </a:r>
                      <a:endParaRPr lang="ru-RU" sz="2400" dirty="0">
                        <a:latin typeface="Times New Roman" pitchFamily="18" charset="0"/>
                        <a:cs typeface="Times New Roman" pitchFamily="18" charset="0"/>
                      </a:endParaRPr>
                    </a:p>
                  </a:txBody>
                  <a:tcPr/>
                </a:tc>
                <a:tc>
                  <a:txBody>
                    <a:bodyPr/>
                    <a:lstStyle/>
                    <a:p>
                      <a:r>
                        <a:rPr lang="kk-KZ" sz="2400" kern="1200" dirty="0" smtClean="0">
                          <a:solidFill>
                            <a:schemeClr val="dk1"/>
                          </a:solidFill>
                          <a:effectLst/>
                          <a:latin typeface="Times New Roman" pitchFamily="18" charset="0"/>
                          <a:ea typeface="+mn-ea"/>
                          <a:cs typeface="Times New Roman" pitchFamily="18" charset="0"/>
                        </a:rPr>
                        <a:t>Биіктеу, биігірек, ең биік, біп-биік</a:t>
                      </a:r>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873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02" y="446384"/>
            <a:ext cx="8596668" cy="1320800"/>
          </a:xfrm>
        </p:spPr>
        <p:txBody>
          <a:bodyPr>
            <a:normAutofit/>
          </a:bodyPr>
          <a:lstStyle/>
          <a:p>
            <a:pPr algn="ctr"/>
            <a:r>
              <a:rPr lang="kk-KZ" sz="2400" b="1" dirty="0" smtClean="0">
                <a:solidFill>
                  <a:schemeClr val="tx1"/>
                </a:solidFill>
                <a:latin typeface="Times New Roman" panose="02020603050405020304" pitchFamily="18" charset="0"/>
                <a:cs typeface="Times New Roman" panose="02020603050405020304" pitchFamily="18" charset="0"/>
              </a:rPr>
              <a:t>Қорытынды</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1302" y="1158949"/>
            <a:ext cx="9353634" cy="4681245"/>
          </a:xfrm>
        </p:spPr>
        <p:txBody>
          <a:bodyPr>
            <a:normAutofit fontScale="85000" lnSpcReduction="20000"/>
          </a:bodyPr>
          <a:lstStyle/>
          <a:p>
            <a:pPr marL="0" lvl="0" indent="0" algn="just">
              <a:buNone/>
            </a:pPr>
            <a:r>
              <a:rPr lang="kk-KZ" sz="3200" dirty="0" smtClean="0">
                <a:solidFill>
                  <a:schemeClr val="tx1"/>
                </a:solidFill>
                <a:latin typeface="Times New Roman" pitchFamily="18" charset="0"/>
                <a:cs typeface="Times New Roman" pitchFamily="18" charset="0"/>
              </a:rPr>
              <a:t>1)Мәтін </a:t>
            </a:r>
            <a:r>
              <a:rPr lang="kk-KZ" sz="3200" dirty="0">
                <a:solidFill>
                  <a:schemeClr val="tx1"/>
                </a:solidFill>
                <a:latin typeface="Times New Roman" pitchFamily="18" charset="0"/>
                <a:cs typeface="Times New Roman" pitchFamily="18" charset="0"/>
              </a:rPr>
              <a:t>мазмұнына негізделген сұрақтар құрастыра алатындығымызға көз жеткіздік</a:t>
            </a:r>
            <a:r>
              <a:rPr lang="kk-KZ" sz="3200" dirty="0" smtClean="0">
                <a:solidFill>
                  <a:schemeClr val="tx1"/>
                </a:solidFill>
                <a:latin typeface="Times New Roman" pitchFamily="18" charset="0"/>
                <a:cs typeface="Times New Roman" pitchFamily="18" charset="0"/>
              </a:rPr>
              <a:t>.</a:t>
            </a:r>
          </a:p>
          <a:p>
            <a:pPr marL="0" lvl="0" indent="0" algn="just">
              <a:buNone/>
            </a:pPr>
            <a:endParaRPr lang="ru-RU" sz="3200" dirty="0">
              <a:solidFill>
                <a:schemeClr val="tx1"/>
              </a:solidFill>
              <a:latin typeface="Times New Roman" pitchFamily="18" charset="0"/>
              <a:cs typeface="Times New Roman" pitchFamily="18" charset="0"/>
            </a:endParaRPr>
          </a:p>
          <a:p>
            <a:pPr marL="0" lvl="0" indent="0" algn="just">
              <a:buNone/>
            </a:pPr>
            <a:r>
              <a:rPr lang="kk-KZ" sz="3200" dirty="0" smtClean="0">
                <a:solidFill>
                  <a:schemeClr val="tx1"/>
                </a:solidFill>
                <a:latin typeface="Times New Roman" pitchFamily="18" charset="0"/>
                <a:cs typeface="Times New Roman" pitchFamily="18" charset="0"/>
              </a:rPr>
              <a:t>2)Салыстырмалы</a:t>
            </a:r>
            <a:r>
              <a:rPr lang="kk-KZ" sz="3200" dirty="0">
                <a:solidFill>
                  <a:schemeClr val="tx1"/>
                </a:solidFill>
                <a:latin typeface="Times New Roman" pitchFamily="18" charset="0"/>
                <a:cs typeface="Times New Roman" pitchFamily="18" charset="0"/>
              </a:rPr>
              <a:t>, күшейтпелі шырай түрлерін ажырата алуға қол жеткіздік</a:t>
            </a:r>
            <a:r>
              <a:rPr lang="kk-KZ" sz="3200" dirty="0" smtClean="0">
                <a:solidFill>
                  <a:schemeClr val="tx1"/>
                </a:solidFill>
                <a:latin typeface="Times New Roman" pitchFamily="18" charset="0"/>
                <a:cs typeface="Times New Roman" pitchFamily="18" charset="0"/>
              </a:rPr>
              <a:t>.</a:t>
            </a:r>
          </a:p>
          <a:p>
            <a:pPr marL="0" lvl="0" indent="0" algn="just">
              <a:buNone/>
            </a:pPr>
            <a:endParaRPr lang="ru-RU" sz="3200" dirty="0">
              <a:solidFill>
                <a:schemeClr val="tx1"/>
              </a:solidFill>
              <a:latin typeface="Times New Roman" pitchFamily="18" charset="0"/>
              <a:cs typeface="Times New Roman" pitchFamily="18" charset="0"/>
            </a:endParaRPr>
          </a:p>
          <a:p>
            <a:pPr marL="0" lvl="0" indent="0" algn="just">
              <a:buNone/>
            </a:pPr>
            <a:r>
              <a:rPr lang="kk-KZ" sz="3200" dirty="0" smtClean="0">
                <a:solidFill>
                  <a:schemeClr val="tx1"/>
                </a:solidFill>
                <a:latin typeface="Times New Roman" pitchFamily="18" charset="0"/>
                <a:cs typeface="Times New Roman" pitchFamily="18" charset="0"/>
              </a:rPr>
              <a:t>3)Салыстырмалы</a:t>
            </a:r>
            <a:r>
              <a:rPr lang="kk-KZ" sz="3200" dirty="0">
                <a:solidFill>
                  <a:schemeClr val="tx1"/>
                </a:solidFill>
                <a:latin typeface="Times New Roman" pitchFamily="18" charset="0"/>
                <a:cs typeface="Times New Roman" pitchFamily="18" charset="0"/>
              </a:rPr>
              <a:t>, күшейтпелі шырай түрлерін орынды қолдана алады екенбіз</a:t>
            </a:r>
            <a:r>
              <a:rPr lang="kk-KZ" sz="3200" dirty="0" smtClean="0">
                <a:solidFill>
                  <a:schemeClr val="tx1"/>
                </a:solidFill>
                <a:latin typeface="Times New Roman" pitchFamily="18" charset="0"/>
                <a:cs typeface="Times New Roman" pitchFamily="18" charset="0"/>
              </a:rPr>
              <a:t>.</a:t>
            </a:r>
          </a:p>
          <a:p>
            <a:pPr marL="0" lvl="0" indent="0" algn="just">
              <a:buNone/>
            </a:pPr>
            <a:endParaRPr lang="ru-RU" sz="3200" dirty="0">
              <a:solidFill>
                <a:schemeClr val="tx1"/>
              </a:solidFill>
              <a:latin typeface="Times New Roman" pitchFamily="18" charset="0"/>
              <a:cs typeface="Times New Roman" pitchFamily="18" charset="0"/>
            </a:endParaRPr>
          </a:p>
          <a:p>
            <a:pPr marL="0" lvl="0" indent="0" algn="just">
              <a:buNone/>
            </a:pPr>
            <a:r>
              <a:rPr lang="kk-KZ" sz="3200" dirty="0" smtClean="0">
                <a:solidFill>
                  <a:schemeClr val="tx1"/>
                </a:solidFill>
                <a:latin typeface="Times New Roman" pitchFamily="18" charset="0"/>
                <a:cs typeface="Times New Roman" pitchFamily="18" charset="0"/>
              </a:rPr>
              <a:t>4)Тірек </a:t>
            </a:r>
            <a:r>
              <a:rPr lang="kk-KZ" sz="3200" dirty="0">
                <a:solidFill>
                  <a:schemeClr val="tx1"/>
                </a:solidFill>
                <a:latin typeface="Times New Roman" pitchFamily="18" charset="0"/>
                <a:cs typeface="Times New Roman" pitchFamily="18" charset="0"/>
              </a:rPr>
              <a:t>сөздерді орынды қолдана отырып, сурет бойынша әңгіме құрастыра аламыз.</a:t>
            </a:r>
            <a:endParaRPr lang="ru-RU" sz="3200" dirty="0">
              <a:solidFill>
                <a:schemeClr val="tx1"/>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59289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077" y="1075944"/>
            <a:ext cx="8596668" cy="1320800"/>
          </a:xfrm>
        </p:spPr>
        <p:txBody>
          <a:bodyPr/>
          <a:lstStyle/>
          <a:p>
            <a:pPr algn="ctr"/>
            <a:r>
              <a:rPr lang="kk-KZ" sz="2400" b="1" dirty="0">
                <a:solidFill>
                  <a:schemeClr val="tx1"/>
                </a:solidFill>
                <a:latin typeface="Times New Roman" panose="02020603050405020304" pitchFamily="18" charset="0"/>
                <a:cs typeface="Times New Roman" panose="02020603050405020304" pitchFamily="18" charset="0"/>
              </a:rPr>
              <a:t>Қосымша тапсырма: </a:t>
            </a:r>
            <a:r>
              <a:rPr lang="ru-RU" dirty="0"/>
              <a:t/>
            </a:r>
            <a:br>
              <a:rPr lang="ru-RU" dirty="0"/>
            </a:br>
            <a:endParaRPr lang="ru-RU" dirty="0"/>
          </a:p>
        </p:txBody>
      </p:sp>
      <p:sp>
        <p:nvSpPr>
          <p:cNvPr id="3" name="Объект 2"/>
          <p:cNvSpPr>
            <a:spLocks noGrp="1"/>
          </p:cNvSpPr>
          <p:nvPr>
            <p:ph idx="1"/>
          </p:nvPr>
        </p:nvSpPr>
        <p:spPr>
          <a:xfrm>
            <a:off x="567606" y="1913861"/>
            <a:ext cx="9161610" cy="4849878"/>
          </a:xfrm>
        </p:spPr>
        <p:txBody>
          <a:bodyPr>
            <a:normAutofit/>
          </a:bodyPr>
          <a:lstStyle/>
          <a:p>
            <a:pPr marL="0" indent="0" algn="just">
              <a:buNone/>
            </a:pPr>
            <a:r>
              <a:rPr lang="kk-KZ" sz="2400" dirty="0">
                <a:solidFill>
                  <a:schemeClr val="tx1"/>
                </a:solidFill>
                <a:latin typeface="Times New Roman" pitchFamily="18" charset="0"/>
                <a:cs typeface="Times New Roman" pitchFamily="18" charset="0"/>
              </a:rPr>
              <a:t>Суреттегі құс пен ұшақты байланыстырып, </a:t>
            </a:r>
            <a:r>
              <a:rPr lang="kk-KZ" sz="2400" b="1" dirty="0">
                <a:solidFill>
                  <a:schemeClr val="tx1"/>
                </a:solidFill>
                <a:latin typeface="Times New Roman" pitchFamily="18" charset="0"/>
                <a:cs typeface="Times New Roman" pitchFamily="18" charset="0"/>
              </a:rPr>
              <a:t>«Адамзат қиялы – шындық»</a:t>
            </a:r>
            <a:r>
              <a:rPr lang="kk-KZ" sz="2400" dirty="0">
                <a:solidFill>
                  <a:schemeClr val="tx1"/>
                </a:solidFill>
                <a:latin typeface="Times New Roman" pitchFamily="18" charset="0"/>
                <a:cs typeface="Times New Roman" pitchFamily="18" charset="0"/>
              </a:rPr>
              <a:t> тақырыбында эссе </a:t>
            </a:r>
            <a:r>
              <a:rPr lang="kk-KZ" sz="2400" dirty="0" smtClean="0">
                <a:solidFill>
                  <a:schemeClr val="tx1"/>
                </a:solidFill>
                <a:latin typeface="Times New Roman" pitchFamily="18" charset="0"/>
                <a:cs typeface="Times New Roman" pitchFamily="18" charset="0"/>
              </a:rPr>
              <a:t>жазыңдар</a:t>
            </a:r>
            <a:endParaRPr lang="ru-RU" sz="2400"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1" y="3277376"/>
            <a:ext cx="4243076" cy="257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283" y="3240255"/>
            <a:ext cx="5011831" cy="260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39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8734" y="648586"/>
            <a:ext cx="10874940" cy="5694529"/>
          </a:xfrm>
        </p:spPr>
        <p:txBody>
          <a:bodyPr>
            <a:normAutofit lnSpcReduction="10000"/>
          </a:bodyPr>
          <a:lstStyle/>
          <a:p>
            <a:pPr marL="0" indent="0" algn="just">
              <a:buNone/>
            </a:pPr>
            <a:r>
              <a:rPr lang="kk-KZ" sz="3600" b="1" dirty="0">
                <a:solidFill>
                  <a:schemeClr val="tx1"/>
                </a:solidFill>
                <a:latin typeface="Times New Roman" panose="02020603050405020304" pitchFamily="18" charset="0"/>
                <a:cs typeface="Times New Roman" panose="02020603050405020304" pitchFamily="18" charset="0"/>
              </a:rPr>
              <a:t>Оқу мақсаттары</a:t>
            </a:r>
            <a:r>
              <a:rPr lang="kk-KZ" sz="3600" b="1" dirty="0" smtClean="0">
                <a:solidFill>
                  <a:schemeClr val="tx1"/>
                </a:solidFill>
                <a:latin typeface="Times New Roman" panose="02020603050405020304" pitchFamily="18" charset="0"/>
                <a:cs typeface="Times New Roman" panose="02020603050405020304" pitchFamily="18" charset="0"/>
              </a:rPr>
              <a:t>:</a:t>
            </a:r>
            <a:r>
              <a:rPr lang="en-US" sz="3600" b="1" dirty="0" smtClean="0">
                <a:solidFill>
                  <a:schemeClr val="tx1"/>
                </a:solidFill>
                <a:latin typeface="Times New Roman" panose="02020603050405020304" pitchFamily="18" charset="0"/>
                <a:cs typeface="Times New Roman" panose="02020603050405020304" pitchFamily="18" charset="0"/>
              </a:rPr>
              <a:t> </a:t>
            </a:r>
          </a:p>
          <a:p>
            <a:pPr marL="0" indent="0" algn="just">
              <a:buNone/>
            </a:pPr>
            <a:r>
              <a:rPr lang="kk-KZ" sz="3600" dirty="0">
                <a:solidFill>
                  <a:schemeClr val="tx1"/>
                </a:solidFill>
                <a:latin typeface="Times New Roman" panose="02020603050405020304" pitchFamily="18" charset="0"/>
                <a:cs typeface="Times New Roman" panose="02020603050405020304" pitchFamily="18" charset="0"/>
              </a:rPr>
              <a:t>5.3.3.1 сюжетті суреттердің (фотосуреттер) желісі бойынша әңгіме құрастыру;</a:t>
            </a:r>
          </a:p>
          <a:p>
            <a:pPr marL="0" indent="0" algn="just">
              <a:buNone/>
            </a:pPr>
            <a:r>
              <a:rPr lang="kk-KZ" sz="3600" dirty="0">
                <a:solidFill>
                  <a:schemeClr val="tx1"/>
                </a:solidFill>
                <a:latin typeface="Times New Roman" panose="02020603050405020304" pitchFamily="18" charset="0"/>
                <a:cs typeface="Times New Roman" panose="02020603050405020304" pitchFamily="18" charset="0"/>
              </a:rPr>
              <a:t>5.4.4.3 сын есімдердің, шырай түрлерінің көркемдік ерекшелігін тану, сын есімді зат есім орнына қолдана </a:t>
            </a:r>
            <a:r>
              <a:rPr lang="kk-KZ" sz="3600" dirty="0" smtClean="0">
                <a:solidFill>
                  <a:schemeClr val="tx1"/>
                </a:solidFill>
                <a:latin typeface="Times New Roman" panose="02020603050405020304" pitchFamily="18" charset="0"/>
                <a:cs typeface="Times New Roman" panose="02020603050405020304" pitchFamily="18" charset="0"/>
              </a:rPr>
              <a:t>білу.</a:t>
            </a:r>
          </a:p>
          <a:p>
            <a:pPr marL="0" indent="0" algn="just">
              <a:buNone/>
            </a:pPr>
            <a:r>
              <a:rPr lang="kk-KZ" sz="3600" b="1" dirty="0" smtClean="0">
                <a:solidFill>
                  <a:schemeClr val="tx1"/>
                </a:solidFill>
                <a:latin typeface="Times New Roman" panose="02020603050405020304" pitchFamily="18" charset="0"/>
                <a:cs typeface="Times New Roman" panose="02020603050405020304" pitchFamily="18" charset="0"/>
              </a:rPr>
              <a:t>Сабақ </a:t>
            </a:r>
            <a:r>
              <a:rPr lang="kk-KZ" sz="3600" b="1" dirty="0">
                <a:solidFill>
                  <a:schemeClr val="tx1"/>
                </a:solidFill>
                <a:latin typeface="Times New Roman" panose="02020603050405020304" pitchFamily="18" charset="0"/>
                <a:cs typeface="Times New Roman" panose="02020603050405020304" pitchFamily="18" charset="0"/>
              </a:rPr>
              <a:t>мақсаты</a:t>
            </a:r>
            <a:r>
              <a:rPr lang="kk-KZ" sz="3600" b="1" dirty="0" smtClean="0">
                <a:solidFill>
                  <a:schemeClr val="tx1"/>
                </a:solidFill>
                <a:latin typeface="Times New Roman" panose="02020603050405020304" pitchFamily="18" charset="0"/>
                <a:cs typeface="Times New Roman" panose="02020603050405020304" pitchFamily="18" charset="0"/>
              </a:rPr>
              <a:t>:</a:t>
            </a:r>
            <a:endParaRPr lang="en-US" sz="36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kk-KZ" sz="3600" dirty="0">
                <a:solidFill>
                  <a:schemeClr val="tx1"/>
                </a:solidFill>
                <a:latin typeface="Times New Roman" panose="02020603050405020304" pitchFamily="18" charset="0"/>
                <a:cs typeface="Times New Roman" panose="02020603050405020304" pitchFamily="18" charset="0"/>
              </a:rPr>
              <a:t>Сюжетті суреттер желісі бойынша әңгіме құрастыру. Сын есімдерді мағынасына қарай ажыратады, шырай түрінде қолданады. </a:t>
            </a:r>
            <a:endParaRPr lang="ru-RU" sz="3600" dirty="0">
              <a:solidFill>
                <a:schemeClr val="tx1"/>
              </a:solidFill>
              <a:latin typeface="Times New Roman" pitchFamily="18" charset="0"/>
              <a:cs typeface="Times New Roman" pitchFamily="18" charset="0"/>
            </a:endParaRPr>
          </a:p>
          <a:p>
            <a:pPr marL="0" indent="0">
              <a:buNone/>
            </a:pPr>
            <a:endParaRPr lang="en-US" b="1" dirty="0" smtClean="0"/>
          </a:p>
          <a:p>
            <a:pPr marL="0" indent="0">
              <a:buNone/>
            </a:pPr>
            <a:endParaRPr lang="ru-RU" dirty="0"/>
          </a:p>
        </p:txBody>
      </p:sp>
    </p:spTree>
    <p:extLst>
      <p:ext uri="{BB962C8B-B14F-4D97-AF65-F5344CB8AC3E}">
        <p14:creationId xmlns:p14="http://schemas.microsoft.com/office/powerpoint/2010/main" val="352744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855472"/>
            <a:ext cx="8596668" cy="1320800"/>
          </a:xfrm>
        </p:spPr>
        <p:txBody>
          <a:bodyPr>
            <a:normAutofit/>
          </a:bodyPr>
          <a:lstStyle/>
          <a:p>
            <a:r>
              <a:rPr lang="kk-KZ" sz="3200" b="1" dirty="0">
                <a:solidFill>
                  <a:schemeClr val="tx1"/>
                </a:solidFill>
                <a:latin typeface="Times New Roman" panose="02020603050405020304" pitchFamily="18" charset="0"/>
                <a:cs typeface="Times New Roman" panose="02020603050405020304" pitchFamily="18" charset="0"/>
              </a:rPr>
              <a:t>Бағалау критерийі</a:t>
            </a:r>
            <a:r>
              <a:rPr lang="kk-KZ" sz="3200" b="1"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7728" y="2176272"/>
            <a:ext cx="10753725" cy="3766185"/>
          </a:xfrm>
        </p:spPr>
        <p:txBody>
          <a:bodyPr>
            <a:normAutofit/>
          </a:bodyPr>
          <a:lstStyle/>
          <a:p>
            <a:pPr algn="just">
              <a:buFont typeface="Wingdings" pitchFamily="2" charset="2"/>
              <a:buChar char="Ø"/>
            </a:pPr>
            <a:r>
              <a:rPr lang="ru-RU" sz="3200" dirty="0" err="1" smtClean="0">
                <a:solidFill>
                  <a:schemeClr val="tx1"/>
                </a:solidFill>
                <a:latin typeface="Times New Roman" pitchFamily="18" charset="0"/>
                <a:cs typeface="Times New Roman" pitchFamily="18" charset="0"/>
              </a:rPr>
              <a:t>Тірек</a:t>
            </a:r>
            <a:r>
              <a:rPr lang="ru-RU" sz="3200" dirty="0" smtClean="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сөздерді</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қолданып</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сурет</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бойынша</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әңгіме</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құрастырады</a:t>
            </a:r>
            <a:endParaRPr lang="ru-RU" sz="3200" dirty="0">
              <a:solidFill>
                <a:schemeClr val="tx1"/>
              </a:solidFill>
              <a:latin typeface="Times New Roman" pitchFamily="18" charset="0"/>
              <a:cs typeface="Times New Roman" pitchFamily="18" charset="0"/>
            </a:endParaRPr>
          </a:p>
          <a:p>
            <a:pPr algn="just">
              <a:buFont typeface="Wingdings" pitchFamily="2" charset="2"/>
              <a:buChar char="Ø"/>
            </a:pPr>
            <a:r>
              <a:rPr lang="ru-RU" sz="3200" dirty="0" smtClean="0">
                <a:solidFill>
                  <a:schemeClr val="tx1"/>
                </a:solidFill>
                <a:latin typeface="Times New Roman" pitchFamily="18" charset="0"/>
                <a:cs typeface="Times New Roman" pitchFamily="18" charset="0"/>
              </a:rPr>
              <a:t>Сын </a:t>
            </a:r>
            <a:r>
              <a:rPr lang="ru-RU" sz="3200" dirty="0" err="1">
                <a:solidFill>
                  <a:schemeClr val="tx1"/>
                </a:solidFill>
                <a:latin typeface="Times New Roman" pitchFamily="18" charset="0"/>
                <a:cs typeface="Times New Roman" pitchFamily="18" charset="0"/>
              </a:rPr>
              <a:t>есімдерді</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мағынасына</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қарай</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ажыратады</a:t>
            </a:r>
            <a:endParaRPr lang="ru-RU" sz="3200" dirty="0">
              <a:solidFill>
                <a:schemeClr val="tx1"/>
              </a:solidFill>
              <a:latin typeface="Times New Roman" pitchFamily="18" charset="0"/>
              <a:cs typeface="Times New Roman" pitchFamily="18" charset="0"/>
            </a:endParaRPr>
          </a:p>
          <a:p>
            <a:pPr algn="just">
              <a:buFont typeface="Wingdings" pitchFamily="2" charset="2"/>
              <a:buChar char="Ø"/>
            </a:pPr>
            <a:r>
              <a:rPr lang="ru-RU" sz="3200" dirty="0" smtClean="0">
                <a:solidFill>
                  <a:schemeClr val="tx1"/>
                </a:solidFill>
                <a:latin typeface="Times New Roman" pitchFamily="18" charset="0"/>
                <a:cs typeface="Times New Roman" pitchFamily="18" charset="0"/>
              </a:rPr>
              <a:t>Сын </a:t>
            </a:r>
            <a:r>
              <a:rPr lang="ru-RU" sz="3200" dirty="0" err="1">
                <a:solidFill>
                  <a:schemeClr val="tx1"/>
                </a:solidFill>
                <a:latin typeface="Times New Roman" pitchFamily="18" charset="0"/>
                <a:cs typeface="Times New Roman" pitchFamily="18" charset="0"/>
              </a:rPr>
              <a:t>есімдерді</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шырай</a:t>
            </a:r>
            <a:r>
              <a:rPr lang="ru-RU" sz="3200" dirty="0">
                <a:solidFill>
                  <a:schemeClr val="tx1"/>
                </a:solidFill>
                <a:latin typeface="Times New Roman" pitchFamily="18" charset="0"/>
                <a:cs typeface="Times New Roman" pitchFamily="18" charset="0"/>
              </a:rPr>
              <a:t> </a:t>
            </a:r>
            <a:r>
              <a:rPr lang="ru-RU" sz="3200" dirty="0" err="1">
                <a:solidFill>
                  <a:schemeClr val="tx1"/>
                </a:solidFill>
                <a:latin typeface="Times New Roman" pitchFamily="18" charset="0"/>
                <a:cs typeface="Times New Roman" pitchFamily="18" charset="0"/>
              </a:rPr>
              <a:t>түрінде</a:t>
            </a:r>
            <a:r>
              <a:rPr lang="ru-RU" sz="3200" dirty="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қолданады</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883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8836" y="1597890"/>
            <a:ext cx="8645930" cy="4323399"/>
          </a:xfrm>
        </p:spPr>
        <p:txBody>
          <a:bodyPr>
            <a:normAutofit/>
          </a:bodyPr>
          <a:lstStyle/>
          <a:p>
            <a:pPr lvl="0"/>
            <a:r>
              <a:rPr lang="kk-KZ" sz="3200" b="1" i="1" dirty="0">
                <a:latin typeface="Times New Roman" panose="02020603050405020304" pitchFamily="18" charset="0"/>
                <a:cs typeface="Times New Roman" panose="02020603050405020304" pitchFamily="18" charset="0"/>
              </a:rPr>
              <a:t>Көліктің қандай түрлерін білесіздер? </a:t>
            </a:r>
            <a:endParaRPr lang="en-US" sz="3200" b="1" i="1" dirty="0">
              <a:latin typeface="Times New Roman" panose="02020603050405020304" pitchFamily="18" charset="0"/>
              <a:cs typeface="Times New Roman" panose="02020603050405020304" pitchFamily="18" charset="0"/>
            </a:endParaRPr>
          </a:p>
          <a:p>
            <a:pPr lvl="0"/>
            <a:r>
              <a:rPr lang="kk-KZ" sz="3200" b="1" i="1" dirty="0">
                <a:latin typeface="Times New Roman" panose="02020603050405020304" pitchFamily="18" charset="0"/>
                <a:cs typeface="Times New Roman" panose="02020603050405020304" pitchFamily="18" charset="0"/>
              </a:rPr>
              <a:t>Әуе, су көліктері жайында не айтқан болар едіңіздер? </a:t>
            </a:r>
            <a:endParaRPr lang="en-US" sz="3200" b="1" i="1" dirty="0">
              <a:latin typeface="Times New Roman" panose="02020603050405020304" pitchFamily="18" charset="0"/>
              <a:cs typeface="Times New Roman" panose="02020603050405020304" pitchFamily="18" charset="0"/>
            </a:endParaRPr>
          </a:p>
          <a:p>
            <a:r>
              <a:rPr lang="kk-KZ" sz="3200" b="1" i="1" dirty="0">
                <a:latin typeface="Times New Roman" panose="02020603050405020304" pitchFamily="18" charset="0"/>
                <a:cs typeface="Times New Roman" panose="02020603050405020304" pitchFamily="18" charset="0"/>
              </a:rPr>
              <a:t>Бүгінгі сабағымыз не туралы болады деп ойлайсыздар?</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87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446" y="417576"/>
            <a:ext cx="10393498" cy="1320800"/>
          </a:xfrm>
        </p:spPr>
        <p:txBody>
          <a:bodyPr>
            <a:normAutofit/>
          </a:bodyPr>
          <a:lstStyle/>
          <a:p>
            <a:pPr algn="ctr"/>
            <a:r>
              <a:rPr lang="kk-KZ" sz="2400" b="1" dirty="0">
                <a:solidFill>
                  <a:schemeClr val="tx1"/>
                </a:solidFill>
                <a:latin typeface="Times New Roman" panose="02020603050405020304" pitchFamily="18" charset="0"/>
                <a:cs typeface="Times New Roman" panose="02020603050405020304" pitchFamily="18" charset="0"/>
              </a:rPr>
              <a:t>1-тапсырма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3387" y="999460"/>
            <a:ext cx="11038000" cy="5358809"/>
          </a:xfrm>
        </p:spPr>
        <p:txBody>
          <a:bodyPr>
            <a:normAutofit fontScale="92500" lnSpcReduction="10000"/>
          </a:bodyPr>
          <a:lstStyle/>
          <a:p>
            <a:pPr marL="0" indent="0">
              <a:buNone/>
            </a:pPr>
            <a:r>
              <a:rPr lang="kk-KZ" sz="2600" b="1" dirty="0">
                <a:solidFill>
                  <a:schemeClr val="tx1"/>
                </a:solidFill>
                <a:latin typeface="Times New Roman" pitchFamily="18" charset="0"/>
                <a:cs typeface="Times New Roman" pitchFamily="18" charset="0"/>
              </a:rPr>
              <a:t>Мәтінді оқып, мәтін мазмұнын түсінуге, нақты ақпараттарды анықтауға бағытталған сұрақтар </a:t>
            </a:r>
            <a:r>
              <a:rPr lang="kk-KZ" sz="2600" b="1" dirty="0" smtClean="0">
                <a:solidFill>
                  <a:schemeClr val="tx1"/>
                </a:solidFill>
                <a:latin typeface="Times New Roman" pitchFamily="18" charset="0"/>
                <a:cs typeface="Times New Roman" pitchFamily="18" charset="0"/>
              </a:rPr>
              <a:t>құрастырыңдар.</a:t>
            </a:r>
          </a:p>
          <a:p>
            <a:pPr marL="0" indent="0">
              <a:buNone/>
            </a:pPr>
            <a:r>
              <a:rPr lang="kk-KZ" sz="2000" b="1" dirty="0" smtClean="0">
                <a:latin typeface="Times New Roman" pitchFamily="18" charset="0"/>
                <a:cs typeface="Times New Roman" pitchFamily="18" charset="0"/>
              </a:rPr>
              <a:t>                                             Ұшақ</a:t>
            </a:r>
            <a:r>
              <a:rPr lang="kk-KZ" sz="2000" b="1" dirty="0">
                <a:latin typeface="Times New Roman" pitchFamily="18" charset="0"/>
                <a:cs typeface="Times New Roman" pitchFamily="18" charset="0"/>
              </a:rPr>
              <a:t>­ қа­лай ­пай­да ­</a:t>
            </a:r>
            <a:r>
              <a:rPr lang="kk-KZ" sz="2000" b="1" dirty="0" smtClean="0">
                <a:latin typeface="Times New Roman" pitchFamily="18" charset="0"/>
                <a:cs typeface="Times New Roman" pitchFamily="18" charset="0"/>
              </a:rPr>
              <a:t>бол­ды?</a:t>
            </a:r>
          </a:p>
          <a:p>
            <a:pPr marL="0" indent="0" algn="just">
              <a:lnSpc>
                <a:spcPct val="120000"/>
              </a:lnSpc>
              <a:buNone/>
            </a:pPr>
            <a:r>
              <a:rPr lang="kk-KZ" sz="2400" dirty="0" smtClean="0">
                <a:solidFill>
                  <a:schemeClr val="tx1"/>
                </a:solidFill>
                <a:latin typeface="Times New Roman" pitchFamily="18" charset="0"/>
                <a:cs typeface="Times New Roman" pitchFamily="18" charset="0"/>
              </a:rPr>
              <a:t>         Өзге </a:t>
            </a:r>
            <a:r>
              <a:rPr lang="kk-KZ" sz="2400" dirty="0">
                <a:solidFill>
                  <a:schemeClr val="tx1"/>
                </a:solidFill>
                <a:latin typeface="Times New Roman" pitchFamily="18" charset="0"/>
                <a:cs typeface="Times New Roman" pitchFamily="18" charset="0"/>
              </a:rPr>
              <a:t>құралдар сияқты ұшақтар да өздігінен </a:t>
            </a:r>
            <a:r>
              <a:rPr lang="kk-KZ" sz="2400" dirty="0" smtClean="0">
                <a:solidFill>
                  <a:schemeClr val="tx1"/>
                </a:solidFill>
                <a:latin typeface="Times New Roman" pitchFamily="18" charset="0"/>
                <a:cs typeface="Times New Roman" pitchFamily="18" charset="0"/>
              </a:rPr>
              <a:t>пайда</a:t>
            </a:r>
          </a:p>
          <a:p>
            <a:pPr marL="0" indent="0" algn="just">
              <a:lnSpc>
                <a:spcPct val="120000"/>
              </a:lnSpc>
              <a:buNone/>
            </a:pPr>
            <a:r>
              <a:rPr lang="kk-KZ" sz="2400" dirty="0" smtClean="0">
                <a:solidFill>
                  <a:schemeClr val="tx1"/>
                </a:solidFill>
                <a:latin typeface="Times New Roman" pitchFamily="18" charset="0"/>
                <a:cs typeface="Times New Roman" pitchFamily="18" charset="0"/>
              </a:rPr>
              <a:t>болған жоқ. Ұзақ </a:t>
            </a:r>
            <a:r>
              <a:rPr lang="kk-KZ" sz="2400" dirty="0">
                <a:solidFill>
                  <a:schemeClr val="tx1"/>
                </a:solidFill>
                <a:latin typeface="Times New Roman" pitchFamily="18" charset="0"/>
                <a:cs typeface="Times New Roman" pitchFamily="18" charset="0"/>
              </a:rPr>
              <a:t>ізденістің, ерен </a:t>
            </a:r>
            <a:r>
              <a:rPr lang="kk-KZ" sz="2400" dirty="0" smtClean="0">
                <a:solidFill>
                  <a:schemeClr val="tx1"/>
                </a:solidFill>
                <a:latin typeface="Times New Roman" pitchFamily="18" charset="0"/>
                <a:cs typeface="Times New Roman" pitchFamily="18" charset="0"/>
              </a:rPr>
              <a:t>еңбектің арқасында</a:t>
            </a:r>
          </a:p>
          <a:p>
            <a:pPr marL="0" indent="0" algn="just">
              <a:lnSpc>
                <a:spcPct val="120000"/>
              </a:lnSpc>
              <a:buNone/>
            </a:pPr>
            <a:r>
              <a:rPr lang="kk-KZ" sz="2400" dirty="0" smtClean="0">
                <a:solidFill>
                  <a:schemeClr val="tx1"/>
                </a:solidFill>
                <a:latin typeface="Times New Roman" pitchFamily="18" charset="0"/>
                <a:cs typeface="Times New Roman" pitchFamily="18" charset="0"/>
              </a:rPr>
              <a:t>алғашқы </a:t>
            </a:r>
            <a:r>
              <a:rPr lang="kk-KZ" sz="2400" dirty="0">
                <a:solidFill>
                  <a:schemeClr val="tx1"/>
                </a:solidFill>
                <a:latin typeface="Times New Roman" pitchFamily="18" charset="0"/>
                <a:cs typeface="Times New Roman" pitchFamily="18" charset="0"/>
              </a:rPr>
              <a:t>ұшақты </a:t>
            </a:r>
            <a:r>
              <a:rPr lang="kk-KZ" sz="2400" dirty="0" smtClean="0">
                <a:solidFill>
                  <a:schemeClr val="tx1"/>
                </a:solidFill>
                <a:latin typeface="Times New Roman" pitchFamily="18" charset="0"/>
                <a:cs typeface="Times New Roman" pitchFamily="18" charset="0"/>
              </a:rPr>
              <a:t>жасап, ұшырып, тәжірибе </a:t>
            </a:r>
            <a:r>
              <a:rPr lang="kk-KZ" sz="2400" dirty="0">
                <a:solidFill>
                  <a:schemeClr val="tx1"/>
                </a:solidFill>
                <a:latin typeface="Times New Roman" pitchFamily="18" charset="0"/>
                <a:cs typeface="Times New Roman" pitchFamily="18" charset="0"/>
              </a:rPr>
              <a:t>жасаған – өнертапқыш а</a:t>
            </a:r>
            <a:r>
              <a:rPr lang="kk-KZ" sz="2400" dirty="0" smtClean="0">
                <a:solidFill>
                  <a:schemeClr val="tx1"/>
                </a:solidFill>
                <a:latin typeface="Times New Roman" pitchFamily="18" charset="0"/>
                <a:cs typeface="Times New Roman" pitchFamily="18" charset="0"/>
              </a:rPr>
              <a:t>ғайындылар Уилбур мен </a:t>
            </a:r>
            <a:r>
              <a:rPr lang="kk-KZ" sz="2400" dirty="0">
                <a:solidFill>
                  <a:schemeClr val="tx1"/>
                </a:solidFill>
                <a:latin typeface="Times New Roman" pitchFamily="18" charset="0"/>
                <a:cs typeface="Times New Roman" pitchFamily="18" charset="0"/>
              </a:rPr>
              <a:t>Орвилл Райттар. </a:t>
            </a:r>
            <a:r>
              <a:rPr lang="kk-KZ" sz="2400" b="1" dirty="0" smtClean="0">
                <a:solidFill>
                  <a:schemeClr val="tx1"/>
                </a:solidFill>
                <a:latin typeface="Times New Roman" pitchFamily="18" charset="0"/>
                <a:cs typeface="Times New Roman" pitchFamily="18" charset="0"/>
              </a:rPr>
              <a:t> </a:t>
            </a:r>
          </a:p>
          <a:p>
            <a:pPr marL="0" indent="0" algn="just">
              <a:lnSpc>
                <a:spcPct val="120000"/>
              </a:lnSpc>
              <a:buNone/>
            </a:pPr>
            <a:r>
              <a:rPr lang="kk-KZ" sz="2400" b="1" dirty="0">
                <a:solidFill>
                  <a:schemeClr val="tx1"/>
                </a:solidFill>
                <a:latin typeface="Times New Roman" pitchFamily="18" charset="0"/>
                <a:cs typeface="Times New Roman" pitchFamily="18" charset="0"/>
              </a:rPr>
              <a:t> </a:t>
            </a:r>
            <a:r>
              <a:rPr lang="kk-KZ" sz="2400" b="1"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Райттарға </a:t>
            </a:r>
            <a:r>
              <a:rPr lang="kk-KZ" sz="2400" dirty="0">
                <a:solidFill>
                  <a:schemeClr val="tx1"/>
                </a:solidFill>
                <a:latin typeface="Times New Roman" pitchFamily="18" charset="0"/>
                <a:cs typeface="Times New Roman" pitchFamily="18" charset="0"/>
              </a:rPr>
              <a:t>ұшақ ойлап шығаруға «геликоптер» деп аталатын </a:t>
            </a:r>
            <a:r>
              <a:rPr lang="kk-KZ" sz="2400" dirty="0" smtClean="0">
                <a:solidFill>
                  <a:schemeClr val="tx1"/>
                </a:solidFill>
                <a:latin typeface="Times New Roman" pitchFamily="18" charset="0"/>
                <a:cs typeface="Times New Roman" pitchFamily="18" charset="0"/>
              </a:rPr>
              <a:t>ойыншық </a:t>
            </a:r>
            <a:r>
              <a:rPr lang="kk-KZ" sz="2400" dirty="0">
                <a:solidFill>
                  <a:schemeClr val="tx1"/>
                </a:solidFill>
                <a:latin typeface="Times New Roman" pitchFamily="18" charset="0"/>
                <a:cs typeface="Times New Roman" pitchFamily="18" charset="0"/>
              </a:rPr>
              <a:t>ой салған. Олардың әкесі – Мильтон Райт 1878 жылдың көктемінде іссапардан келе жатып, дүкеннен балаларына ойыншық алмақшы </a:t>
            </a:r>
            <a:r>
              <a:rPr lang="kk-KZ" sz="2400" dirty="0" smtClean="0">
                <a:solidFill>
                  <a:schemeClr val="tx1"/>
                </a:solidFill>
                <a:latin typeface="Times New Roman" pitchFamily="18" charset="0"/>
                <a:cs typeface="Times New Roman" pitchFamily="18" charset="0"/>
              </a:rPr>
              <a:t>болады</a:t>
            </a:r>
            <a:r>
              <a:rPr lang="kk-KZ" sz="2400" dirty="0">
                <a:solidFill>
                  <a:schemeClr val="tx1"/>
                </a:solidFill>
                <a:latin typeface="Times New Roman" pitchFamily="18" charset="0"/>
                <a:cs typeface="Times New Roman" pitchFamily="18" charset="0"/>
              </a:rPr>
              <a:t>. Дүкенде бұрын-соңды көрмеген ойыншыққа көзі түседі. Бұрамасын бұраса, ызыңдаған дыбыс шығарып, тірі жәндік сияқты аспанға ұшады. Ойыншықты сатып алып, екі ұлына апарады. Ерекше ойыншықтың құны да арзан емес еді. Елу центке жаңа жейде мен сырты қапталған дұға </a:t>
            </a:r>
            <a:r>
              <a:rPr lang="kk-KZ" sz="2400" dirty="0" smtClean="0">
                <a:solidFill>
                  <a:schemeClr val="tx1"/>
                </a:solidFill>
                <a:latin typeface="Times New Roman" pitchFamily="18" charset="0"/>
                <a:cs typeface="Times New Roman" pitchFamily="18" charset="0"/>
              </a:rPr>
              <a:t>кітабын </a:t>
            </a:r>
            <a:r>
              <a:rPr lang="kk-KZ" sz="2400" dirty="0">
                <a:solidFill>
                  <a:schemeClr val="tx1"/>
                </a:solidFill>
                <a:latin typeface="Times New Roman" pitchFamily="18" charset="0"/>
                <a:cs typeface="Times New Roman" pitchFamily="18" charset="0"/>
              </a:rPr>
              <a:t>сатып алуға болатын. </a:t>
            </a:r>
            <a:endParaRPr lang="ru-RU" sz="2400" dirty="0">
              <a:solidFill>
                <a:schemeClr val="tx1"/>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7719237" y="1839433"/>
            <a:ext cx="402974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Геликоптер – тікұшақтың ағылшын тіліндегі атауы</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5015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8464" y="850606"/>
            <a:ext cx="10536865" cy="5775548"/>
          </a:xfrm>
        </p:spPr>
        <p:txBody>
          <a:bodyPr/>
          <a:lstStyle/>
          <a:p>
            <a:pPr marL="0" indent="0" algn="just">
              <a:buNone/>
            </a:pPr>
            <a:r>
              <a:rPr lang="kk-KZ" dirty="0"/>
              <a:t>	</a:t>
            </a:r>
            <a:r>
              <a:rPr lang="kk-KZ" sz="2400" dirty="0" smtClean="0">
                <a:solidFill>
                  <a:schemeClr val="tx1"/>
                </a:solidFill>
                <a:latin typeface="Times New Roman" pitchFamily="18" charset="0"/>
                <a:cs typeface="Times New Roman" pitchFamily="18" charset="0"/>
              </a:rPr>
              <a:t>Күні </a:t>
            </a:r>
            <a:r>
              <a:rPr lang="kk-KZ" sz="2400" dirty="0">
                <a:solidFill>
                  <a:schemeClr val="tx1"/>
                </a:solidFill>
                <a:latin typeface="Times New Roman" pitchFamily="18" charset="0"/>
                <a:cs typeface="Times New Roman" pitchFamily="18" charset="0"/>
              </a:rPr>
              <a:t>бойы ойнаған балалар оны сындырып алады. Қымбат ойыншықты сындырғанға әкесі ұрсады. Ағайындылар геликоптердің қалай жасалғанын көру үшін ішін ашады. Уилбур мен Орвилл Райттардың ұшатын құрылғы жасауына осы зат ой түрткі болады</a:t>
            </a:r>
            <a:r>
              <a:rPr lang="kk-KZ" sz="2400" dirty="0" smtClean="0">
                <a:solidFill>
                  <a:schemeClr val="tx1"/>
                </a:solidFill>
                <a:latin typeface="Times New Roman" pitchFamily="18" charset="0"/>
                <a:cs typeface="Times New Roman" pitchFamily="18" charset="0"/>
              </a:rPr>
              <a:t>. </a:t>
            </a:r>
          </a:p>
          <a:p>
            <a:pPr marL="0" lvl="0" indent="0" algn="r">
              <a:buClr>
                <a:srgbClr val="5FCBEF"/>
              </a:buClr>
              <a:buNone/>
            </a:pPr>
            <a:r>
              <a:rPr lang="kk-KZ" sz="2400" i="1" dirty="0">
                <a:solidFill>
                  <a:prstClr val="black"/>
                </a:solidFill>
                <a:latin typeface="Times New Roman" pitchFamily="18" charset="0"/>
                <a:cs typeface="Times New Roman" pitchFamily="18" charset="0"/>
              </a:rPr>
              <a:t>(</a:t>
            </a:r>
            <a:r>
              <a:rPr lang="kk-KZ" sz="2400" i="1" dirty="0">
                <a:solidFill>
                  <a:prstClr val="black"/>
                </a:solidFill>
                <a:latin typeface="Times New Roman" pitchFamily="18" charset="0"/>
                <a:cs typeface="Times New Roman" pitchFamily="18" charset="0"/>
                <a:hlinkClick r:id="rId2"/>
              </a:rPr>
              <a:t>http://aitaber.kz/blog/qyzyqderek/2043.html</a:t>
            </a:r>
            <a:r>
              <a:rPr lang="kk-KZ" sz="2400" i="1" dirty="0">
                <a:solidFill>
                  <a:prstClr val="black"/>
                </a:solidFill>
                <a:latin typeface="Times New Roman" pitchFamily="18" charset="0"/>
                <a:cs typeface="Times New Roman" pitchFamily="18" charset="0"/>
              </a:rPr>
              <a:t>)</a:t>
            </a:r>
          </a:p>
          <a:p>
            <a:pPr marL="0" indent="0" algn="just">
              <a:buNone/>
            </a:pPr>
            <a:r>
              <a:rPr lang="kk-KZ" sz="2400" dirty="0">
                <a:solidFill>
                  <a:schemeClr val="tx1"/>
                </a:solidFill>
                <a:latin typeface="Times New Roman" pitchFamily="18" charset="0"/>
                <a:cs typeface="Times New Roman" pitchFamily="18" charset="0"/>
              </a:rPr>
              <a:t/>
            </a:r>
            <a:br>
              <a:rPr lang="kk-KZ" sz="2400" dirty="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Дескриптор:</a:t>
            </a:r>
          </a:p>
          <a:p>
            <a:pPr lvl="0"/>
            <a:r>
              <a:rPr lang="kk-KZ" sz="2800" dirty="0">
                <a:solidFill>
                  <a:schemeClr val="tx1"/>
                </a:solidFill>
                <a:latin typeface="Times New Roman" pitchFamily="18" charset="0"/>
                <a:cs typeface="Times New Roman" pitchFamily="18" charset="0"/>
              </a:rPr>
              <a:t>Мәтінді түсініп оқиды;</a:t>
            </a:r>
            <a:endParaRPr lang="ru-RU" sz="2800" dirty="0">
              <a:solidFill>
                <a:schemeClr val="tx1"/>
              </a:solidFill>
              <a:latin typeface="Times New Roman" pitchFamily="18" charset="0"/>
              <a:cs typeface="Times New Roman" pitchFamily="18" charset="0"/>
            </a:endParaRPr>
          </a:p>
          <a:p>
            <a:pPr lvl="0"/>
            <a:r>
              <a:rPr lang="kk-KZ" sz="2800" dirty="0">
                <a:solidFill>
                  <a:schemeClr val="tx1"/>
                </a:solidFill>
                <a:latin typeface="Times New Roman" pitchFamily="18" charset="0"/>
                <a:cs typeface="Times New Roman" pitchFamily="18" charset="0"/>
              </a:rPr>
              <a:t>Нақты ақпараттарды анықтауға бағытталған сұрақтар </a:t>
            </a:r>
            <a:r>
              <a:rPr lang="kk-KZ" sz="2800" dirty="0" smtClean="0">
                <a:solidFill>
                  <a:schemeClr val="tx1"/>
                </a:solidFill>
                <a:latin typeface="Times New Roman" pitchFamily="18" charset="0"/>
                <a:cs typeface="Times New Roman" pitchFamily="18" charset="0"/>
              </a:rPr>
              <a:t>құрастырады</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4074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11352"/>
            <a:ext cx="8596668" cy="1320800"/>
          </a:xfrm>
        </p:spPr>
        <p:txBody>
          <a:bodyPr>
            <a:normAutofit/>
          </a:bodyPr>
          <a:lstStyle/>
          <a:p>
            <a:pPr algn="ctr"/>
            <a:r>
              <a:rPr lang="kk-KZ" sz="2800" b="1" dirty="0">
                <a:solidFill>
                  <a:schemeClr val="tx1"/>
                </a:solidFill>
                <a:latin typeface="Times New Roman" panose="02020603050405020304" pitchFamily="18" charset="0"/>
                <a:cs typeface="Times New Roman" panose="02020603050405020304" pitchFamily="18" charset="0"/>
              </a:rPr>
              <a:t>Өзіңді тексер!  </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6069" y="1679944"/>
            <a:ext cx="9955224" cy="4350785"/>
          </a:xfrm>
        </p:spPr>
        <p:txBody>
          <a:bodyPr>
            <a:normAutofit/>
          </a:bodyPr>
          <a:lstStyle/>
          <a:p>
            <a:pPr marL="0" indent="0" algn="just">
              <a:buNone/>
            </a:pPr>
            <a:r>
              <a:rPr lang="kk-KZ" sz="4000" dirty="0" smtClean="0">
                <a:solidFill>
                  <a:schemeClr val="tx1"/>
                </a:solidFill>
                <a:latin typeface="Times New Roman" pitchFamily="18" charset="0"/>
                <a:cs typeface="Times New Roman" pitchFamily="18" charset="0"/>
              </a:rPr>
              <a:t>1. Алғашқы </a:t>
            </a:r>
            <a:r>
              <a:rPr lang="kk-KZ" sz="4000" dirty="0">
                <a:solidFill>
                  <a:schemeClr val="tx1"/>
                </a:solidFill>
                <a:latin typeface="Times New Roman" pitchFamily="18" charset="0"/>
                <a:cs typeface="Times New Roman" pitchFamily="18" charset="0"/>
              </a:rPr>
              <a:t>ұшақты жасап шығарған кімдер еді? </a:t>
            </a:r>
            <a:endParaRPr lang="ru-RU" sz="4000" dirty="0">
              <a:solidFill>
                <a:schemeClr val="tx1"/>
              </a:solidFill>
              <a:latin typeface="Times New Roman" pitchFamily="18" charset="0"/>
              <a:cs typeface="Times New Roman" pitchFamily="18" charset="0"/>
            </a:endParaRPr>
          </a:p>
          <a:p>
            <a:pPr marL="0" indent="0" algn="just">
              <a:buNone/>
            </a:pPr>
            <a:r>
              <a:rPr lang="kk-KZ" sz="4000" dirty="0" smtClean="0">
                <a:solidFill>
                  <a:schemeClr val="tx1"/>
                </a:solidFill>
                <a:latin typeface="Times New Roman" pitchFamily="18" charset="0"/>
                <a:cs typeface="Times New Roman" pitchFamily="18" charset="0"/>
              </a:rPr>
              <a:t>2. Ағайынды </a:t>
            </a:r>
            <a:r>
              <a:rPr lang="kk-KZ" sz="4000" dirty="0">
                <a:solidFill>
                  <a:schemeClr val="tx1"/>
                </a:solidFill>
                <a:latin typeface="Times New Roman" pitchFamily="18" charset="0"/>
                <a:cs typeface="Times New Roman" pitchFamily="18" charset="0"/>
              </a:rPr>
              <a:t>өнертапқыштардың ұшақ жасап шығаруына не себеп болды?  </a:t>
            </a:r>
            <a:endParaRPr lang="ru-RU" sz="4000" dirty="0">
              <a:solidFill>
                <a:schemeClr val="tx1"/>
              </a:solidFill>
              <a:latin typeface="Times New Roman" pitchFamily="18" charset="0"/>
              <a:cs typeface="Times New Roman" pitchFamily="18" charset="0"/>
            </a:endParaRPr>
          </a:p>
          <a:p>
            <a:pPr marL="0" indent="0" algn="just">
              <a:buNone/>
            </a:pPr>
            <a:r>
              <a:rPr lang="kk-KZ" sz="4000" dirty="0" smtClean="0">
                <a:solidFill>
                  <a:schemeClr val="tx1"/>
                </a:solidFill>
                <a:latin typeface="Times New Roman" pitchFamily="18" charset="0"/>
                <a:cs typeface="Times New Roman" pitchFamily="18" charset="0"/>
              </a:rPr>
              <a:t>3. Егер </a:t>
            </a:r>
            <a:r>
              <a:rPr lang="kk-KZ" sz="4000" dirty="0">
                <a:solidFill>
                  <a:schemeClr val="tx1"/>
                </a:solidFill>
                <a:latin typeface="Times New Roman" pitchFamily="18" charset="0"/>
                <a:cs typeface="Times New Roman" pitchFamily="18" charset="0"/>
              </a:rPr>
              <a:t>ойыншық </a:t>
            </a:r>
            <a:r>
              <a:rPr lang="kk-KZ" sz="4000" dirty="0" smtClean="0">
                <a:solidFill>
                  <a:schemeClr val="tx1"/>
                </a:solidFill>
                <a:latin typeface="Times New Roman" pitchFamily="18" charset="0"/>
                <a:cs typeface="Times New Roman" pitchFamily="18" charset="0"/>
              </a:rPr>
              <a:t>сынбаса</a:t>
            </a:r>
            <a:r>
              <a:rPr lang="kk-KZ" sz="4000" dirty="0">
                <a:solidFill>
                  <a:schemeClr val="tx1"/>
                </a:solidFill>
                <a:latin typeface="Times New Roman" pitchFamily="18" charset="0"/>
                <a:cs typeface="Times New Roman" pitchFamily="18" charset="0"/>
              </a:rPr>
              <a:t>, не болған болар еді?</a:t>
            </a:r>
            <a:endParaRPr lang="ru-RU"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08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400" b="1" dirty="0" smtClean="0">
                <a:solidFill>
                  <a:schemeClr val="tx1"/>
                </a:solidFill>
                <a:latin typeface="Times New Roman" panose="02020603050405020304" pitchFamily="18" charset="0"/>
                <a:cs typeface="Times New Roman" panose="02020603050405020304" pitchFamily="18" charset="0"/>
              </a:rPr>
              <a:t>2-тапсырма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69851" y="1212112"/>
            <a:ext cx="10388009" cy="5433237"/>
          </a:xfrm>
        </p:spPr>
        <p:txBody>
          <a:bodyPr>
            <a:normAutofit/>
          </a:bodyPr>
          <a:lstStyle/>
          <a:p>
            <a:pPr marL="0" indent="0" algn="just">
              <a:buNone/>
            </a:pPr>
            <a:r>
              <a:rPr lang="kk-KZ" sz="2400" b="1" dirty="0">
                <a:solidFill>
                  <a:schemeClr val="tx1"/>
                </a:solidFill>
                <a:latin typeface="Times New Roman" pitchFamily="18" charset="0"/>
                <a:cs typeface="Times New Roman" pitchFamily="18" charset="0"/>
              </a:rPr>
              <a:t>Тірек сөздерді қолданып, сурет бойынша әңгіме  құрастырыңыздар</a:t>
            </a:r>
            <a:r>
              <a:rPr lang="kk-KZ" sz="2400" b="1" dirty="0" smtClean="0">
                <a:solidFill>
                  <a:schemeClr val="tx1"/>
                </a:solidFill>
                <a:latin typeface="Times New Roman" pitchFamily="18" charset="0"/>
                <a:cs typeface="Times New Roman" pitchFamily="18" charset="0"/>
              </a:rPr>
              <a:t>.</a:t>
            </a:r>
          </a:p>
          <a:p>
            <a:pPr marL="0" indent="0" algn="just">
              <a:buNone/>
            </a:pPr>
            <a:r>
              <a:rPr lang="kk-KZ" sz="2400" b="1" dirty="0">
                <a:solidFill>
                  <a:schemeClr val="tx1"/>
                </a:solidFill>
                <a:latin typeface="Times New Roman" pitchFamily="18" charset="0"/>
                <a:cs typeface="Times New Roman" pitchFamily="18" charset="0"/>
              </a:rPr>
              <a:t>Тірек сөздер: </a:t>
            </a:r>
            <a:r>
              <a:rPr lang="kk-KZ" sz="2400" dirty="0">
                <a:solidFill>
                  <a:schemeClr val="tx1"/>
                </a:solidFill>
                <a:latin typeface="Times New Roman" pitchFamily="18" charset="0"/>
                <a:cs typeface="Times New Roman" pitchFamily="18" charset="0"/>
              </a:rPr>
              <a:t>көлік түрлері, су көліктері, әуе көліктері, автомобиль көліктері, темір жол көліктері, ауыр жүктерді тасымалдау, жолаушыларды тасымалдау, көзді </a:t>
            </a:r>
            <a:r>
              <a:rPr lang="kk-KZ" sz="2400" dirty="0" smtClean="0">
                <a:solidFill>
                  <a:schemeClr val="tx1"/>
                </a:solidFill>
                <a:latin typeface="Times New Roman" pitchFamily="18" charset="0"/>
                <a:cs typeface="Times New Roman" pitchFamily="18" charset="0"/>
              </a:rPr>
              <a:t>ашып-жұмғанша</a:t>
            </a:r>
            <a:r>
              <a:rPr lang="kk-KZ" sz="2400" dirty="0">
                <a:solidFill>
                  <a:schemeClr val="tx1"/>
                </a:solidFill>
                <a:latin typeface="Times New Roman" pitchFamily="18" charset="0"/>
                <a:cs typeface="Times New Roman" pitchFamily="18" charset="0"/>
              </a:rPr>
              <a:t>, уақытты үнемдеу, қауіпсіздік шаралары, теңесе алмау</a:t>
            </a:r>
            <a:r>
              <a:rPr lang="kk-KZ" sz="2400" b="1" dirty="0">
                <a:solidFill>
                  <a:schemeClr val="tx1"/>
                </a:solidFill>
                <a:latin typeface="Times New Roman" pitchFamily="18" charset="0"/>
                <a:cs typeface="Times New Roman" pitchFamily="18" charset="0"/>
              </a:rPr>
              <a:t> </a:t>
            </a:r>
            <a:endParaRPr lang="kk-KZ" sz="2400" b="1" dirty="0" smtClean="0">
              <a:solidFill>
                <a:schemeClr val="tx1"/>
              </a:solidFill>
              <a:latin typeface="Times New Roman" pitchFamily="18" charset="0"/>
              <a:cs typeface="Times New Roman" pitchFamily="18" charset="0"/>
            </a:endParaRPr>
          </a:p>
          <a:p>
            <a:pPr marL="0" indent="0">
              <a:buNone/>
            </a:pPr>
            <a:endParaRPr lang="kk-KZ" b="1" dirty="0"/>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endParaRPr lang="kk-KZ" sz="2000" b="1" dirty="0" smtClean="0">
              <a:latin typeface="Times New Roman" panose="02020603050405020304" pitchFamily="18" charset="0"/>
              <a:cs typeface="Times New Roman" panose="02020603050405020304" pitchFamily="18" charset="0"/>
            </a:endParaRPr>
          </a:p>
          <a:p>
            <a:pPr marL="0" indent="0" algn="just">
              <a:buNone/>
            </a:pPr>
            <a:r>
              <a:rPr lang="kk-KZ" sz="2000" b="1" dirty="0" smtClean="0">
                <a:solidFill>
                  <a:schemeClr val="tx1"/>
                </a:solidFill>
                <a:latin typeface="Times New Roman" panose="02020603050405020304" pitchFamily="18" charset="0"/>
                <a:cs typeface="Times New Roman" panose="02020603050405020304" pitchFamily="18" charset="0"/>
              </a:rPr>
              <a:t>Дескриптор:</a:t>
            </a:r>
            <a:endParaRPr lang="ru-RU" sz="2000" dirty="0">
              <a:solidFill>
                <a:schemeClr val="tx1"/>
              </a:solidFill>
              <a:latin typeface="Times New Roman" panose="02020603050405020304" pitchFamily="18" charset="0"/>
              <a:cs typeface="Times New Roman" panose="02020603050405020304" pitchFamily="18" charset="0"/>
            </a:endParaRPr>
          </a:p>
          <a:p>
            <a:pPr lvl="0"/>
            <a:r>
              <a:rPr lang="kk-KZ" sz="2400" dirty="0">
                <a:solidFill>
                  <a:schemeClr val="tx1"/>
                </a:solidFill>
                <a:latin typeface="Times New Roman" pitchFamily="18" charset="0"/>
                <a:cs typeface="Times New Roman" pitchFamily="18" charset="0"/>
              </a:rPr>
              <a:t>әңгімеге ат қояды;</a:t>
            </a:r>
            <a:endParaRPr lang="ru-RU" sz="2400" dirty="0">
              <a:solidFill>
                <a:schemeClr val="tx1"/>
              </a:solidFill>
              <a:latin typeface="Times New Roman" pitchFamily="18" charset="0"/>
              <a:cs typeface="Times New Roman" pitchFamily="18" charset="0"/>
            </a:endParaRPr>
          </a:p>
          <a:p>
            <a:pPr lvl="0"/>
            <a:r>
              <a:rPr lang="kk-KZ" sz="2400" dirty="0">
                <a:solidFill>
                  <a:schemeClr val="tx1"/>
                </a:solidFill>
                <a:latin typeface="Times New Roman" pitchFamily="18" charset="0"/>
                <a:cs typeface="Times New Roman" pitchFamily="18" charset="0"/>
              </a:rPr>
              <a:t>тірек сөздерді орынды қолданады;</a:t>
            </a:r>
            <a:endParaRPr lang="ru-RU" sz="2400" dirty="0">
              <a:solidFill>
                <a:schemeClr val="tx1"/>
              </a:solidFill>
              <a:latin typeface="Times New Roman" pitchFamily="18" charset="0"/>
              <a:cs typeface="Times New Roman" pitchFamily="18" charset="0"/>
            </a:endParaRPr>
          </a:p>
          <a:p>
            <a:pPr lvl="0"/>
            <a:r>
              <a:rPr lang="kk-KZ" sz="2400" dirty="0">
                <a:solidFill>
                  <a:schemeClr val="tx1"/>
                </a:solidFill>
                <a:latin typeface="Times New Roman" pitchFamily="18" charset="0"/>
                <a:cs typeface="Times New Roman" pitchFamily="18" charset="0"/>
              </a:rPr>
              <a:t>сурет бойынша әңгіме </a:t>
            </a:r>
            <a:r>
              <a:rPr lang="kk-KZ" sz="2400" dirty="0" smtClean="0">
                <a:solidFill>
                  <a:schemeClr val="tx1"/>
                </a:solidFill>
                <a:latin typeface="Times New Roman" pitchFamily="18" charset="0"/>
                <a:cs typeface="Times New Roman" pitchFamily="18" charset="0"/>
              </a:rPr>
              <a:t>құрастырады</a:t>
            </a:r>
            <a:endParaRPr lang="kk-KZ" sz="2400" b="1" dirty="0" smtClean="0">
              <a:solidFill>
                <a:schemeClr val="tx1"/>
              </a:solidFill>
              <a:latin typeface="Times New Roman" pitchFamily="18" charset="0"/>
              <a:cs typeface="Times New Roman" pitchFamily="18" charset="0"/>
            </a:endParaRPr>
          </a:p>
          <a:p>
            <a:pPr marL="0" indent="0">
              <a:buNone/>
            </a:pPr>
            <a:endParaRPr lang="ru-RU" dirty="0"/>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33" y="2948919"/>
            <a:ext cx="2606120" cy="166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172" y="2948920"/>
            <a:ext cx="2461659" cy="166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595" y="2948920"/>
            <a:ext cx="4111108" cy="166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0086" y="4236128"/>
            <a:ext cx="29718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98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400" b="1" dirty="0">
                <a:solidFill>
                  <a:schemeClr val="tx1"/>
                </a:solidFill>
                <a:latin typeface="Times New Roman" panose="02020603050405020304" pitchFamily="18" charset="0"/>
                <a:cs typeface="Times New Roman" panose="02020603050405020304" pitchFamily="18" charset="0"/>
              </a:rPr>
              <a:t>Өзіңді тексер!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69851" y="1190847"/>
            <a:ext cx="9898912" cy="4965404"/>
          </a:xfrm>
        </p:spPr>
        <p:txBody>
          <a:bodyPr>
            <a:noAutofit/>
          </a:bodyPr>
          <a:lstStyle/>
          <a:p>
            <a:pPr marL="0" indent="0" algn="just">
              <a:buNone/>
            </a:pPr>
            <a:r>
              <a:rPr lang="ru-RU" sz="2400" b="1" dirty="0" smtClean="0">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Әуе</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және</a:t>
            </a:r>
            <a:r>
              <a:rPr lang="ru-RU" sz="2400" b="1" dirty="0">
                <a:solidFill>
                  <a:schemeClr val="tx1"/>
                </a:solidFill>
                <a:latin typeface="Times New Roman" panose="02020603050405020304" pitchFamily="18" charset="0"/>
                <a:cs typeface="Times New Roman" panose="02020603050405020304" pitchFamily="18" charset="0"/>
              </a:rPr>
              <a:t> су </a:t>
            </a:r>
            <a:r>
              <a:rPr lang="ru-RU" sz="2400" b="1" dirty="0" err="1">
                <a:solidFill>
                  <a:schemeClr val="tx1"/>
                </a:solidFill>
                <a:latin typeface="Times New Roman" panose="02020603050405020304" pitchFamily="18" charset="0"/>
                <a:cs typeface="Times New Roman" panose="02020603050405020304" pitchFamily="18" charset="0"/>
              </a:rPr>
              <a:t>көліктерінің</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пайдасы</a:t>
            </a:r>
            <a:r>
              <a:rPr lang="ru-RU" sz="2400" b="1"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Қазіргі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кезде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көліктің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түрлері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өте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көп</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Олар</a:t>
            </a:r>
            <a:r>
              <a:rPr lang="ru-RU" sz="2400" dirty="0">
                <a:solidFill>
                  <a:schemeClr val="tx1"/>
                </a:solidFill>
                <a:latin typeface="Times New Roman" panose="02020603050405020304" pitchFamily="18" charset="0"/>
                <a:cs typeface="Times New Roman" panose="02020603050405020304" pitchFamily="18" charset="0"/>
              </a:rPr>
              <a:t> су </a:t>
            </a:r>
            <a:r>
              <a:rPr lang="ru-RU" sz="2400" dirty="0" err="1">
                <a:solidFill>
                  <a:schemeClr val="tx1"/>
                </a:solidFill>
                <a:latin typeface="Times New Roman" panose="02020603050405020304" pitchFamily="18" charset="0"/>
                <a:cs typeface="Times New Roman" panose="02020603050405020304" pitchFamily="18" charset="0"/>
              </a:rPr>
              <a:t>көліктері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әуе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көліктері</a:t>
            </a:r>
            <a:r>
              <a:rPr lang="ru-RU" sz="2400" dirty="0">
                <a:solidFill>
                  <a:schemeClr val="tx1"/>
                </a:solidFill>
                <a:latin typeface="Times New Roman" panose="02020603050405020304" pitchFamily="18" charset="0"/>
                <a:cs typeface="Times New Roman" panose="02020603050405020304" pitchFamily="18" charset="0"/>
              </a:rPr>
              <a:t>, автомобиль </a:t>
            </a:r>
            <a:r>
              <a:rPr lang="ru-RU" sz="2400" dirty="0" err="1">
                <a:solidFill>
                  <a:schemeClr val="tx1"/>
                </a:solidFill>
                <a:latin typeface="Times New Roman" panose="02020603050405020304" pitchFamily="18" charset="0"/>
                <a:cs typeface="Times New Roman" panose="02020603050405020304" pitchFamily="18" charset="0"/>
              </a:rPr>
              <a:t>көліктері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темір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жол</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көліктері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болып</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бөлінеді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Бүгінде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кемелер</a:t>
            </a:r>
            <a:r>
              <a:rPr lang="ru-RU" sz="2400" dirty="0">
                <a:solidFill>
                  <a:schemeClr val="tx1"/>
                </a:solidFill>
                <a:latin typeface="Times New Roman" panose="02020603050405020304" pitchFamily="18" charset="0"/>
                <a:cs typeface="Times New Roman" panose="02020603050405020304" pitchFamily="18" charset="0"/>
              </a:rPr>
              <a:t> – </a:t>
            </a:r>
            <a:r>
              <a:rPr lang="ru-RU" sz="2400" dirty="0" err="1">
                <a:solidFill>
                  <a:schemeClr val="tx1"/>
                </a:solidFill>
                <a:latin typeface="Times New Roman" panose="02020603050405020304" pitchFamily="18" charset="0"/>
                <a:cs typeface="Times New Roman" panose="02020603050405020304" pitchFamily="18" charset="0"/>
              </a:rPr>
              <a:t>сауда-саттық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құрылыс</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адамдар</a:t>
            </a:r>
            <a:r>
              <a:rPr lang="ru-RU" sz="2400" dirty="0">
                <a:solidFill>
                  <a:schemeClr val="tx1"/>
                </a:solidFill>
                <a:latin typeface="Times New Roman" panose="02020603050405020304" pitchFamily="18" charset="0"/>
                <a:cs typeface="Times New Roman" panose="02020603050405020304" pitchFamily="18" charset="0"/>
              </a:rPr>
              <a:t> мен </a:t>
            </a:r>
            <a:r>
              <a:rPr lang="ru-RU" sz="2400" dirty="0" err="1">
                <a:solidFill>
                  <a:schemeClr val="tx1"/>
                </a:solidFill>
                <a:latin typeface="Times New Roman" panose="02020603050405020304" pitchFamily="18" charset="0"/>
                <a:cs typeface="Times New Roman" panose="02020603050405020304" pitchFamily="18" charset="0"/>
              </a:rPr>
              <a:t>тауарларды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ауыр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жүктерді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тасымалдау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үшін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таптырмайтын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көлік</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түрі</a:t>
            </a:r>
            <a:r>
              <a:rPr lang="ru-RU" sz="2400" dirty="0">
                <a:solidFill>
                  <a:schemeClr val="tx1"/>
                </a:solidFill>
                <a:latin typeface="Times New Roman" panose="02020603050405020304" pitchFamily="18" charset="0"/>
                <a:cs typeface="Times New Roman" panose="02020603050405020304" pitchFamily="18" charset="0"/>
              </a:rPr>
              <a:t>. Су </a:t>
            </a:r>
            <a:r>
              <a:rPr lang="ru-RU" sz="2400" dirty="0" err="1">
                <a:solidFill>
                  <a:schemeClr val="tx1"/>
                </a:solidFill>
                <a:latin typeface="Times New Roman" panose="02020603050405020304" pitchFamily="18" charset="0"/>
                <a:cs typeface="Times New Roman" panose="02020603050405020304" pitchFamily="18" charset="0"/>
              </a:rPr>
              <a:t>жолы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жүк</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тасымалын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жеңілдетеді</a:t>
            </a:r>
            <a:r>
              <a:rPr lang="ru-RU"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Әуе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көлігі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көбінесе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жолаушы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тасымалы</a:t>
            </a:r>
            <a:r>
              <a:rPr lang="ru-RU" sz="2400" dirty="0">
                <a:solidFill>
                  <a:schemeClr val="tx1"/>
                </a:solidFill>
                <a:latin typeface="Times New Roman" panose="02020603050405020304" pitchFamily="18" charset="0"/>
                <a:cs typeface="Times New Roman" panose="02020603050405020304" pitchFamily="18" charset="0"/>
              </a:rPr>
              <a:t> мен тез </a:t>
            </a:r>
            <a:r>
              <a:rPr lang="ru-RU" sz="2400" dirty="0" err="1">
                <a:solidFill>
                  <a:schemeClr val="tx1"/>
                </a:solidFill>
                <a:latin typeface="Times New Roman" panose="02020603050405020304" pitchFamily="18" charset="0"/>
                <a:cs typeface="Times New Roman" panose="02020603050405020304" pitchFamily="18" charset="0"/>
              </a:rPr>
              <a:t>бұзылатын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жемістер</a:t>
            </a:r>
            <a:r>
              <a:rPr lang="ru-RU" sz="2400" dirty="0">
                <a:solidFill>
                  <a:schemeClr val="tx1"/>
                </a:solidFill>
                <a:latin typeface="Times New Roman" panose="02020603050405020304" pitchFamily="18" charset="0"/>
                <a:cs typeface="Times New Roman" panose="02020603050405020304" pitchFamily="18" charset="0"/>
              </a:rPr>
              <a:t> мен </a:t>
            </a:r>
            <a:r>
              <a:rPr lang="ru-RU" sz="2400" dirty="0" err="1">
                <a:solidFill>
                  <a:schemeClr val="tx1"/>
                </a:solidFill>
                <a:latin typeface="Times New Roman" panose="02020603050405020304" pitchFamily="18" charset="0"/>
                <a:cs typeface="Times New Roman" panose="02020603050405020304" pitchFamily="18" charset="0"/>
              </a:rPr>
              <a:t>көкеністер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жүктерді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тасымалдауда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маңызды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рөл</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атқарады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Ұшақтар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арқылы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көзді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ашып-жұмғанша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қалаған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жеріңе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баруға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болады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Уақытыңызды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үнемдегіңіз</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келсе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әуе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көлігін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таңдауға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кеңес</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береміз</a:t>
            </a:r>
            <a:r>
              <a:rPr lang="ru-RU"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Көлік</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түрлерінің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барлығында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қауіпсіздік</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шаралары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қарастырылған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Бұл</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көлік</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түрлерінің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пайдасы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ұшан-теңіз</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оларға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ештеңе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теңесе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алмайды</a:t>
            </a:r>
            <a:r>
              <a:rPr lang="ru-RU"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270893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644</TotalTime>
  <Words>783</Words>
  <Application>Microsoft Office PowerPoint</Application>
  <PresentationFormat>Широкоэкранный</PresentationFormat>
  <Paragraphs>88</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Times New Roman</vt:lpstr>
      <vt:lpstr>Trebuchet MS</vt:lpstr>
      <vt:lpstr>Wingdings</vt:lpstr>
      <vt:lpstr>Wingdings 3</vt:lpstr>
      <vt:lpstr>Грань</vt:lpstr>
      <vt:lpstr>7-бөлім: Көлік және жол белгілері  Сабақтың тақырыбы: СУ ЖӘНЕ ӘУЕ КӨЛІКТЕРІ</vt:lpstr>
      <vt:lpstr>Презентация PowerPoint</vt:lpstr>
      <vt:lpstr>Бағалау критерийі:</vt:lpstr>
      <vt:lpstr>Презентация PowerPoint</vt:lpstr>
      <vt:lpstr>1-тапсырма</vt:lpstr>
      <vt:lpstr>Презентация PowerPoint</vt:lpstr>
      <vt:lpstr>Өзіңді тексер!  </vt:lpstr>
      <vt:lpstr>2-тапсырма</vt:lpstr>
      <vt:lpstr>Өзіңді тексер!  </vt:lpstr>
      <vt:lpstr>Презентация PowerPoint</vt:lpstr>
      <vt:lpstr>Презентация PowerPoint</vt:lpstr>
      <vt:lpstr>3-тапсырма</vt:lpstr>
      <vt:lpstr>Өзіңді тексер! </vt:lpstr>
      <vt:lpstr>Қорытынды</vt:lpstr>
      <vt:lpstr>Қосымша тапсырма: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LUNA</dc:creator>
  <cp:lastModifiedBy>Асылбек</cp:lastModifiedBy>
  <cp:revision>34</cp:revision>
  <dcterms:created xsi:type="dcterms:W3CDTF">2020-11-22T17:45:31Z</dcterms:created>
  <dcterms:modified xsi:type="dcterms:W3CDTF">2021-01-19T18:25:58Z</dcterms:modified>
</cp:coreProperties>
</file>