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9"/>
  </p:notesMasterIdLst>
  <p:handoutMasterIdLst>
    <p:handoutMasterId r:id="rId20"/>
  </p:handoutMasterIdLst>
  <p:sldIdLst>
    <p:sldId id="297" r:id="rId3"/>
    <p:sldId id="289" r:id="rId4"/>
    <p:sldId id="299" r:id="rId5"/>
    <p:sldId id="302" r:id="rId6"/>
    <p:sldId id="300" r:id="rId7"/>
    <p:sldId id="259" r:id="rId8"/>
    <p:sldId id="303" r:id="rId9"/>
    <p:sldId id="313" r:id="rId10"/>
    <p:sldId id="296" r:id="rId11"/>
    <p:sldId id="306" r:id="rId12"/>
    <p:sldId id="307" r:id="rId13"/>
    <p:sldId id="308" r:id="rId14"/>
    <p:sldId id="309" r:id="rId15"/>
    <p:sldId id="310" r:id="rId16"/>
    <p:sldId id="312" r:id="rId17"/>
    <p:sldId id="311" r:id="rId1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FDF58D"/>
    <a:srgbClr val="808080"/>
    <a:srgbClr val="E8E8E8"/>
    <a:srgbClr val="FFD84B"/>
    <a:srgbClr val="FFFFFF"/>
    <a:srgbClr val="CC3300"/>
    <a:srgbClr val="FFC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016" autoAdjust="0"/>
  </p:normalViewPr>
  <p:slideViewPr>
    <p:cSldViewPr>
      <p:cViewPr>
        <p:scale>
          <a:sx n="73" d="100"/>
          <a:sy n="73" d="100"/>
        </p:scale>
        <p:origin x="11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82F093A-4AAA-4CBF-843F-2D37E02961B3}" type="slidenum">
              <a:rPr lang="en-US"/>
              <a:pPr/>
              <a:t>‹#›</a:t>
            </a:fld>
            <a:endParaRPr lang="en-US"/>
          </a:p>
        </p:txBody>
      </p:sp>
    </p:spTree>
    <p:extLst>
      <p:ext uri="{BB962C8B-B14F-4D97-AF65-F5344CB8AC3E}">
        <p14:creationId xmlns:p14="http://schemas.microsoft.com/office/powerpoint/2010/main" val="1101127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F92F21-007F-43B7-BC14-F3DFA21FE58A}" type="slidenum">
              <a:rPr lang="en-US"/>
              <a:pPr/>
              <a:t>‹#›</a:t>
            </a:fld>
            <a:endParaRPr lang="en-US"/>
          </a:p>
        </p:txBody>
      </p:sp>
    </p:spTree>
    <p:extLst>
      <p:ext uri="{BB962C8B-B14F-4D97-AF65-F5344CB8AC3E}">
        <p14:creationId xmlns:p14="http://schemas.microsoft.com/office/powerpoint/2010/main" val="3555720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endParaRPr lang="ru-RU"/>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endParaRPr lang="ru-RU"/>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endParaRPr lang="ru-RU"/>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endParaRPr lang="ru-RU"/>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endParaRPr lang="ru-RU"/>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endParaRPr lang="ru-RU"/>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endParaRPr lang="ru-RU"/>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endParaRPr lang="ru-RU"/>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endParaRPr lang="ru-RU"/>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ru-RU"/>
              <a:t>Образец подзаголовка</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87569A47-5E40-4B73-B191-2D7CF2398059}" type="slidenum">
              <a:rPr lang="en-US"/>
              <a:pPr/>
              <a:t>‹#›</a:t>
            </a:fld>
            <a:endParaRPr lang="en-US"/>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a:r>
              <a:rPr lang="en-US" sz="2200">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endParaRPr lang="ru-RU"/>
            </a:p>
          </p:txBody>
        </p:sp>
        <p:sp>
          <p:nvSpPr>
            <p:cNvPr id="3139"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endParaRPr lang="ru-RU"/>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ru-RU"/>
              <a:t>Образец заголовка</a:t>
            </a:r>
            <a:endParaRPr lang="en-US"/>
          </a:p>
        </p:txBody>
      </p:sp>
      <p:pic>
        <p:nvPicPr>
          <p:cNvPr id="3155" name="Picture 83" descr="water"/>
          <p:cNvPicPr>
            <a:picLocks noChangeAspect="1" noChangeArrowheads="1"/>
          </p:cNvPicPr>
          <p:nvPr/>
        </p:nvPicPr>
        <p:blipFill>
          <a:blip r:embed="rId2"/>
          <a:srcRect l="22409" t="16374" b="27486"/>
          <a:stretch>
            <a:fillRect/>
          </a:stretch>
        </p:blipFill>
        <p:spPr bwMode="gray">
          <a:xfrm rot="393398">
            <a:off x="2667000" y="609600"/>
            <a:ext cx="2663825" cy="2197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0DBAEAD-FEBF-4903-AA61-32E929198C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25438"/>
            <a:ext cx="2057400" cy="58007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325438"/>
            <a:ext cx="6019800" cy="58007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D22D5E4-F973-4B85-870D-C69C9A5FCD6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612560B1-20F2-4131-B9C7-29B40F38037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a:t>Образец заголовка</a:t>
            </a:r>
          </a:p>
        </p:txBody>
      </p:sp>
      <p:sp>
        <p:nvSpPr>
          <p:cNvPr id="3" name="Текст 2"/>
          <p:cNvSpPr>
            <a:spLocks noGrp="1"/>
          </p:cNvSpPr>
          <p:nvPr>
            <p:ph type="body" sz="half" idx="1"/>
          </p:nvPr>
        </p:nvSpPr>
        <p:spPr>
          <a:xfrm>
            <a:off x="457200" y="1600200"/>
            <a:ext cx="8229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57200" y="3938588"/>
            <a:ext cx="8229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4B28CC2B-8061-445B-BD9F-BFBCE7E8DFB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r>
              <a:rPr lang="ru-RU"/>
              <a:t>Вставка таблицы</a:t>
            </a:r>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E4C94767-252A-4B05-83ED-40BB4B20149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a:t>Образец заголовка</a:t>
            </a:r>
          </a:p>
        </p:txBody>
      </p:sp>
      <p:sp>
        <p:nvSpPr>
          <p:cNvPr id="3" name="Диаграмма 2"/>
          <p:cNvSpPr>
            <a:spLocks noGrp="1"/>
          </p:cNvSpPr>
          <p:nvPr>
            <p:ph type="chart" idx="1"/>
          </p:nvPr>
        </p:nvSpPr>
        <p:spPr>
          <a:xfrm>
            <a:off x="457200" y="1600200"/>
            <a:ext cx="8229600" cy="4525963"/>
          </a:xfrm>
        </p:spPr>
        <p:txBody>
          <a:bodyPr/>
          <a:lstStyle/>
          <a:p>
            <a:r>
              <a:rPr lang="ru-RU"/>
              <a:t>Вставка диаграммы</a:t>
            </a:r>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96D3D108-ABF2-42A1-99B4-3BE33D13B23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a:t>Образец заголовка</a:t>
            </a:r>
          </a:p>
        </p:txBody>
      </p:sp>
      <p:sp>
        <p:nvSpPr>
          <p:cNvPr id="3" name="Рисунок SmartArt 2"/>
          <p:cNvSpPr>
            <a:spLocks noGrp="1"/>
          </p:cNvSpPr>
          <p:nvPr>
            <p:ph type="dgm" idx="1"/>
          </p:nvPr>
        </p:nvSpPr>
        <p:spPr>
          <a:xfrm>
            <a:off x="457200" y="1600200"/>
            <a:ext cx="8229600" cy="4525963"/>
          </a:xfrm>
        </p:spPr>
        <p:txBody>
          <a:bodyPr/>
          <a:lstStyle/>
          <a:p>
            <a:r>
              <a:rPr lang="ru-RU"/>
              <a:t>Вставка рисунка SmartArt</a:t>
            </a:r>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D5E0F7-5FE8-4F18-8536-5C4077AAFF5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27.01.2021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3352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27.01.2021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2328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27.01.2021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483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D04890A-839F-4E6B-B7B1-EAAE7925850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27.01.2021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0665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27.01.2021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166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27.01.2021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7351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27.01.2021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8469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27.01.2021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0649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27.01.2021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7127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27.01.2021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6725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27.01.2021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937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A5A31AB-F2CD-4F85-AC77-457BD87155B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0F3863E-6A46-4A67-A1CC-E46CE73484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EFB6DB0-A6D9-417D-8F6E-695A8397C9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F31205CB-EF74-4D00-B714-8DDF5975BC5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8ACC5F44-3F90-473B-B697-BBA394D1CF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321861D-34C1-4B8E-A6F8-0D99FFD4032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CB4874C-14C1-4659-B80B-650D4DE3978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endParaRPr lang="ru-RU"/>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ru-RU"/>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endParaRPr lang="ru-RU"/>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ru-RU"/>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endParaRPr lang="ru-RU"/>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E559797-349C-4430-A34E-FBE5E2427A75}" type="slidenum">
              <a:rPr lang="en-US"/>
              <a:pPr/>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endParaRPr lang="ru-RU"/>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pic>
        <p:nvPicPr>
          <p:cNvPr id="1061" name="Picture 37" descr="water"/>
          <p:cNvPicPr>
            <a:picLocks noChangeAspect="1" noChangeArrowheads="1"/>
          </p:cNvPicPr>
          <p:nvPr/>
        </p:nvPicPr>
        <p:blipFill>
          <a:blip r:embed="rId18"/>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a:srcRect/>
          <a:stretch>
            <a:fillRect/>
          </a:stretch>
        </p:blipFill>
        <p:spPr bwMode="gray">
          <a:xfrm rot="20740733" flipH="1">
            <a:off x="49213" y="5726113"/>
            <a:ext cx="1223962" cy="1371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33" grpId="11" animBg="1"/>
      <p:bldP spid="1033" grpId="12" animBg="1"/>
      <p:bldP spid="1033" grpId="13" animBg="1"/>
      <p:bldP spid="1033" grpId="14" animBg="1"/>
      <p:bldP spid="1033" grpId="15"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60" grpId="11" animBg="1"/>
      <p:bldP spid="1060" grpId="12" animBg="1"/>
      <p:bldP spid="1060" grpId="13" animBg="1"/>
      <p:bldP spid="1060" grpId="14" animBg="1"/>
      <p:bldP spid="1060" grpId="15" animBg="1"/>
      <p:bldP spid="1026" grpId="0"/>
    </p:bld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4C71EC6-210F-42DE-9C53-41977AD35B3D}" type="datetimeFigureOut">
              <a:rPr lang="ru-RU" smtClean="0">
                <a:solidFill>
                  <a:prstClr val="black">
                    <a:tint val="75000"/>
                  </a:prstClr>
                </a:solidFill>
                <a:latin typeface="Times New Roman"/>
              </a:rPr>
              <a:pPr fontAlgn="auto">
                <a:spcBef>
                  <a:spcPts val="0"/>
                </a:spcBef>
                <a:spcAft>
                  <a:spcPts val="0"/>
                </a:spcAft>
              </a:pPr>
              <a:t>27.01.2021</a:t>
            </a:fld>
            <a:endParaRPr lang="ru-RU">
              <a:solidFill>
                <a:prstClr val="black">
                  <a:tint val="75000"/>
                </a:prstClr>
              </a:solidFill>
              <a:latin typeface="Times New Roman"/>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Times New Roman"/>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9B0651-EE4F-4900-A07F-96A6BFA9D0F0}" type="slidenum">
              <a:rPr lang="ru-RU" smtClean="0">
                <a:solidFill>
                  <a:prstClr val="black">
                    <a:tint val="75000"/>
                  </a:prstClr>
                </a:solidFill>
                <a:latin typeface="Times New Roman"/>
              </a:rPr>
              <a:pPr fontAlgn="auto">
                <a:spcBef>
                  <a:spcPts val="0"/>
                </a:spcBef>
                <a:spcAft>
                  <a:spcPts val="0"/>
                </a:spcAft>
              </a:pPr>
              <a:t>‹#›</a:t>
            </a:fld>
            <a:endParaRPr lang="ru-RU">
              <a:solidFill>
                <a:prstClr val="black">
                  <a:tint val="75000"/>
                </a:prstClr>
              </a:solidFill>
              <a:latin typeface="Times New Roman"/>
            </a:endParaRPr>
          </a:p>
        </p:txBody>
      </p:sp>
    </p:spTree>
    <p:extLst>
      <p:ext uri="{BB962C8B-B14F-4D97-AF65-F5344CB8AC3E}">
        <p14:creationId xmlns:p14="http://schemas.microsoft.com/office/powerpoint/2010/main" val="426270278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5" y="0"/>
            <a:ext cx="9143999"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820669"/>
            <a:ext cx="8136904" cy="2800767"/>
          </a:xfrm>
          <a:prstGeom prst="rect">
            <a:avLst/>
          </a:prstGeom>
        </p:spPr>
        <p:txBody>
          <a:bodyPr wrap="square">
            <a:spAutoFit/>
          </a:bodyPr>
          <a:lstStyle/>
          <a:p>
            <a:pPr algn="l"/>
            <a:r>
              <a:rPr lang="kk-KZ" sz="3600" b="1" kern="0" dirty="0">
                <a:solidFill>
                  <a:srgbClr val="FFB7B7">
                    <a:lumMod val="50000"/>
                  </a:srgbClr>
                </a:solidFill>
                <a:latin typeface="Times New Roman" panose="02020603050405020304" pitchFamily="18" charset="0"/>
                <a:ea typeface="+mj-ea"/>
                <a:cs typeface="Times New Roman" panose="02020603050405020304" pitchFamily="18" charset="0"/>
              </a:rPr>
              <a:t>Бөлім</a:t>
            </a:r>
            <a:r>
              <a:rPr lang="en-US" sz="3600" b="1" kern="0" dirty="0">
                <a:solidFill>
                  <a:srgbClr val="FFB7B7">
                    <a:lumMod val="50000"/>
                  </a:srgbClr>
                </a:solidFill>
                <a:latin typeface="Times New Roman" panose="02020603050405020304" pitchFamily="18" charset="0"/>
                <a:ea typeface="+mj-ea"/>
                <a:cs typeface="Times New Roman" panose="02020603050405020304" pitchFamily="18" charset="0"/>
              </a:rPr>
              <a:t> </a:t>
            </a:r>
            <a:r>
              <a:rPr lang="kk-KZ" sz="3600" b="1" kern="0" dirty="0">
                <a:solidFill>
                  <a:srgbClr val="FFB7B7">
                    <a:lumMod val="50000"/>
                  </a:srgbClr>
                </a:solidFill>
                <a:latin typeface="Times New Roman" panose="02020603050405020304" pitchFamily="18" charset="0"/>
                <a:ea typeface="+mj-ea"/>
                <a:cs typeface="Times New Roman" panose="02020603050405020304" pitchFamily="18" charset="0"/>
              </a:rPr>
              <a:t>тақырыбы: </a:t>
            </a:r>
          </a:p>
          <a:p>
            <a:pPr algn="l"/>
            <a:r>
              <a:rPr lang="kk-KZ" sz="3200" b="1" kern="0" dirty="0">
                <a:solidFill>
                  <a:srgbClr val="FFB7B7">
                    <a:lumMod val="50000"/>
                  </a:srgbClr>
                </a:solidFill>
                <a:latin typeface="Times New Roman" panose="02020603050405020304" pitchFamily="18" charset="0"/>
                <a:ea typeface="+mj-ea"/>
                <a:cs typeface="Times New Roman" panose="02020603050405020304" pitchFamily="18" charset="0"/>
              </a:rPr>
              <a:t>Көлік және жол белгілері. Морфология</a:t>
            </a:r>
            <a:br>
              <a:rPr lang="kk-KZ" sz="3600" b="1" kern="0" dirty="0">
                <a:solidFill>
                  <a:srgbClr val="FFB7B7">
                    <a:lumMod val="50000"/>
                  </a:srgbClr>
                </a:solidFill>
                <a:latin typeface="Times New Roman" panose="02020603050405020304" pitchFamily="18" charset="0"/>
                <a:ea typeface="+mj-ea"/>
                <a:cs typeface="Times New Roman" panose="02020603050405020304" pitchFamily="18" charset="0"/>
              </a:rPr>
            </a:br>
            <a:r>
              <a:rPr lang="kk-KZ" sz="3600" b="1" kern="0" dirty="0">
                <a:solidFill>
                  <a:srgbClr val="FFB7B7">
                    <a:lumMod val="50000"/>
                  </a:srgbClr>
                </a:solidFill>
                <a:latin typeface="Times New Roman" panose="02020603050405020304" pitchFamily="18" charset="0"/>
                <a:ea typeface="+mj-ea"/>
                <a:cs typeface="Times New Roman" panose="02020603050405020304" pitchFamily="18" charset="0"/>
              </a:rPr>
              <a:t>  </a:t>
            </a:r>
          </a:p>
          <a:p>
            <a:pPr algn="l"/>
            <a:r>
              <a:rPr lang="kk-KZ" sz="3600" b="1" kern="0" dirty="0">
                <a:solidFill>
                  <a:srgbClr val="FFB7B7">
                    <a:lumMod val="50000"/>
                  </a:srgbClr>
                </a:solidFill>
                <a:latin typeface="Times New Roman" panose="02020603050405020304" pitchFamily="18" charset="0"/>
                <a:ea typeface="+mj-ea"/>
                <a:cs typeface="Times New Roman" panose="02020603050405020304" pitchFamily="18" charset="0"/>
              </a:rPr>
              <a:t>Сабақ тақырыбы: </a:t>
            </a:r>
          </a:p>
          <a:p>
            <a:r>
              <a:rPr lang="kk-KZ" sz="3600" b="1" kern="0" dirty="0">
                <a:solidFill>
                  <a:srgbClr val="FFB7B7">
                    <a:lumMod val="50000"/>
                  </a:srgbClr>
                </a:solidFill>
                <a:latin typeface="Times New Roman" panose="02020603050405020304" pitchFamily="18" charset="0"/>
                <a:ea typeface="+mj-ea"/>
                <a:cs typeface="Times New Roman" panose="02020603050405020304" pitchFamily="18" charset="0"/>
              </a:rPr>
              <a:t>Жол ережесін сақтаймыз</a:t>
            </a:r>
            <a:endParaRPr lang="ru-RU" dirty="0"/>
          </a:p>
        </p:txBody>
      </p:sp>
    </p:spTree>
    <p:extLst>
      <p:ext uri="{BB962C8B-B14F-4D97-AF65-F5344CB8AC3E}">
        <p14:creationId xmlns:p14="http://schemas.microsoft.com/office/powerpoint/2010/main" val="13679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1"/>
          </p:nvPr>
        </p:nvSpPr>
        <p:spPr/>
        <p:txBody>
          <a:bodyPr/>
          <a:lstStyle/>
          <a:p>
            <a:endParaRPr lang="ru-RU"/>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2079190466"/>
              </p:ext>
            </p:extLst>
          </p:nvPr>
        </p:nvGraphicFramePr>
        <p:xfrm>
          <a:off x="2267745" y="1861333"/>
          <a:ext cx="2664296" cy="1463040"/>
        </p:xfrm>
        <a:graphic>
          <a:graphicData uri="http://schemas.openxmlformats.org/drawingml/2006/table">
            <a:tbl>
              <a:tblPr firstRow="1" firstCol="1" bandRow="1">
                <a:tableStyleId>{5C22544A-7EE6-4342-B048-85BDC9FD1C3A}</a:tableStyleId>
              </a:tblPr>
              <a:tblGrid>
                <a:gridCol w="1331968">
                  <a:extLst>
                    <a:ext uri="{9D8B030D-6E8A-4147-A177-3AD203B41FA5}">
                      <a16:colId xmlns:a16="http://schemas.microsoft.com/office/drawing/2014/main" val="20000"/>
                    </a:ext>
                  </a:extLst>
                </a:gridCol>
                <a:gridCol w="1332328">
                  <a:extLst>
                    <a:ext uri="{9D8B030D-6E8A-4147-A177-3AD203B41FA5}">
                      <a16:colId xmlns:a16="http://schemas.microsoft.com/office/drawing/2014/main" val="20001"/>
                    </a:ext>
                  </a:extLst>
                </a:gridCol>
              </a:tblGrid>
              <a:tr h="0">
                <a:tc>
                  <a:txBody>
                    <a:bodyPr/>
                    <a:lstStyle/>
                    <a:p>
                      <a:pPr indent="450215" algn="just">
                        <a:spcAft>
                          <a:spcPts val="0"/>
                        </a:spcAft>
                      </a:pPr>
                      <a:r>
                        <a:rPr lang="kk-KZ" sz="1200">
                          <a:effectLst/>
                        </a:rPr>
                        <a:t>Салыстырмалы шырай</a:t>
                      </a:r>
                      <a:endParaRPr lang="ru-RU" sz="1200">
                        <a:effectLst/>
                        <a:latin typeface="Times New Roman"/>
                        <a:ea typeface="Calibri"/>
                        <a:cs typeface="Arial"/>
                      </a:endParaRPr>
                    </a:p>
                  </a:txBody>
                  <a:tcPr marL="68580" marR="68580" marT="0" marB="0"/>
                </a:tc>
                <a:tc>
                  <a:txBody>
                    <a:bodyPr/>
                    <a:lstStyle/>
                    <a:p>
                      <a:pPr indent="450215" algn="just">
                        <a:spcAft>
                          <a:spcPts val="0"/>
                        </a:spcAft>
                      </a:pPr>
                      <a:r>
                        <a:rPr lang="kk-KZ" sz="1200">
                          <a:effectLst/>
                        </a:rPr>
                        <a:t>Күшейтпелі шырай</a:t>
                      </a:r>
                      <a:endParaRPr lang="ru-RU" sz="1200">
                        <a:effectLst/>
                        <a:latin typeface="Times New Roman"/>
                        <a:ea typeface="Calibri"/>
                        <a:cs typeface="Arial"/>
                      </a:endParaRPr>
                    </a:p>
                  </a:txBody>
                  <a:tcPr marL="68580" marR="68580" marT="0" marB="0"/>
                </a:tc>
                <a:extLst>
                  <a:ext uri="{0D108BD9-81ED-4DB2-BD59-A6C34878D82A}">
                    <a16:rowId xmlns:a16="http://schemas.microsoft.com/office/drawing/2014/main" val="10000"/>
                  </a:ext>
                </a:extLst>
              </a:tr>
              <a:tr h="0">
                <a:tc>
                  <a:txBody>
                    <a:bodyPr/>
                    <a:lstStyle/>
                    <a:p>
                      <a:pPr indent="450215" algn="just">
                        <a:spcAft>
                          <a:spcPts val="0"/>
                        </a:spcAft>
                      </a:pPr>
                      <a:r>
                        <a:rPr lang="kk-KZ" sz="1200">
                          <a:effectLst/>
                        </a:rPr>
                        <a:t>қаттылау</a:t>
                      </a:r>
                      <a:endParaRPr lang="ru-RU" sz="1200">
                        <a:effectLst/>
                        <a:latin typeface="Times New Roman"/>
                        <a:ea typeface="Calibri"/>
                        <a:cs typeface="Arial"/>
                      </a:endParaRPr>
                    </a:p>
                  </a:txBody>
                  <a:tcPr marL="68580" marR="68580" marT="0" marB="0"/>
                </a:tc>
                <a:tc>
                  <a:txBody>
                    <a:bodyPr/>
                    <a:lstStyle/>
                    <a:p>
                      <a:pPr indent="450215" algn="just">
                        <a:spcAft>
                          <a:spcPts val="0"/>
                        </a:spcAft>
                      </a:pPr>
                      <a:r>
                        <a:rPr lang="kk-KZ" sz="1200">
                          <a:effectLst/>
                        </a:rPr>
                        <a:t>өте дәмді</a:t>
                      </a:r>
                      <a:endParaRPr lang="ru-RU" sz="1200">
                        <a:effectLst/>
                        <a:latin typeface="Times New Roman"/>
                        <a:ea typeface="Calibri"/>
                        <a:cs typeface="Arial"/>
                      </a:endParaRPr>
                    </a:p>
                  </a:txBody>
                  <a:tcPr marL="68580" marR="68580" marT="0" marB="0"/>
                </a:tc>
                <a:extLst>
                  <a:ext uri="{0D108BD9-81ED-4DB2-BD59-A6C34878D82A}">
                    <a16:rowId xmlns:a16="http://schemas.microsoft.com/office/drawing/2014/main" val="10001"/>
                  </a:ext>
                </a:extLst>
              </a:tr>
              <a:tr h="0">
                <a:tc>
                  <a:txBody>
                    <a:bodyPr/>
                    <a:lstStyle/>
                    <a:p>
                      <a:pPr indent="450215" algn="just">
                        <a:spcAft>
                          <a:spcPts val="0"/>
                        </a:spcAft>
                      </a:pPr>
                      <a:r>
                        <a:rPr lang="kk-KZ" sz="1200">
                          <a:effectLst/>
                        </a:rPr>
                        <a:t>анығырақ</a:t>
                      </a:r>
                      <a:endParaRPr lang="ru-RU" sz="1200">
                        <a:effectLst/>
                        <a:latin typeface="Times New Roman"/>
                        <a:ea typeface="Calibri"/>
                        <a:cs typeface="Arial"/>
                      </a:endParaRPr>
                    </a:p>
                  </a:txBody>
                  <a:tcPr marL="68580" marR="68580" marT="0" marB="0"/>
                </a:tc>
                <a:tc>
                  <a:txBody>
                    <a:bodyPr/>
                    <a:lstStyle/>
                    <a:p>
                      <a:pPr indent="450215" algn="just">
                        <a:spcAft>
                          <a:spcPts val="0"/>
                        </a:spcAft>
                      </a:pPr>
                      <a:r>
                        <a:rPr lang="kk-KZ" sz="1200">
                          <a:effectLst/>
                        </a:rPr>
                        <a:t>жап-жасыл</a:t>
                      </a:r>
                      <a:endParaRPr lang="ru-RU" sz="1200">
                        <a:effectLst/>
                        <a:latin typeface="Times New Roman"/>
                        <a:ea typeface="Calibri"/>
                        <a:cs typeface="Arial"/>
                      </a:endParaRPr>
                    </a:p>
                  </a:txBody>
                  <a:tcPr marL="68580" marR="68580" marT="0" marB="0"/>
                </a:tc>
                <a:extLst>
                  <a:ext uri="{0D108BD9-81ED-4DB2-BD59-A6C34878D82A}">
                    <a16:rowId xmlns:a16="http://schemas.microsoft.com/office/drawing/2014/main" val="10002"/>
                  </a:ext>
                </a:extLst>
              </a:tr>
              <a:tr h="0">
                <a:tc>
                  <a:txBody>
                    <a:bodyPr/>
                    <a:lstStyle/>
                    <a:p>
                      <a:pPr indent="450215" algn="just">
                        <a:spcAft>
                          <a:spcPts val="0"/>
                        </a:spcAft>
                      </a:pPr>
                      <a:r>
                        <a:rPr lang="kk-KZ" sz="1200">
                          <a:effectLst/>
                        </a:rPr>
                        <a:t>қызылырақ</a:t>
                      </a:r>
                      <a:endParaRPr lang="ru-RU" sz="1200">
                        <a:effectLst/>
                        <a:latin typeface="Times New Roman"/>
                        <a:ea typeface="Calibri"/>
                        <a:cs typeface="Arial"/>
                      </a:endParaRPr>
                    </a:p>
                  </a:txBody>
                  <a:tcPr marL="68580" marR="68580" marT="0" marB="0"/>
                </a:tc>
                <a:tc>
                  <a:txBody>
                    <a:bodyPr/>
                    <a:lstStyle/>
                    <a:p>
                      <a:pPr indent="450215" algn="just">
                        <a:spcAft>
                          <a:spcPts val="0"/>
                        </a:spcAft>
                      </a:pPr>
                      <a:r>
                        <a:rPr lang="kk-KZ" sz="1200">
                          <a:effectLst/>
                        </a:rPr>
                        <a:t>тым қысқа</a:t>
                      </a:r>
                      <a:endParaRPr lang="ru-RU" sz="1200">
                        <a:effectLst/>
                        <a:latin typeface="Times New Roman"/>
                        <a:ea typeface="Calibri"/>
                        <a:cs typeface="Arial"/>
                      </a:endParaRPr>
                    </a:p>
                  </a:txBody>
                  <a:tcPr marL="68580" marR="68580" marT="0" marB="0"/>
                </a:tc>
                <a:extLst>
                  <a:ext uri="{0D108BD9-81ED-4DB2-BD59-A6C34878D82A}">
                    <a16:rowId xmlns:a16="http://schemas.microsoft.com/office/drawing/2014/main" val="10003"/>
                  </a:ext>
                </a:extLst>
              </a:tr>
              <a:tr h="0">
                <a:tc>
                  <a:txBody>
                    <a:bodyPr/>
                    <a:lstStyle/>
                    <a:p>
                      <a:pPr indent="450215" algn="just">
                        <a:spcAft>
                          <a:spcPts val="0"/>
                        </a:spcAft>
                      </a:pPr>
                      <a:r>
                        <a:rPr lang="kk-KZ" sz="1200">
                          <a:effectLst/>
                        </a:rPr>
                        <a:t>жеңілдеу</a:t>
                      </a:r>
                      <a:endParaRPr lang="ru-RU" sz="1200">
                        <a:effectLst/>
                        <a:latin typeface="Times New Roman"/>
                        <a:ea typeface="Calibri"/>
                        <a:cs typeface="Arial"/>
                      </a:endParaRPr>
                    </a:p>
                  </a:txBody>
                  <a:tcPr marL="68580" marR="68580" marT="0" marB="0"/>
                </a:tc>
                <a:tc>
                  <a:txBody>
                    <a:bodyPr/>
                    <a:lstStyle/>
                    <a:p>
                      <a:pPr indent="450215" algn="just">
                        <a:spcAft>
                          <a:spcPts val="0"/>
                        </a:spcAft>
                      </a:pPr>
                      <a:r>
                        <a:rPr lang="kk-KZ" sz="1200" dirty="0">
                          <a:effectLst/>
                        </a:rPr>
                        <a:t>ап -ауыр</a:t>
                      </a:r>
                      <a:endParaRPr lang="ru-RU" sz="1200" dirty="0">
                        <a:effectLst/>
                        <a:latin typeface="Times New Roman"/>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908720"/>
            <a:ext cx="6840760" cy="261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308869" y="3447246"/>
            <a:ext cx="6264696" cy="923330"/>
          </a:xfrm>
          <a:prstGeom prst="rect">
            <a:avLst/>
          </a:prstGeom>
        </p:spPr>
        <p:txBody>
          <a:bodyPr wrap="square">
            <a:spAutoFit/>
          </a:bodyPr>
          <a:lstStyle/>
          <a:p>
            <a:pPr algn="l"/>
            <a:r>
              <a:rPr lang="ru-RU" dirty="0" err="1"/>
              <a:t>Ықтимал</a:t>
            </a:r>
            <a:r>
              <a:rPr lang="ru-RU" dirty="0"/>
              <a:t> </a:t>
            </a:r>
            <a:r>
              <a:rPr lang="ru-RU" dirty="0" err="1"/>
              <a:t>жауап</a:t>
            </a:r>
            <a:r>
              <a:rPr lang="ru-RU" dirty="0"/>
              <a:t>: </a:t>
            </a:r>
          </a:p>
          <a:p>
            <a:pPr algn="l"/>
            <a:endParaRPr lang="ru-RU" dirty="0"/>
          </a:p>
          <a:p>
            <a:r>
              <a:rPr lang="ru-RU" dirty="0" err="1"/>
              <a:t>Тым</a:t>
            </a:r>
            <a:r>
              <a:rPr lang="ru-RU" dirty="0"/>
              <a:t> </a:t>
            </a:r>
            <a:r>
              <a:rPr lang="ru-RU" dirty="0" err="1"/>
              <a:t>қысқа</a:t>
            </a:r>
            <a:r>
              <a:rPr lang="ru-RU" dirty="0"/>
              <a:t> </a:t>
            </a:r>
            <a:r>
              <a:rPr lang="ru-RU" dirty="0" err="1"/>
              <a:t>жолдан</a:t>
            </a:r>
            <a:r>
              <a:rPr lang="ru-RU" dirty="0"/>
              <a:t> да </a:t>
            </a:r>
            <a:r>
              <a:rPr lang="ru-RU" dirty="0" err="1"/>
              <a:t>бағдаршам</a:t>
            </a:r>
            <a:r>
              <a:rPr lang="ru-RU" dirty="0"/>
              <a:t> </a:t>
            </a:r>
            <a:r>
              <a:rPr lang="ru-RU" dirty="0" err="1"/>
              <a:t>белгісімен</a:t>
            </a:r>
            <a:r>
              <a:rPr lang="ru-RU" dirty="0"/>
              <a:t> </a:t>
            </a:r>
            <a:r>
              <a:rPr lang="ru-RU" dirty="0" err="1"/>
              <a:t>жүруі</a:t>
            </a:r>
            <a:r>
              <a:rPr lang="ru-RU" dirty="0"/>
              <a:t> </a:t>
            </a:r>
            <a:r>
              <a:rPr lang="ru-RU" dirty="0" err="1"/>
              <a:t>керек</a:t>
            </a:r>
            <a:r>
              <a:rPr lang="ru-RU" dirty="0"/>
              <a:t>.</a:t>
            </a:r>
          </a:p>
        </p:txBody>
      </p:sp>
    </p:spTree>
    <p:extLst>
      <p:ext uri="{BB962C8B-B14F-4D97-AF65-F5344CB8AC3E}">
        <p14:creationId xmlns:p14="http://schemas.microsoft.com/office/powerpoint/2010/main" val="257293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8104" y="620688"/>
            <a:ext cx="1296144" cy="631850"/>
          </a:xfrm>
        </p:spPr>
        <p:txBody>
          <a:bodyPr/>
          <a:lstStyle/>
          <a:p>
            <a:br>
              <a:rPr lang="kk-KZ" dirty="0"/>
            </a:br>
            <a:br>
              <a:rPr lang="ru-RU" dirty="0"/>
            </a:br>
            <a:br>
              <a:rPr lang="ru-RU" dirty="0"/>
            </a:br>
            <a:endParaRPr lang="ru-RU" dirty="0"/>
          </a:p>
        </p:txBody>
      </p:sp>
      <p:sp>
        <p:nvSpPr>
          <p:cNvPr id="3" name="Текст 2"/>
          <p:cNvSpPr>
            <a:spLocks noGrp="1"/>
          </p:cNvSpPr>
          <p:nvPr>
            <p:ph type="body" sz="half" idx="1"/>
          </p:nvPr>
        </p:nvSpPr>
        <p:spPr>
          <a:xfrm>
            <a:off x="457200" y="1600200"/>
            <a:ext cx="442392" cy="892696"/>
          </a:xfrm>
        </p:spPr>
        <p:txBody>
          <a:bodyPr/>
          <a:lstStyle/>
          <a:p>
            <a:pPr marL="0" indent="0">
              <a:buNone/>
            </a:pPr>
            <a:endParaRPr lang="kk-KZ" dirty="0"/>
          </a:p>
          <a:p>
            <a:endParaRPr lang="kk-KZ" dirty="0"/>
          </a:p>
          <a:p>
            <a:endParaRPr lang="kk-KZ" dirty="0"/>
          </a:p>
          <a:p>
            <a:endParaRPr lang="kk-KZ" dirty="0"/>
          </a:p>
          <a:p>
            <a:endParaRPr lang="kk-KZ" dirty="0"/>
          </a:p>
          <a:p>
            <a:endParaRPr lang="kk-KZ" dirty="0"/>
          </a:p>
          <a:p>
            <a:endParaRPr lang="ru-RU" dirty="0"/>
          </a:p>
        </p:txBody>
      </p:sp>
      <p:sp>
        <p:nvSpPr>
          <p:cNvPr id="4" name="Объект 3"/>
          <p:cNvSpPr>
            <a:spLocks noGrp="1"/>
          </p:cNvSpPr>
          <p:nvPr>
            <p:ph sz="half" idx="2"/>
          </p:nvPr>
        </p:nvSpPr>
        <p:spPr>
          <a:xfrm>
            <a:off x="457200" y="3938589"/>
            <a:ext cx="4186808" cy="1650652"/>
          </a:xfrm>
        </p:spPr>
        <p:txBody>
          <a:bodyPr/>
          <a:lstStyle/>
          <a:p>
            <a:endParaRPr lang="kk-KZ" dirty="0"/>
          </a:p>
          <a:p>
            <a:pPr marL="0" indent="0">
              <a:buNone/>
            </a:pPr>
            <a:endParaRPr lang="kk-KZ"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08720"/>
            <a:ext cx="828092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descr="Жауаптың қажеті жоқ, тек сұрақтар..."/>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869159"/>
            <a:ext cx="286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868991"/>
            <a:ext cx="3240359"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64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1450504" cy="927100"/>
          </a:xfrm>
        </p:spPr>
        <p:txBody>
          <a:bodyPr/>
          <a:lstStyle/>
          <a:p>
            <a:br>
              <a:rPr lang="kk-KZ" dirty="0"/>
            </a:br>
            <a:br>
              <a:rPr lang="ru-RU" dirty="0"/>
            </a:br>
            <a:br>
              <a:rPr lang="ru-RU" dirty="0"/>
            </a:br>
            <a:endParaRPr lang="ru-RU" dirty="0"/>
          </a:p>
        </p:txBody>
      </p:sp>
      <p:sp>
        <p:nvSpPr>
          <p:cNvPr id="3" name="Текст 2"/>
          <p:cNvSpPr>
            <a:spLocks noGrp="1"/>
          </p:cNvSpPr>
          <p:nvPr>
            <p:ph type="body" sz="half" idx="1"/>
          </p:nvPr>
        </p:nvSpPr>
        <p:spPr>
          <a:xfrm>
            <a:off x="457200" y="1600200"/>
            <a:ext cx="4402832" cy="1252736"/>
          </a:xfrm>
        </p:spPr>
        <p:txBody>
          <a:bodyPr/>
          <a:lstStyle/>
          <a:p>
            <a:pPr marL="0" indent="0">
              <a:buNone/>
            </a:pPr>
            <a:endParaRPr lang="kk-KZ" dirty="0"/>
          </a:p>
          <a:p>
            <a:pPr marL="0" indent="0">
              <a:buNone/>
            </a:pPr>
            <a:endParaRPr lang="kk-KZ" dirty="0"/>
          </a:p>
          <a:p>
            <a:pPr marL="0" indent="0">
              <a:buNone/>
            </a:pPr>
            <a:endParaRPr lang="kk-KZ" dirty="0"/>
          </a:p>
        </p:txBody>
      </p:sp>
      <p:sp>
        <p:nvSpPr>
          <p:cNvPr id="4" name="Объект 3"/>
          <p:cNvSpPr>
            <a:spLocks noGrp="1"/>
          </p:cNvSpPr>
          <p:nvPr>
            <p:ph sz="half" idx="2"/>
          </p:nvPr>
        </p:nvSpPr>
        <p:spPr>
          <a:xfrm>
            <a:off x="-612576" y="3501008"/>
            <a:ext cx="5842992" cy="1578644"/>
          </a:xfrm>
        </p:spPr>
        <p:txBody>
          <a:bodyPr/>
          <a:lstStyle/>
          <a:p>
            <a:pPr marL="0" indent="0">
              <a:buNone/>
            </a:pPr>
            <a:endParaRPr lang="kk-KZ" dirty="0"/>
          </a:p>
          <a:p>
            <a:pPr marL="0" indent="0">
              <a:buNone/>
            </a:pPr>
            <a:endParaRPr lang="kk-KZ" dirty="0"/>
          </a:p>
          <a:p>
            <a:pPr marL="0" indent="0">
              <a:buNone/>
            </a:pPr>
            <a:endParaRPr lang="kk-KZ" dirty="0"/>
          </a:p>
          <a:p>
            <a:pPr marL="0" indent="0">
              <a:buNone/>
            </a:pPr>
            <a:endParaRPr lang="kk-KZ" dirty="0"/>
          </a:p>
          <a:p>
            <a:pPr marL="0" indent="0">
              <a:buNone/>
            </a:pPr>
            <a:endParaRPr lang="ru-RU"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481262"/>
            <a:ext cx="7200800" cy="37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980728"/>
            <a:ext cx="7488832"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52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908720"/>
            <a:ext cx="1224136" cy="343818"/>
          </a:xfrm>
        </p:spPr>
        <p:txBody>
          <a:bodyPr/>
          <a:lstStyle/>
          <a:p>
            <a:br>
              <a:rPr lang="kk-KZ" dirty="0"/>
            </a:br>
            <a:br>
              <a:rPr lang="ru-RU" dirty="0"/>
            </a:br>
            <a:br>
              <a:rPr lang="ru-RU" dirty="0"/>
            </a:br>
            <a:br>
              <a:rPr lang="ru-RU" dirty="0"/>
            </a:br>
            <a:br>
              <a:rPr lang="ru-RU" dirty="0"/>
            </a:br>
            <a:endParaRPr lang="ru-RU" dirty="0"/>
          </a:p>
        </p:txBody>
      </p:sp>
      <p:sp>
        <p:nvSpPr>
          <p:cNvPr id="3" name="Текст 2"/>
          <p:cNvSpPr>
            <a:spLocks noGrp="1"/>
          </p:cNvSpPr>
          <p:nvPr>
            <p:ph type="body" sz="half" idx="1"/>
          </p:nvPr>
        </p:nvSpPr>
        <p:spPr>
          <a:xfrm>
            <a:off x="2195736" y="1700808"/>
            <a:ext cx="360040" cy="648072"/>
          </a:xfrm>
        </p:spPr>
        <p:txBody>
          <a:bodyPr/>
          <a:lstStyle/>
          <a:p>
            <a:pPr marL="0" indent="0">
              <a:buNone/>
            </a:pPr>
            <a:endParaRPr lang="kk-KZ" dirty="0"/>
          </a:p>
          <a:p>
            <a:pPr marL="0" indent="0">
              <a:buNone/>
            </a:pPr>
            <a:endParaRPr lang="kk-KZ" dirty="0"/>
          </a:p>
          <a:p>
            <a:pPr marL="0" indent="0">
              <a:buNone/>
            </a:pPr>
            <a:endParaRPr lang="kk-KZ" dirty="0"/>
          </a:p>
        </p:txBody>
      </p:sp>
      <p:sp>
        <p:nvSpPr>
          <p:cNvPr id="4" name="Объект 3"/>
          <p:cNvSpPr>
            <a:spLocks noGrp="1"/>
          </p:cNvSpPr>
          <p:nvPr>
            <p:ph sz="half" idx="2"/>
          </p:nvPr>
        </p:nvSpPr>
        <p:spPr>
          <a:xfrm>
            <a:off x="9540552" y="3717032"/>
            <a:ext cx="936104" cy="288033"/>
          </a:xfrm>
        </p:spPr>
        <p:txBody>
          <a:bodyPr/>
          <a:lstStyle/>
          <a:p>
            <a:pPr marL="0" indent="0">
              <a:buNone/>
            </a:pPr>
            <a:endParaRPr lang="kk-KZ" dirty="0"/>
          </a:p>
        </p:txBody>
      </p:sp>
      <p:sp>
        <p:nvSpPr>
          <p:cNvPr id="5" name="Прямоугольник 4"/>
          <p:cNvSpPr/>
          <p:nvPr/>
        </p:nvSpPr>
        <p:spPr>
          <a:xfrm>
            <a:off x="395536" y="371017"/>
            <a:ext cx="8064896" cy="1107996"/>
          </a:xfrm>
          <a:prstGeom prst="rect">
            <a:avLst/>
          </a:prstGeom>
        </p:spPr>
        <p:txBody>
          <a:bodyPr wrap="square">
            <a:spAutoFit/>
          </a:bodyPr>
          <a:lstStyle/>
          <a:p>
            <a:r>
              <a:rPr lang="ru-RU" dirty="0"/>
              <a:t>3-тапсырма.</a:t>
            </a:r>
          </a:p>
          <a:p>
            <a:r>
              <a:rPr lang="ru-RU" dirty="0"/>
              <a:t> </a:t>
            </a:r>
            <a:r>
              <a:rPr lang="ru-RU" sz="2400" dirty="0" err="1">
                <a:latin typeface="Times New Roman" pitchFamily="18" charset="0"/>
                <a:cs typeface="Times New Roman" pitchFamily="18" charset="0"/>
              </a:rPr>
              <a:t>Тақырыбымызға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жұмбақтардың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шешуі</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жауаптарын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сурет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арқылы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сәйкестендіреміз</a:t>
            </a:r>
            <a:endParaRPr lang="ru-RU" sz="2400" dirty="0">
              <a:latin typeface="Times New Roman" pitchFamily="18" charset="0"/>
              <a:cs typeface="Times New Roman" pitchFamily="18" charset="0"/>
            </a:endParaRPr>
          </a:p>
        </p:txBody>
      </p:sp>
      <p:sp>
        <p:nvSpPr>
          <p:cNvPr id="6" name="Прямоугольник 5"/>
          <p:cNvSpPr/>
          <p:nvPr/>
        </p:nvSpPr>
        <p:spPr>
          <a:xfrm>
            <a:off x="575556" y="1556792"/>
            <a:ext cx="7884876" cy="830997"/>
          </a:xfrm>
          <a:prstGeom prst="rect">
            <a:avLst/>
          </a:prstGeom>
        </p:spPr>
        <p:txBody>
          <a:bodyPr wrap="square">
            <a:spAutoFit/>
          </a:bodyPr>
          <a:lstStyle/>
          <a:p>
            <a:pPr algn="l"/>
            <a:r>
              <a:rPr lang="ru-RU" sz="2400" dirty="0">
                <a:latin typeface="Times New Roman" pitchFamily="18" charset="0"/>
                <a:cs typeface="Times New Roman" pitchFamily="18" charset="0"/>
              </a:rPr>
              <a:t>Дескрипторы:</a:t>
            </a:r>
          </a:p>
          <a:p>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жұмбақтардың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шешуін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жауаптарымен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сәйкестендіреді</a:t>
            </a:r>
            <a:r>
              <a:rPr lang="ru-RU" dirty="0"/>
              <a:t>;</a:t>
            </a: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645684"/>
            <a:ext cx="5184576" cy="377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95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3394720" cy="927100"/>
          </a:xfrm>
        </p:spPr>
        <p:txBody>
          <a:bodyPr/>
          <a:lstStyle/>
          <a:p>
            <a:br>
              <a:rPr lang="kk-KZ" dirty="0"/>
            </a:br>
            <a:br>
              <a:rPr lang="ru-RU" dirty="0"/>
            </a:br>
            <a:br>
              <a:rPr lang="ru-RU" dirty="0"/>
            </a:br>
            <a:br>
              <a:rPr lang="ru-RU" dirty="0"/>
            </a:br>
            <a:endParaRPr lang="ru-RU" dirty="0"/>
          </a:p>
        </p:txBody>
      </p:sp>
      <p:sp>
        <p:nvSpPr>
          <p:cNvPr id="3" name="Текст 2"/>
          <p:cNvSpPr>
            <a:spLocks noGrp="1"/>
          </p:cNvSpPr>
          <p:nvPr>
            <p:ph type="body" sz="half" idx="1"/>
          </p:nvPr>
        </p:nvSpPr>
        <p:spPr>
          <a:xfrm>
            <a:off x="457200" y="1600200"/>
            <a:ext cx="2602632" cy="1180728"/>
          </a:xfrm>
        </p:spPr>
        <p:txBody>
          <a:bodyPr/>
          <a:lstStyle/>
          <a:p>
            <a:pPr marL="0" indent="0">
              <a:buNone/>
            </a:pPr>
            <a:br>
              <a:rPr lang="kk-KZ" dirty="0"/>
            </a:br>
            <a:endParaRPr lang="kk-KZ" dirty="0"/>
          </a:p>
          <a:p>
            <a:endParaRPr lang="kk-KZ" dirty="0"/>
          </a:p>
          <a:p>
            <a:endParaRPr lang="kk-KZ" dirty="0"/>
          </a:p>
          <a:p>
            <a:endParaRPr lang="ru-RU" dirty="0"/>
          </a:p>
        </p:txBody>
      </p:sp>
      <p:sp>
        <p:nvSpPr>
          <p:cNvPr id="4" name="Объект 3"/>
          <p:cNvSpPr>
            <a:spLocks noGrp="1"/>
          </p:cNvSpPr>
          <p:nvPr>
            <p:ph sz="half" idx="2"/>
          </p:nvPr>
        </p:nvSpPr>
        <p:spPr>
          <a:xfrm>
            <a:off x="1403648" y="3938589"/>
            <a:ext cx="4464496" cy="1290612"/>
          </a:xfrm>
        </p:spPr>
        <p:txBody>
          <a:bodyPr/>
          <a:lstStyle/>
          <a:p>
            <a:pPr marL="0" indent="0">
              <a:buNone/>
            </a:pPr>
            <a:endParaRPr lang="kk-KZ" dirty="0"/>
          </a:p>
          <a:p>
            <a:pPr marL="0" indent="0">
              <a:buNone/>
            </a:pPr>
            <a:endParaRPr lang="kk-KZ" dirty="0"/>
          </a:p>
          <a:p>
            <a:pPr marL="0" indent="0">
              <a:buNone/>
            </a:pPr>
            <a:endParaRPr lang="kk-KZ" dirty="0"/>
          </a:p>
          <a:p>
            <a:pPr marL="0" indent="0">
              <a:buNone/>
            </a:pPr>
            <a:endParaRPr lang="ru-RU"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424" y="260647"/>
            <a:ext cx="6587951" cy="658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13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1"/>
          </p:nvPr>
        </p:nvSpPr>
        <p:spPr/>
        <p:txBody>
          <a:bodyPr/>
          <a:lstStyle/>
          <a:p>
            <a:endParaRPr lang="ru-RU" dirty="0"/>
          </a:p>
        </p:txBody>
      </p:sp>
      <p:sp>
        <p:nvSpPr>
          <p:cNvPr id="4" name="Объект 3"/>
          <p:cNvSpPr>
            <a:spLocks noGrp="1"/>
          </p:cNvSpPr>
          <p:nvPr>
            <p:ph sz="half" idx="2"/>
          </p:nvPr>
        </p:nvSpPr>
        <p:spPr/>
        <p:txBody>
          <a:bodyPr/>
          <a:lstStyle/>
          <a:p>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83568" y="630694"/>
            <a:ext cx="7704856" cy="3662541"/>
          </a:xfrm>
          <a:prstGeom prst="rect">
            <a:avLst/>
          </a:prstGeom>
        </p:spPr>
        <p:txBody>
          <a:bodyPr wrap="square">
            <a:spAutoFit/>
          </a:bodyPr>
          <a:lstStyle/>
          <a:p>
            <a:pPr algn="l"/>
            <a:r>
              <a:rPr lang="ru-RU" sz="3200" b="1" i="1" dirty="0" err="1">
                <a:latin typeface="Times New Roman" pitchFamily="18" charset="0"/>
                <a:cs typeface="Times New Roman" pitchFamily="18" charset="0"/>
              </a:rPr>
              <a:t>Бүгінгі</a:t>
            </a:r>
            <a:r>
              <a:rPr lang="ru-RU" sz="3200" b="1" i="1" dirty="0">
                <a:latin typeface="Times New Roman" pitchFamily="18" charset="0"/>
                <a:cs typeface="Times New Roman" pitchFamily="18" charset="0"/>
              </a:rPr>
              <a:t> </a:t>
            </a:r>
            <a:r>
              <a:rPr lang="ru-RU" sz="3200" b="1" i="1" dirty="0" err="1">
                <a:latin typeface="Times New Roman" pitchFamily="18" charset="0"/>
                <a:cs typeface="Times New Roman" pitchFamily="18" charset="0"/>
              </a:rPr>
              <a:t>сабақта</a:t>
            </a:r>
            <a:r>
              <a:rPr lang="ru-RU" sz="3200" b="1" i="1" dirty="0">
                <a:latin typeface="Times New Roman" pitchFamily="18" charset="0"/>
                <a:cs typeface="Times New Roman" pitchFamily="18" charset="0"/>
              </a:rPr>
              <a:t>:</a:t>
            </a:r>
          </a:p>
          <a:p>
            <a:pPr algn="l"/>
            <a:endParaRPr lang="ru-RU" sz="3200" b="1" i="1" dirty="0">
              <a:latin typeface="Times New Roman" pitchFamily="18" charset="0"/>
              <a:cs typeface="Times New Roman" pitchFamily="18" charset="0"/>
            </a:endParaRPr>
          </a:p>
          <a:p>
            <a:pPr algn="l"/>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Мәтіннің</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мазмұнын</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түсіндіңіздер</a:t>
            </a:r>
            <a:r>
              <a:rPr lang="ru-RU" sz="2800" b="1" dirty="0">
                <a:latin typeface="Times New Roman" pitchFamily="18" charset="0"/>
                <a:cs typeface="Times New Roman" pitchFamily="18" charset="0"/>
              </a:rPr>
              <a:t>;</a:t>
            </a:r>
          </a:p>
          <a:p>
            <a:pPr algn="l"/>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Нақты</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ақпараттарды</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анықтауға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бағытталған</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сұрақтар</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құрастырдыңыздар</a:t>
            </a:r>
            <a:r>
              <a:rPr lang="ru-RU" sz="2800" b="1" dirty="0">
                <a:latin typeface="Times New Roman" pitchFamily="18" charset="0"/>
                <a:cs typeface="Times New Roman" pitchFamily="18" charset="0"/>
              </a:rPr>
              <a:t>;</a:t>
            </a:r>
          </a:p>
          <a:p>
            <a:pPr algn="l"/>
            <a:r>
              <a:rPr lang="ru-RU" sz="2800" b="1" dirty="0">
                <a:latin typeface="Times New Roman" pitchFamily="18" charset="0"/>
                <a:cs typeface="Times New Roman" pitchFamily="18" charset="0"/>
              </a:rPr>
              <a:t>• Сын </a:t>
            </a:r>
            <a:r>
              <a:rPr lang="ru-RU" sz="2800" b="1" dirty="0" err="1">
                <a:latin typeface="Times New Roman" pitchFamily="18" charset="0"/>
                <a:cs typeface="Times New Roman" pitchFamily="18" charset="0"/>
              </a:rPr>
              <a:t>есімнің</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шырай</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түрлерінің</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көркемдік</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ерекшелігін</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анықтадыңыздар</a:t>
            </a:r>
            <a:r>
              <a:rPr lang="ru-RU" sz="2800" b="1" dirty="0">
                <a:latin typeface="Times New Roman" pitchFamily="18" charset="0"/>
                <a:cs typeface="Times New Roman" pitchFamily="18" charset="0"/>
              </a:rPr>
              <a:t>  (сын </a:t>
            </a:r>
            <a:r>
              <a:rPr lang="ru-RU" sz="2800" b="1" dirty="0" err="1">
                <a:latin typeface="Times New Roman" pitchFamily="18" charset="0"/>
                <a:cs typeface="Times New Roman" pitchFamily="18" charset="0"/>
              </a:rPr>
              <a:t>есімнің</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шырайлары</a:t>
            </a:r>
            <a:r>
              <a:rPr lang="ru-RU"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364699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4978896" cy="927100"/>
          </a:xfrm>
        </p:spPr>
        <p:txBody>
          <a:bodyPr/>
          <a:lstStyle/>
          <a:p>
            <a:br>
              <a:rPr lang="kk-KZ"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endParaRPr lang="ru-RU" dirty="0"/>
          </a:p>
        </p:txBody>
      </p:sp>
      <p:sp>
        <p:nvSpPr>
          <p:cNvPr id="3" name="Текст 2"/>
          <p:cNvSpPr>
            <a:spLocks noGrp="1"/>
          </p:cNvSpPr>
          <p:nvPr>
            <p:ph type="body" sz="half" idx="1"/>
          </p:nvPr>
        </p:nvSpPr>
        <p:spPr>
          <a:xfrm>
            <a:off x="2267744" y="1484784"/>
            <a:ext cx="3024336" cy="2185988"/>
          </a:xfrm>
        </p:spPr>
        <p:txBody>
          <a:bodyPr/>
          <a:lstStyle/>
          <a:p>
            <a:pPr marL="0" indent="0">
              <a:buNone/>
            </a:pPr>
            <a:endParaRPr lang="kk-KZ" dirty="0"/>
          </a:p>
          <a:p>
            <a:pPr marL="0" indent="0">
              <a:buNone/>
            </a:pPr>
            <a:endParaRPr lang="kk-KZ" dirty="0"/>
          </a:p>
          <a:p>
            <a:pPr marL="0" indent="0">
              <a:buNone/>
            </a:pPr>
            <a:endParaRPr lang="kk-KZ" dirty="0"/>
          </a:p>
          <a:p>
            <a:pPr marL="0" indent="0">
              <a:buNone/>
            </a:pPr>
            <a:endParaRPr lang="kk-KZ" dirty="0"/>
          </a:p>
          <a:p>
            <a:pPr marL="0" indent="0">
              <a:buNone/>
            </a:pPr>
            <a:endParaRPr lang="kk-KZ" dirty="0"/>
          </a:p>
        </p:txBody>
      </p:sp>
      <p:sp>
        <p:nvSpPr>
          <p:cNvPr id="4" name="Объект 3"/>
          <p:cNvSpPr>
            <a:spLocks noGrp="1"/>
          </p:cNvSpPr>
          <p:nvPr>
            <p:ph sz="half" idx="2"/>
          </p:nvPr>
        </p:nvSpPr>
        <p:spPr>
          <a:xfrm>
            <a:off x="1691680" y="4509120"/>
            <a:ext cx="3816424" cy="1827535"/>
          </a:xfrm>
        </p:spPr>
        <p:txBody>
          <a:bodyPr/>
          <a:lstStyle/>
          <a:p>
            <a:pPr marL="0" indent="0">
              <a:buNone/>
            </a:pPr>
            <a:endParaRPr lang="kk-KZ" dirty="0"/>
          </a:p>
          <a:p>
            <a:pPr marL="0" indent="0">
              <a:buNone/>
            </a:pPr>
            <a:endParaRPr lang="kk-KZ" dirty="0"/>
          </a:p>
          <a:p>
            <a:pPr marL="0" indent="0">
              <a:buNone/>
            </a:pPr>
            <a:endParaRPr lang="kk-KZ" dirty="0"/>
          </a:p>
          <a:p>
            <a:pPr marL="0" indent="0">
              <a:buNone/>
            </a:pPr>
            <a:endParaRPr lang="kk-KZ" dirty="0"/>
          </a:p>
          <a:p>
            <a:pPr marL="0" indent="0">
              <a:buNone/>
            </a:pPr>
            <a:endParaRPr lang="kk-KZ" dirty="0"/>
          </a:p>
          <a:p>
            <a:pPr marL="0" indent="0">
              <a:buNone/>
            </a:pPr>
            <a:endParaRPr lang="kk-KZ" dirty="0"/>
          </a:p>
        </p:txBody>
      </p:sp>
      <p:sp>
        <p:nvSpPr>
          <p:cNvPr id="5" name="Прямоугольник 4"/>
          <p:cNvSpPr/>
          <p:nvPr/>
        </p:nvSpPr>
        <p:spPr>
          <a:xfrm>
            <a:off x="395536" y="692696"/>
            <a:ext cx="8280920" cy="3970318"/>
          </a:xfrm>
          <a:prstGeom prst="rect">
            <a:avLst/>
          </a:prstGeom>
        </p:spPr>
        <p:txBody>
          <a:bodyPr wrap="square">
            <a:spAutoFit/>
          </a:bodyPr>
          <a:lstStyle/>
          <a:p>
            <a:r>
              <a:rPr lang="ru-RU" sz="3600" b="1" i="1" dirty="0">
                <a:latin typeface="Times New Roman" pitchFamily="18" charset="0"/>
                <a:cs typeface="Times New Roman" pitchFamily="18" charset="0"/>
              </a:rPr>
              <a:t>Назар </a:t>
            </a:r>
            <a:r>
              <a:rPr lang="ru-RU" sz="3600" b="1" i="1" dirty="0" err="1">
                <a:latin typeface="Times New Roman" pitchFamily="18" charset="0"/>
                <a:cs typeface="Times New Roman" pitchFamily="18" charset="0"/>
              </a:rPr>
              <a:t>салып</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тыңдағандарыңызға</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рахмет</a:t>
            </a:r>
            <a:r>
              <a:rPr lang="ru-RU" sz="3600" b="1" i="1" dirty="0">
                <a:latin typeface="Times New Roman" pitchFamily="18" charset="0"/>
                <a:cs typeface="Times New Roman" pitchFamily="18" charset="0"/>
              </a:rPr>
              <a:t>!</a:t>
            </a:r>
          </a:p>
          <a:p>
            <a:endParaRPr lang="ru-RU" sz="3600" b="1" i="1" dirty="0">
              <a:latin typeface="Times New Roman" pitchFamily="18" charset="0"/>
              <a:cs typeface="Times New Roman" pitchFamily="18" charset="0"/>
            </a:endParaRPr>
          </a:p>
          <a:p>
            <a:r>
              <a:rPr lang="ru-RU" sz="3600" b="1" i="1" dirty="0" err="1">
                <a:latin typeface="Times New Roman" pitchFamily="18" charset="0"/>
                <a:cs typeface="Times New Roman" pitchFamily="18" charset="0"/>
              </a:rPr>
              <a:t>Осымен</a:t>
            </a:r>
            <a:r>
              <a:rPr lang="ru-RU" sz="3600" b="1" i="1" dirty="0">
                <a:latin typeface="Times New Roman" pitchFamily="18" charset="0"/>
                <a:cs typeface="Times New Roman" pitchFamily="18" charset="0"/>
              </a:rPr>
              <a:t> б</a:t>
            </a:r>
            <a:r>
              <a:rPr lang="kk-KZ" sz="3600" b="1" i="1" dirty="0">
                <a:latin typeface="Times New Roman" pitchFamily="18" charset="0"/>
                <a:cs typeface="Times New Roman" pitchFamily="18" charset="0"/>
              </a:rPr>
              <a:t>үгінгі сабағымызды аяқтаймыз. </a:t>
            </a:r>
          </a:p>
          <a:p>
            <a:endParaRPr lang="kk-KZ" sz="3600" b="1" i="1" dirty="0">
              <a:latin typeface="Times New Roman" pitchFamily="18" charset="0"/>
              <a:cs typeface="Times New Roman" pitchFamily="18" charset="0"/>
            </a:endParaRPr>
          </a:p>
          <a:p>
            <a:r>
              <a:rPr lang="kk-KZ" sz="3600" b="1" i="1">
                <a:latin typeface="Times New Roman" pitchFamily="18" charset="0"/>
                <a:cs typeface="Times New Roman" pitchFamily="18" charset="0"/>
              </a:rPr>
              <a:t>Сау болыңыздар</a:t>
            </a:r>
            <a:endParaRPr lang="ru-RU" sz="3600" dirty="0">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121" y="4106347"/>
            <a:ext cx="275500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77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785794"/>
            <a:ext cx="4646320" cy="523220"/>
          </a:xfrm>
          <a:prstGeom prst="rect">
            <a:avLst/>
          </a:prstGeom>
          <a:noFill/>
        </p:spPr>
        <p:txBody>
          <a:bodyPr wrap="square" rtlCol="0">
            <a:spAutoFit/>
          </a:bodyPr>
          <a:lstStyle/>
          <a:p>
            <a:pPr algn="l"/>
            <a:r>
              <a:rPr lang="ru-RU" sz="2800" b="1" dirty="0">
                <a:solidFill>
                  <a:srgbClr val="002060"/>
                </a:solidFill>
                <a:latin typeface="Times New Roman" pitchFamily="18" charset="0"/>
                <a:cs typeface="Times New Roman" pitchFamily="18" charset="0"/>
              </a:rPr>
              <a:t>О</a:t>
            </a:r>
            <a:r>
              <a:rPr lang="kk-KZ" sz="2800" b="1" dirty="0">
                <a:solidFill>
                  <a:srgbClr val="002060"/>
                </a:solidFill>
                <a:latin typeface="Times New Roman" pitchFamily="18" charset="0"/>
                <a:cs typeface="Times New Roman" pitchFamily="18" charset="0"/>
              </a:rPr>
              <a:t>ҚУ МАҚСАТТАРЫ</a:t>
            </a:r>
            <a:r>
              <a:rPr lang="kk-KZ" sz="2400" b="1" dirty="0">
                <a:solidFill>
                  <a:srgbClr val="002060"/>
                </a:solidFill>
              </a:rPr>
              <a:t>:</a:t>
            </a:r>
            <a:endParaRPr lang="ru-RU" sz="2400" b="1" dirty="0">
              <a:solidFill>
                <a:srgbClr val="002060"/>
              </a:solidFill>
            </a:endParaRPr>
          </a:p>
        </p:txBody>
      </p:sp>
      <p:sp>
        <p:nvSpPr>
          <p:cNvPr id="7" name="TextBox 6"/>
          <p:cNvSpPr txBox="1"/>
          <p:nvPr/>
        </p:nvSpPr>
        <p:spPr>
          <a:xfrm>
            <a:off x="254186" y="1988840"/>
            <a:ext cx="8786874" cy="2554545"/>
          </a:xfrm>
          <a:prstGeom prst="rect">
            <a:avLst/>
          </a:prstGeom>
          <a:noFill/>
        </p:spPr>
        <p:txBody>
          <a:bodyPr wrap="square" rtlCol="0">
            <a:spAutoFit/>
          </a:bodyPr>
          <a:lstStyle/>
          <a:p>
            <a:pPr lvl="0" algn="l"/>
            <a:r>
              <a:rPr lang="kk-KZ" sz="3200" dirty="0">
                <a:solidFill>
                  <a:srgbClr val="002060"/>
                </a:solidFill>
                <a:latin typeface="Times New Roman" pitchFamily="18" charset="0"/>
                <a:ea typeface="Calibri" pitchFamily="34" charset="0"/>
                <a:cs typeface="Times New Roman" pitchFamily="18" charset="0"/>
              </a:rPr>
              <a:t>5.2.5.1. мәтін мазмұнын түсінуге, нақты ақпараттарды анықтауға бағытталған сұрақтар құрастыру;</a:t>
            </a:r>
          </a:p>
          <a:p>
            <a:pPr lvl="0" algn="l"/>
            <a:r>
              <a:rPr lang="kk-KZ" sz="3200" dirty="0">
                <a:solidFill>
                  <a:srgbClr val="002060"/>
                </a:solidFill>
                <a:latin typeface="Times New Roman" pitchFamily="18" charset="0"/>
                <a:ea typeface="Calibri" pitchFamily="34" charset="0"/>
                <a:cs typeface="Times New Roman" pitchFamily="18" charset="0"/>
              </a:rPr>
              <a:t>5.4.4.3. сын есімнің шырай түрлерінің көркемдік ерекшелігін тану. (сын есімнің шырайлары) </a:t>
            </a:r>
            <a:endParaRPr lang="ru-RU" sz="3200" dirty="0">
              <a:solidFill>
                <a:srgbClr val="002060"/>
              </a:solidFill>
              <a:latin typeface="Times New Roman" pitchFamily="18" charset="0"/>
              <a:cs typeface="Times New Roman"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1669779"/>
            <a:ext cx="7344816" cy="2086725"/>
          </a:xfrm>
          <a:prstGeom prst="rect">
            <a:avLst/>
          </a:prstGeom>
        </p:spPr>
        <p:txBody>
          <a:bodyPr wrap="square">
            <a:spAutoFit/>
          </a:bodyPr>
          <a:lstStyle/>
          <a:p>
            <a:pPr lvl="0" algn="l">
              <a:spcBef>
                <a:spcPct val="20000"/>
              </a:spcBef>
            </a:pPr>
            <a:r>
              <a:rPr lang="ru-RU" sz="2400" kern="0" dirty="0">
                <a:solidFill>
                  <a:srgbClr val="000000"/>
                </a:solidFill>
                <a:latin typeface="Arial"/>
              </a:rPr>
              <a:t>* </a:t>
            </a:r>
            <a:r>
              <a:rPr lang="ru-RU" sz="2400" kern="0" dirty="0" err="1">
                <a:solidFill>
                  <a:srgbClr val="000000"/>
                </a:solidFill>
                <a:latin typeface="Arial"/>
              </a:rPr>
              <a:t>мәтіннің</a:t>
            </a:r>
            <a:r>
              <a:rPr lang="ru-RU" sz="2400" kern="0" dirty="0">
                <a:solidFill>
                  <a:srgbClr val="000000"/>
                </a:solidFill>
                <a:latin typeface="Arial"/>
              </a:rPr>
              <a:t> </a:t>
            </a:r>
            <a:r>
              <a:rPr lang="ru-RU" sz="2400" kern="0" dirty="0" err="1">
                <a:solidFill>
                  <a:srgbClr val="000000"/>
                </a:solidFill>
                <a:latin typeface="Arial"/>
              </a:rPr>
              <a:t>мазмұнын</a:t>
            </a:r>
            <a:r>
              <a:rPr lang="ru-RU" sz="2400" kern="0" dirty="0">
                <a:solidFill>
                  <a:srgbClr val="000000"/>
                </a:solidFill>
                <a:latin typeface="Arial"/>
              </a:rPr>
              <a:t> </a:t>
            </a:r>
            <a:r>
              <a:rPr lang="ru-RU" sz="2400" kern="0" dirty="0" err="1">
                <a:solidFill>
                  <a:srgbClr val="000000"/>
                </a:solidFill>
                <a:latin typeface="Arial"/>
              </a:rPr>
              <a:t>түсінеді</a:t>
            </a:r>
            <a:r>
              <a:rPr lang="ru-RU" sz="2400" kern="0" dirty="0">
                <a:solidFill>
                  <a:srgbClr val="000000"/>
                </a:solidFill>
                <a:latin typeface="Arial"/>
              </a:rPr>
              <a:t>;</a:t>
            </a:r>
          </a:p>
          <a:p>
            <a:pPr lvl="0" algn="l">
              <a:spcBef>
                <a:spcPct val="20000"/>
              </a:spcBef>
            </a:pPr>
            <a:r>
              <a:rPr lang="ru-RU" sz="2400" kern="0" dirty="0">
                <a:solidFill>
                  <a:srgbClr val="000000"/>
                </a:solidFill>
                <a:latin typeface="Arial"/>
              </a:rPr>
              <a:t>* </a:t>
            </a:r>
            <a:r>
              <a:rPr lang="ru-RU" sz="2400" kern="0" dirty="0" err="1">
                <a:solidFill>
                  <a:srgbClr val="000000"/>
                </a:solidFill>
                <a:latin typeface="Arial"/>
              </a:rPr>
              <a:t>нақты</a:t>
            </a:r>
            <a:r>
              <a:rPr lang="ru-RU" sz="2400" kern="0" dirty="0">
                <a:solidFill>
                  <a:srgbClr val="000000"/>
                </a:solidFill>
                <a:latin typeface="Arial"/>
              </a:rPr>
              <a:t> </a:t>
            </a:r>
            <a:r>
              <a:rPr lang="ru-RU" sz="2400" kern="0" dirty="0" err="1">
                <a:solidFill>
                  <a:srgbClr val="000000"/>
                </a:solidFill>
                <a:latin typeface="Arial"/>
              </a:rPr>
              <a:t>ақпараттарды</a:t>
            </a:r>
            <a:r>
              <a:rPr lang="ru-RU" sz="2400" kern="0" dirty="0">
                <a:solidFill>
                  <a:srgbClr val="000000"/>
                </a:solidFill>
                <a:latin typeface="Arial"/>
              </a:rPr>
              <a:t> </a:t>
            </a:r>
            <a:r>
              <a:rPr lang="ru-RU" sz="2400" kern="0" dirty="0" err="1">
                <a:solidFill>
                  <a:srgbClr val="000000"/>
                </a:solidFill>
                <a:latin typeface="Arial"/>
              </a:rPr>
              <a:t>анықтауға</a:t>
            </a:r>
            <a:r>
              <a:rPr lang="ru-RU" sz="2400" kern="0" dirty="0">
                <a:solidFill>
                  <a:srgbClr val="000000"/>
                </a:solidFill>
                <a:latin typeface="Arial"/>
              </a:rPr>
              <a:t> </a:t>
            </a:r>
            <a:r>
              <a:rPr lang="ru-RU" sz="2400" kern="0" dirty="0" err="1">
                <a:solidFill>
                  <a:srgbClr val="000000"/>
                </a:solidFill>
                <a:latin typeface="Arial"/>
              </a:rPr>
              <a:t>бағытталған</a:t>
            </a:r>
            <a:r>
              <a:rPr lang="ru-RU" sz="2400" kern="0" dirty="0">
                <a:solidFill>
                  <a:srgbClr val="000000"/>
                </a:solidFill>
                <a:latin typeface="Arial"/>
              </a:rPr>
              <a:t> </a:t>
            </a:r>
            <a:r>
              <a:rPr lang="ru-RU" sz="2400" kern="0" dirty="0" err="1">
                <a:solidFill>
                  <a:srgbClr val="000000"/>
                </a:solidFill>
                <a:latin typeface="Arial"/>
              </a:rPr>
              <a:t>сұрақтар</a:t>
            </a:r>
            <a:r>
              <a:rPr lang="ru-RU" sz="2400" kern="0" dirty="0">
                <a:solidFill>
                  <a:srgbClr val="000000"/>
                </a:solidFill>
                <a:latin typeface="Arial"/>
              </a:rPr>
              <a:t> </a:t>
            </a:r>
            <a:r>
              <a:rPr lang="ru-RU" sz="2400" kern="0" dirty="0" err="1">
                <a:solidFill>
                  <a:srgbClr val="000000"/>
                </a:solidFill>
                <a:latin typeface="Arial"/>
              </a:rPr>
              <a:t>құрастырады</a:t>
            </a:r>
            <a:r>
              <a:rPr lang="ru-RU" sz="2400" kern="0" dirty="0">
                <a:solidFill>
                  <a:srgbClr val="000000"/>
                </a:solidFill>
                <a:latin typeface="Arial"/>
              </a:rPr>
              <a:t>;</a:t>
            </a:r>
          </a:p>
          <a:p>
            <a:pPr lvl="0" algn="l">
              <a:spcBef>
                <a:spcPct val="20000"/>
              </a:spcBef>
            </a:pPr>
            <a:r>
              <a:rPr lang="ru-RU" sz="2400" kern="0" dirty="0">
                <a:solidFill>
                  <a:srgbClr val="000000"/>
                </a:solidFill>
                <a:latin typeface="Arial"/>
              </a:rPr>
              <a:t>*сын </a:t>
            </a:r>
            <a:r>
              <a:rPr lang="ru-RU" sz="2400" kern="0" dirty="0" err="1">
                <a:solidFill>
                  <a:srgbClr val="000000"/>
                </a:solidFill>
                <a:latin typeface="Arial"/>
              </a:rPr>
              <a:t>есімнің</a:t>
            </a:r>
            <a:r>
              <a:rPr lang="ru-RU" sz="2400" kern="0" dirty="0">
                <a:solidFill>
                  <a:srgbClr val="000000"/>
                </a:solidFill>
                <a:latin typeface="Arial"/>
              </a:rPr>
              <a:t> </a:t>
            </a:r>
            <a:r>
              <a:rPr lang="ru-RU" sz="2400" kern="0" dirty="0" err="1">
                <a:solidFill>
                  <a:srgbClr val="000000"/>
                </a:solidFill>
                <a:latin typeface="Arial"/>
              </a:rPr>
              <a:t>шырай</a:t>
            </a:r>
            <a:r>
              <a:rPr lang="ru-RU" sz="2400" kern="0" dirty="0">
                <a:solidFill>
                  <a:srgbClr val="000000"/>
                </a:solidFill>
                <a:latin typeface="Arial"/>
              </a:rPr>
              <a:t> </a:t>
            </a:r>
            <a:r>
              <a:rPr lang="ru-RU" sz="2400" kern="0" dirty="0" err="1">
                <a:solidFill>
                  <a:srgbClr val="000000"/>
                </a:solidFill>
                <a:latin typeface="Arial"/>
              </a:rPr>
              <a:t>түрлерінің</a:t>
            </a:r>
            <a:r>
              <a:rPr lang="ru-RU" sz="2400" kern="0" dirty="0">
                <a:solidFill>
                  <a:srgbClr val="000000"/>
                </a:solidFill>
                <a:latin typeface="Arial"/>
              </a:rPr>
              <a:t> </a:t>
            </a:r>
            <a:r>
              <a:rPr lang="ru-RU" sz="2400" kern="0" dirty="0" err="1">
                <a:solidFill>
                  <a:srgbClr val="000000"/>
                </a:solidFill>
                <a:latin typeface="Arial"/>
              </a:rPr>
              <a:t>көркемдік</a:t>
            </a:r>
            <a:r>
              <a:rPr lang="ru-RU" sz="2400" kern="0" dirty="0">
                <a:solidFill>
                  <a:srgbClr val="000000"/>
                </a:solidFill>
                <a:latin typeface="Arial"/>
              </a:rPr>
              <a:t> </a:t>
            </a:r>
            <a:r>
              <a:rPr lang="ru-RU" sz="2400" kern="0" dirty="0" err="1">
                <a:solidFill>
                  <a:srgbClr val="000000"/>
                </a:solidFill>
                <a:latin typeface="Arial"/>
              </a:rPr>
              <a:t>ерекшелігін</a:t>
            </a:r>
            <a:r>
              <a:rPr lang="ru-RU" sz="2400" kern="0" dirty="0">
                <a:solidFill>
                  <a:srgbClr val="000000"/>
                </a:solidFill>
                <a:latin typeface="Arial"/>
              </a:rPr>
              <a:t> </a:t>
            </a:r>
            <a:r>
              <a:rPr lang="ru-RU" sz="2400" kern="0" dirty="0" err="1">
                <a:solidFill>
                  <a:srgbClr val="000000"/>
                </a:solidFill>
                <a:latin typeface="Arial"/>
              </a:rPr>
              <a:t>таниды</a:t>
            </a:r>
            <a:r>
              <a:rPr lang="ru-RU" sz="2400" kern="0" dirty="0">
                <a:solidFill>
                  <a:srgbClr val="000000"/>
                </a:solidFill>
                <a:latin typeface="Arial"/>
              </a:rPr>
              <a:t>  (сын </a:t>
            </a:r>
            <a:r>
              <a:rPr lang="ru-RU" sz="2400" kern="0" dirty="0" err="1">
                <a:solidFill>
                  <a:srgbClr val="000000"/>
                </a:solidFill>
                <a:latin typeface="Arial"/>
              </a:rPr>
              <a:t>есімнің</a:t>
            </a:r>
            <a:r>
              <a:rPr lang="ru-RU" sz="2400" kern="0" dirty="0">
                <a:solidFill>
                  <a:srgbClr val="000000"/>
                </a:solidFill>
                <a:latin typeface="Arial"/>
              </a:rPr>
              <a:t> </a:t>
            </a:r>
            <a:r>
              <a:rPr lang="ru-RU" sz="2400" kern="0" dirty="0" err="1">
                <a:solidFill>
                  <a:srgbClr val="000000"/>
                </a:solidFill>
                <a:latin typeface="Arial"/>
              </a:rPr>
              <a:t>шырайлары</a:t>
            </a:r>
            <a:r>
              <a:rPr lang="ru-RU" sz="2400" kern="0" dirty="0">
                <a:solidFill>
                  <a:srgbClr val="000000"/>
                </a:solidFill>
                <a:latin typeface="Arial"/>
              </a:rPr>
              <a: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6672"/>
            <a:ext cx="7005637"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13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8229600" cy="1143000"/>
          </a:xfrm>
        </p:spPr>
        <p:txBody>
          <a:bodyPr/>
          <a:lstStyle/>
          <a:p>
            <a:r>
              <a:rPr lang="ru-RU" dirty="0"/>
              <a:t>М</a:t>
            </a:r>
            <a:r>
              <a:rPr lang="kk-KZ" dirty="0"/>
              <a:t>әтінмен жұмыс</a:t>
            </a:r>
            <a:endParaRPr lang="ru-RU" dirty="0"/>
          </a:p>
        </p:txBody>
      </p:sp>
      <p:sp>
        <p:nvSpPr>
          <p:cNvPr id="3" name="Объект 2"/>
          <p:cNvSpPr>
            <a:spLocks noGrp="1"/>
          </p:cNvSpPr>
          <p:nvPr>
            <p:ph idx="1"/>
          </p:nvPr>
        </p:nvSpPr>
        <p:spPr>
          <a:xfrm>
            <a:off x="539552" y="1196752"/>
            <a:ext cx="8085584" cy="4525963"/>
          </a:xfrm>
        </p:spPr>
        <p:txBody>
          <a:bodyPr/>
          <a:lstStyle/>
          <a:p>
            <a:pPr marL="0" lvl="0" indent="0" fontAlgn="base">
              <a:spcAft>
                <a:spcPct val="0"/>
              </a:spcAft>
              <a:buNone/>
            </a:pPr>
            <a:r>
              <a:rPr lang="kk-KZ" sz="1600" kern="0" dirty="0">
                <a:solidFill>
                  <a:srgbClr val="000000"/>
                </a:solidFill>
                <a:latin typeface="Times New Roman" pitchFamily="18" charset="0"/>
              </a:rPr>
              <a:t>    Жол заңы дұрыс жүріп, абай болуды талап етеді. Жол тәртібін бұзба, ол қатер тудырады. Жолдың қалыпты қозғалысы көбінесе балалардың жол бойында қалай болса солай жүріп, доп қуалайтыны, шаңғы тебетіні, жүріп бара жатқан машинаға жабысатыны, қалтарыстан жолға шығып келетін салдарынан бұзылады. Біздің елімізде әр түрлі көліктер жылдан-жылға көбейіп келеді. Жаяу адамдар мен көліктегі жолаушылар саны да көбейе түсуде. Сондықтан да жүргізушілер мен жаяу адамдардың көшелер мен жолдарда ерекше тәртіпті және мұқият болуы қажет. </a:t>
            </a:r>
          </a:p>
          <a:p>
            <a:pPr marL="0" lvl="0" indent="0" fontAlgn="base">
              <a:spcAft>
                <a:spcPct val="0"/>
              </a:spcAft>
              <a:buNone/>
            </a:pPr>
            <a:r>
              <a:rPr lang="kk-KZ" sz="1600" kern="0" dirty="0">
                <a:solidFill>
                  <a:srgbClr val="000000"/>
                </a:solidFill>
                <a:latin typeface="Times New Roman" pitchFamily="18" charset="0"/>
                <a:ea typeface="Calibri" panose="020F0502020204030204" pitchFamily="34" charset="0"/>
                <a:cs typeface="Arial" panose="020B0604020202020204" pitchFamily="34" charset="0"/>
              </a:rPr>
              <a:t>    Бағдаршам өмірімізді жазымнан сақтандыратын көмекшіміз. Оның сырын біліп, тіліп алу баршамызға керек.</a:t>
            </a:r>
          </a:p>
          <a:p>
            <a:pPr marL="0" lvl="0" indent="0" fontAlgn="base">
              <a:spcAft>
                <a:spcPct val="0"/>
              </a:spcAft>
              <a:buNone/>
            </a:pPr>
            <a:r>
              <a:rPr lang="kk-KZ" sz="1600" kern="0" dirty="0">
                <a:solidFill>
                  <a:srgbClr val="000000"/>
                </a:solidFill>
                <a:latin typeface="Times New Roman" pitchFamily="18" charset="0"/>
                <a:ea typeface="Calibri" panose="020F0502020204030204" pitchFamily="34" charset="0"/>
                <a:cs typeface="Arial" panose="020B0604020202020204" pitchFamily="34" charset="0"/>
              </a:rPr>
              <a:t>    Біздің қаламызда, сол сияқты біздің еліміздің қала, ауылдарына бәріне ортақ көше қатынас ережесі енгізілген. Бұл ережені оқушылар да, үлкендер де, яғни барлық жүргізушілер, көлік жүргізетін жүргізушілер де бұлжытпай орындауы керек.</a:t>
            </a:r>
          </a:p>
          <a:p>
            <a:pPr marL="0" lvl="0" indent="0" fontAlgn="base">
              <a:spcAft>
                <a:spcPct val="0"/>
              </a:spcAft>
              <a:buNone/>
            </a:pPr>
            <a:r>
              <a:rPr lang="kk-KZ" sz="1400" kern="0" dirty="0">
                <a:solidFill>
                  <a:srgbClr val="000000"/>
                </a:solidFill>
                <a:latin typeface="Times New Roman" pitchFamily="18" charset="0"/>
                <a:ea typeface="Calibri" panose="020F0502020204030204" pitchFamily="34" charset="0"/>
                <a:cs typeface="Arial" panose="020B0604020202020204" pitchFamily="34" charset="0"/>
              </a:rPr>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606700"/>
            <a:ext cx="1728192" cy="127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05" y="4674766"/>
            <a:ext cx="1924200" cy="127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631829"/>
            <a:ext cx="2304256" cy="127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864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1735410"/>
          </a:xfrm>
        </p:spPr>
        <p:txBody>
          <a:bodyPr/>
          <a:lstStyle/>
          <a:p>
            <a:br>
              <a:rPr lang="kk-KZ" sz="2400" dirty="0">
                <a:solidFill>
                  <a:srgbClr val="C00000"/>
                </a:solidFill>
                <a:ea typeface="Calibri" panose="020F0502020204030204" pitchFamily="34" charset="0"/>
                <a:cs typeface="Arial" panose="020B0604020202020204" pitchFamily="34" charset="0"/>
              </a:rPr>
            </a:br>
            <a:r>
              <a:rPr lang="kk-KZ" sz="2400" dirty="0">
                <a:solidFill>
                  <a:srgbClr val="C00000"/>
                </a:solidFill>
                <a:ea typeface="Calibri" panose="020F0502020204030204" pitchFamily="34" charset="0"/>
                <a:cs typeface="Arial" panose="020B0604020202020204" pitchFamily="34" charset="0"/>
              </a:rPr>
              <a:t>Жүргізушілердің ережесі:</a:t>
            </a:r>
            <a:br>
              <a:rPr lang="kk-KZ" sz="2400" dirty="0">
                <a:solidFill>
                  <a:srgbClr val="C00000"/>
                </a:solidFill>
                <a:ea typeface="Calibri" panose="020F0502020204030204" pitchFamily="34" charset="0"/>
                <a:cs typeface="Arial" panose="020B0604020202020204" pitchFamily="34" charset="0"/>
              </a:rPr>
            </a:br>
            <a:br>
              <a:rPr lang="kk-KZ" dirty="0">
                <a:solidFill>
                  <a:srgbClr val="000000"/>
                </a:solidFill>
                <a:ea typeface="Calibri" panose="020F0502020204030204" pitchFamily="34" charset="0"/>
                <a:cs typeface="Arial" panose="020B0604020202020204" pitchFamily="34" charset="0"/>
              </a:rPr>
            </a:br>
            <a:endParaRPr lang="ru-RU" dirty="0"/>
          </a:p>
        </p:txBody>
      </p:sp>
      <p:sp>
        <p:nvSpPr>
          <p:cNvPr id="3" name="Объект 2"/>
          <p:cNvSpPr>
            <a:spLocks noGrp="1"/>
          </p:cNvSpPr>
          <p:nvPr>
            <p:ph idx="1"/>
          </p:nvPr>
        </p:nvSpPr>
        <p:spPr>
          <a:xfrm>
            <a:off x="611560" y="1052737"/>
            <a:ext cx="8075240" cy="1800199"/>
          </a:xfrm>
        </p:spPr>
        <p:txBody>
          <a:bodyPr/>
          <a:lstStyle/>
          <a:p>
            <a:pPr>
              <a:buFont typeface="Wingdings" pitchFamily="2" charset="2"/>
              <a:buChar char="§"/>
            </a:pPr>
            <a:r>
              <a:rPr lang="kk-KZ" sz="2000" dirty="0">
                <a:solidFill>
                  <a:srgbClr val="000000"/>
                </a:solidFill>
                <a:ea typeface="Calibri" panose="020F0502020204030204" pitchFamily="34" charset="0"/>
                <a:cs typeface="Arial" panose="020B0604020202020204" pitchFamily="34" charset="0"/>
              </a:rPr>
              <a:t>Көліктерді тек ғана отырғызу алаңдары, ал жоқ болса жол жиегіне күтіп тұруға рұқсат етіледі.</a:t>
            </a:r>
          </a:p>
          <a:p>
            <a:pPr>
              <a:buFont typeface="Wingdings" pitchFamily="2" charset="2"/>
              <a:buChar char="§"/>
            </a:pPr>
            <a:r>
              <a:rPr lang="kk-KZ" sz="2000" dirty="0">
                <a:solidFill>
                  <a:srgbClr val="000000"/>
                </a:solidFill>
                <a:ea typeface="Calibri" panose="020F0502020204030204" pitchFamily="34" charset="0"/>
                <a:cs typeface="Arial" panose="020B0604020202020204" pitchFamily="34" charset="0"/>
              </a:rPr>
              <a:t>Жүргізушілерді себепсіз алаңдатпау керек.</a:t>
            </a:r>
          </a:p>
          <a:p>
            <a:pPr>
              <a:buFont typeface="Wingdings" pitchFamily="2" charset="2"/>
              <a:buChar char="§"/>
            </a:pPr>
            <a:r>
              <a:rPr lang="kk-KZ" sz="2000" dirty="0">
                <a:solidFill>
                  <a:srgbClr val="000000"/>
                </a:solidFill>
                <a:ea typeface="Calibri" panose="020F0502020204030204" pitchFamily="34" charset="0"/>
                <a:cs typeface="Arial" panose="020B0604020202020204" pitchFamily="34" charset="0"/>
              </a:rPr>
              <a:t>Жүк көліктердің жүк салғышына тұруға, барып қырына отыруға тыйым салынады. </a:t>
            </a:r>
          </a:p>
          <a:p>
            <a:pPr>
              <a:buFont typeface="Wingdings" pitchFamily="2" charset="2"/>
              <a:buChar char="§"/>
            </a:pPr>
            <a:endParaRPr lang="kk-KZ" sz="2000" dirty="0">
              <a:solidFill>
                <a:srgbClr val="000000"/>
              </a:solidFill>
              <a:ea typeface="Calibri" panose="020F0502020204030204" pitchFamily="34" charset="0"/>
              <a:cs typeface="Arial" panose="020B0604020202020204" pitchFamily="34" charset="0"/>
            </a:endParaRPr>
          </a:p>
          <a:p>
            <a:pPr marL="0" indent="0">
              <a:buNone/>
            </a:pPr>
            <a:endParaRPr lang="kk-KZ" sz="2000" dirty="0">
              <a:solidFill>
                <a:srgbClr val="000000"/>
              </a:solidFill>
              <a:ea typeface="Calibri" panose="020F0502020204030204" pitchFamily="34" charset="0"/>
              <a:cs typeface="Arial" panose="020B0604020202020204" pitchFamily="34" charset="0"/>
            </a:endParaRPr>
          </a:p>
          <a:p>
            <a:pPr marL="0" indent="0">
              <a:buNone/>
            </a:pPr>
            <a:endParaRPr lang="ru-RU" dirty="0"/>
          </a:p>
        </p:txBody>
      </p:sp>
      <p:sp>
        <p:nvSpPr>
          <p:cNvPr id="5" name="Прямоугольник 4"/>
          <p:cNvSpPr/>
          <p:nvPr/>
        </p:nvSpPr>
        <p:spPr>
          <a:xfrm>
            <a:off x="590567" y="2924944"/>
            <a:ext cx="8064896" cy="3477875"/>
          </a:xfrm>
          <a:prstGeom prst="rect">
            <a:avLst/>
          </a:prstGeom>
        </p:spPr>
        <p:txBody>
          <a:bodyPr wrap="square">
            <a:spAutoFit/>
          </a:bodyPr>
          <a:lstStyle/>
          <a:p>
            <a:pPr lvl="0" algn="l">
              <a:spcBef>
                <a:spcPct val="20000"/>
              </a:spcBef>
            </a:pPr>
            <a:r>
              <a:rPr lang="kk-KZ" sz="2400" b="1" kern="0" dirty="0">
                <a:solidFill>
                  <a:srgbClr val="C00000"/>
                </a:solidFill>
                <a:latin typeface="Arial"/>
                <a:ea typeface="Calibri" panose="020F0502020204030204" pitchFamily="34" charset="0"/>
                <a:cs typeface="Arial" panose="020B0604020202020204" pitchFamily="34" charset="0"/>
              </a:rPr>
              <a:t>Жаяу адамның міндеттері:</a:t>
            </a:r>
          </a:p>
          <a:p>
            <a:pPr marL="342900" lvl="0" indent="-342900" algn="l">
              <a:spcBef>
                <a:spcPct val="20000"/>
              </a:spcBef>
              <a:buFont typeface="Wingdings" pitchFamily="2" charset="2"/>
              <a:buChar char="§"/>
            </a:pPr>
            <a:r>
              <a:rPr lang="kk-KZ" sz="2000" kern="0" dirty="0">
                <a:solidFill>
                  <a:srgbClr val="000000"/>
                </a:solidFill>
                <a:latin typeface="Arial"/>
                <a:ea typeface="Calibri" panose="020F0502020204030204" pitchFamily="34" charset="0"/>
                <a:cs typeface="Arial" panose="020B0604020202020204" pitchFamily="34" charset="0"/>
              </a:rPr>
              <a:t>   Жаяу жүргіншілер тратуардың немесе жаяу жолдың оң жағымен, ал олар болмаса, жол жиегімен немесе велосипед жолымен жүруі тиіс.</a:t>
            </a:r>
          </a:p>
          <a:p>
            <a:pPr marL="342900" lvl="0" indent="-342900" algn="l">
              <a:spcBef>
                <a:spcPct val="20000"/>
              </a:spcBef>
              <a:buFont typeface="Wingdings" pitchFamily="2" charset="2"/>
              <a:buChar char="§"/>
            </a:pPr>
            <a:r>
              <a:rPr lang="kk-KZ" sz="2000" kern="0" dirty="0">
                <a:solidFill>
                  <a:srgbClr val="000000"/>
                </a:solidFill>
                <a:latin typeface="Arial"/>
                <a:ea typeface="Calibri" panose="020F0502020204030204" pitchFamily="34" charset="0"/>
                <a:cs typeface="Arial" panose="020B0604020202020204" pitchFamily="34" charset="0"/>
              </a:rPr>
              <a:t>  Жолдан өтіп бара жатқанда жаяулап себепсіз кедергі  немесе тоқтап қалмауы тиіс. Көшеден өтпес бұрын алдымен сол жаққа, ал көшенің ортасына жеткенде оң жаққа қарау керек.</a:t>
            </a:r>
          </a:p>
          <a:p>
            <a:pPr marL="342900" lvl="0" indent="-342900" algn="l">
              <a:spcBef>
                <a:spcPct val="20000"/>
              </a:spcBef>
              <a:buFont typeface="Wingdings" pitchFamily="2" charset="2"/>
              <a:buChar char="§"/>
            </a:pPr>
            <a:r>
              <a:rPr lang="kk-KZ" sz="2000" kern="0" dirty="0">
                <a:solidFill>
                  <a:srgbClr val="000000"/>
                </a:solidFill>
                <a:latin typeface="Arial"/>
                <a:ea typeface="Calibri" panose="020F0502020204030204" pitchFamily="34" charset="0"/>
                <a:cs typeface="Arial" panose="020B0604020202020204" pitchFamily="34" charset="0"/>
              </a:rPr>
              <a:t>  Жарқылдақ маягі және арнаулы дыбыс белгісі қосылған көлік жақындағанда жаяулар жолдан өтпей тоса тұруы керек.</a:t>
            </a:r>
          </a:p>
          <a:p>
            <a:pPr lvl="0" algn="l">
              <a:spcBef>
                <a:spcPct val="20000"/>
              </a:spcBef>
            </a:pPr>
            <a:r>
              <a:rPr lang="kk-KZ" sz="2000" kern="0" dirty="0">
                <a:solidFill>
                  <a:srgbClr val="000000"/>
                </a:solidFill>
                <a:latin typeface="Arial"/>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20846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4" name="WordArt 12"/>
          <p:cNvSpPr>
            <a:spLocks noChangeArrowheads="1" noChangeShapeType="1" noTextEdit="1"/>
          </p:cNvSpPr>
          <p:nvPr/>
        </p:nvSpPr>
        <p:spPr bwMode="gray">
          <a:xfrm rot="-46060605">
            <a:off x="2107406" y="3836194"/>
            <a:ext cx="2162175" cy="1144588"/>
          </a:xfrm>
          <a:prstGeom prst="rect">
            <a:avLst/>
          </a:prstGeom>
        </p:spPr>
        <p:txBody>
          <a:bodyPr spcFirstLastPara="1" wrap="none" fromWordArt="1">
            <a:prstTxWarp prst="textArchDown">
              <a:avLst>
                <a:gd name="adj" fmla="val 1440848"/>
              </a:avLst>
            </a:prstTxWarp>
          </a:bodyPr>
          <a:lstStyle/>
          <a:p>
            <a:r>
              <a:rPr lang="en-US" b="1" kern="10" dirty="0">
                <a:ln w="9525">
                  <a:noFill/>
                  <a:round/>
                  <a:headEnd/>
                  <a:tailEnd/>
                </a:ln>
                <a:solidFill>
                  <a:srgbClr val="FFFFFF"/>
                </a:solidFill>
                <a:latin typeface="Arial"/>
                <a:cs typeface="Arial"/>
              </a:rPr>
              <a:t>Your Text Here</a:t>
            </a:r>
            <a:endParaRPr lang="ru-RU" b="1" kern="10" dirty="0">
              <a:ln w="9525">
                <a:noFill/>
                <a:round/>
                <a:headEnd/>
                <a:tailEnd/>
              </a:ln>
              <a:solidFill>
                <a:srgbClr val="FFFFFF"/>
              </a:solidFill>
              <a:latin typeface="Arial"/>
              <a:cs typeface="Arial"/>
            </a:endParaRPr>
          </a:p>
        </p:txBody>
      </p:sp>
      <p:sp>
        <p:nvSpPr>
          <p:cNvPr id="17409" name="Rectangle 1"/>
          <p:cNvSpPr>
            <a:spLocks noChangeArrowheads="1"/>
          </p:cNvSpPr>
          <p:nvPr/>
        </p:nvSpPr>
        <p:spPr bwMode="auto">
          <a:xfrm>
            <a:off x="428596" y="768287"/>
            <a:ext cx="7500990"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kk-KZ" sz="2400" b="1" dirty="0">
                <a:solidFill>
                  <a:srgbClr val="FF0000"/>
                </a:solidFill>
                <a:latin typeface="Times New Roman" pitchFamily="18" charset="0"/>
                <a:ea typeface="Times New Roman" pitchFamily="18" charset="0"/>
                <a:cs typeface="Times New Roman" pitchFamily="18" charset="0"/>
              </a:rPr>
              <a:t>1-тапсырма. «Жұдырық-алақан» әдісі  (Сергіту)</a:t>
            </a:r>
            <a:endParaRPr kumimoji="0" lang="ru-RU" sz="3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9457" name="Rectangle 1"/>
          <p:cNvSpPr>
            <a:spLocks noChangeArrowheads="1"/>
          </p:cNvSpPr>
          <p:nvPr/>
        </p:nvSpPr>
        <p:spPr bwMode="auto">
          <a:xfrm>
            <a:off x="285720" y="1345157"/>
            <a:ext cx="907262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lang="ru-RU" sz="2400" dirty="0">
              <a:solidFill>
                <a:srgbClr val="002060"/>
              </a:solidFill>
              <a:latin typeface="Arial" pitchFamily="34" charset="0"/>
              <a:ea typeface="Times New Roman" pitchFamily="18" charset="0"/>
              <a:cs typeface="Arial" pitchFamily="34" charset="0"/>
            </a:endParaRPr>
          </a:p>
          <a:p>
            <a:pPr lvl="0" algn="just"/>
            <a:r>
              <a:rPr lang="ru-RU" sz="2400" i="1" dirty="0">
                <a:solidFill>
                  <a:srgbClr val="002060"/>
                </a:solidFill>
                <a:latin typeface="Times New Roman" pitchFamily="18" charset="0"/>
                <a:ea typeface="Times New Roman" pitchFamily="18" charset="0"/>
                <a:cs typeface="Times New Roman" pitchFamily="18" charset="0"/>
              </a:rPr>
              <a:t>Дескрипторы:</a:t>
            </a:r>
          </a:p>
          <a:p>
            <a:pPr lvl="0"/>
            <a:r>
              <a:rPr lang="ru-RU" sz="2400" i="1" dirty="0">
                <a:solidFill>
                  <a:srgbClr val="002060"/>
                </a:solidFill>
                <a:latin typeface="Times New Roman" pitchFamily="18" charset="0"/>
                <a:ea typeface="Times New Roman" pitchFamily="18" charset="0"/>
                <a:cs typeface="Times New Roman" pitchFamily="18" charset="0"/>
              </a:rPr>
              <a:t>-</a:t>
            </a:r>
            <a:r>
              <a:rPr lang="ru-RU" sz="2400" i="1" dirty="0" err="1">
                <a:solidFill>
                  <a:srgbClr val="002060"/>
                </a:solidFill>
                <a:latin typeface="Times New Roman" pitchFamily="18" charset="0"/>
                <a:ea typeface="Times New Roman" pitchFamily="18" charset="0"/>
                <a:cs typeface="Times New Roman" pitchFamily="18" charset="0"/>
              </a:rPr>
              <a:t>ақпараттың</a:t>
            </a:r>
            <a:r>
              <a:rPr lang="ru-RU" sz="2400" i="1" dirty="0">
                <a:solidFill>
                  <a:srgbClr val="002060"/>
                </a:solidFill>
                <a:latin typeface="Times New Roman" pitchFamily="18" charset="0"/>
                <a:ea typeface="Times New Roman" pitchFamily="18" charset="0"/>
                <a:cs typeface="Times New Roman" pitchFamily="18" charset="0"/>
              </a:rPr>
              <a:t> </a:t>
            </a:r>
            <a:r>
              <a:rPr lang="ru-RU" sz="2400" i="1" dirty="0" err="1">
                <a:solidFill>
                  <a:srgbClr val="002060"/>
                </a:solidFill>
                <a:latin typeface="Times New Roman" pitchFamily="18" charset="0"/>
                <a:ea typeface="Times New Roman" pitchFamily="18" charset="0"/>
                <a:cs typeface="Times New Roman" pitchFamily="18" charset="0"/>
              </a:rPr>
              <a:t>дұрыс-бұрыстығын</a:t>
            </a:r>
            <a:r>
              <a:rPr lang="ru-RU" sz="2400" i="1" dirty="0">
                <a:solidFill>
                  <a:srgbClr val="002060"/>
                </a:solidFill>
                <a:latin typeface="Times New Roman" pitchFamily="18" charset="0"/>
                <a:ea typeface="Times New Roman" pitchFamily="18" charset="0"/>
                <a:cs typeface="Times New Roman" pitchFamily="18" charset="0"/>
              </a:rPr>
              <a:t> </a:t>
            </a:r>
            <a:r>
              <a:rPr lang="ru-RU" sz="2400" i="1" dirty="0" err="1">
                <a:solidFill>
                  <a:srgbClr val="002060"/>
                </a:solidFill>
                <a:latin typeface="Times New Roman" pitchFamily="18" charset="0"/>
                <a:ea typeface="Times New Roman" pitchFamily="18" charset="0"/>
                <a:cs typeface="Times New Roman" pitchFamily="18" charset="0"/>
              </a:rPr>
              <a:t>анықтайды</a:t>
            </a:r>
            <a:endParaRPr kumimoji="0" lang="ru-RU" sz="2400" b="0" i="1"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endParaRPr kumimoji="0" lang="kk-KZ" sz="2400" b="0" i="0" u="none" strike="noStrike" cap="none" normalizeH="0" baseline="0" dirty="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891467"/>
            <a:ext cx="7488832" cy="291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457200" y="1600200"/>
            <a:ext cx="730424" cy="532656"/>
          </a:xfrm>
        </p:spPr>
        <p:txBody>
          <a:bodyPr/>
          <a:lstStyle/>
          <a:p>
            <a:pPr marL="0" indent="0">
              <a:buNone/>
            </a:pPr>
            <a:endParaRPr lang="kk-KZ" dirty="0"/>
          </a:p>
          <a:p>
            <a:pPr marL="0" indent="0">
              <a:buNone/>
            </a:pPr>
            <a:endParaRPr lang="kk-KZ" dirty="0"/>
          </a:p>
          <a:p>
            <a:pPr marL="0" indent="0">
              <a:buNone/>
            </a:pPr>
            <a:endParaRPr lang="kk-KZ" dirty="0"/>
          </a:p>
          <a:p>
            <a:pPr marL="0" indent="0">
              <a:buNone/>
            </a:pPr>
            <a:endParaRPr lang="kk-KZ" dirty="0"/>
          </a:p>
          <a:p>
            <a:pPr marL="0" indent="0">
              <a:buNone/>
            </a:pPr>
            <a:endParaRPr lang="kk-KZ" dirty="0"/>
          </a:p>
          <a:p>
            <a:pPr marL="0" indent="0">
              <a:buNone/>
            </a:pPr>
            <a:endParaRPr lang="kk-KZ" dirty="0"/>
          </a:p>
          <a:p>
            <a:pPr marL="0" indent="0">
              <a:buNone/>
            </a:pPr>
            <a:endParaRPr lang="kk-KZ" dirty="0"/>
          </a:p>
          <a:p>
            <a:pPr marL="0" indent="0">
              <a:buNone/>
            </a:pPr>
            <a:endParaRPr lang="kk-KZ" dirty="0"/>
          </a:p>
        </p:txBody>
      </p:sp>
      <p:sp>
        <p:nvSpPr>
          <p:cNvPr id="4" name="Объект 3"/>
          <p:cNvSpPr>
            <a:spLocks noGrp="1"/>
          </p:cNvSpPr>
          <p:nvPr>
            <p:ph sz="half" idx="2"/>
          </p:nvPr>
        </p:nvSpPr>
        <p:spPr>
          <a:xfrm>
            <a:off x="3059832" y="4869160"/>
            <a:ext cx="5626968" cy="1257003"/>
          </a:xfrm>
        </p:spPr>
        <p:txBody>
          <a:bodyPr/>
          <a:lstStyle/>
          <a:p>
            <a:endParaRPr lang="kk-KZ" dirty="0"/>
          </a:p>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380" y="548679"/>
            <a:ext cx="8496944" cy="391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558604"/>
            <a:ext cx="3043039"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611870"/>
            <a:ext cx="3024336" cy="17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6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79BE8D-D28A-4663-B6C9-1AAF384A966C}"/>
              </a:ext>
            </a:extLst>
          </p:cNvPr>
          <p:cNvSpPr>
            <a:spLocks noGrp="1"/>
          </p:cNvSpPr>
          <p:nvPr>
            <p:ph type="title"/>
          </p:nvPr>
        </p:nvSpPr>
        <p:spPr/>
        <p:txBody>
          <a:bodyPr/>
          <a:lstStyle/>
          <a:p>
            <a:pPr algn="ctr"/>
            <a:r>
              <a:rPr lang="kk-KZ" sz="2800" dirty="0"/>
              <a:t>Сын есімнің салыстырмалы және күшейтпелі шырайлары болады</a:t>
            </a:r>
            <a:endParaRPr lang="ru-RU" sz="2800" dirty="0"/>
          </a:p>
        </p:txBody>
      </p:sp>
      <p:sp>
        <p:nvSpPr>
          <p:cNvPr id="5" name="Текст 4">
            <a:extLst>
              <a:ext uri="{FF2B5EF4-FFF2-40B4-BE49-F238E27FC236}">
                <a16:creationId xmlns:a16="http://schemas.microsoft.com/office/drawing/2014/main" id="{32DDCAEB-D969-4BBD-91B7-BF0C71DA1B57}"/>
              </a:ext>
            </a:extLst>
          </p:cNvPr>
          <p:cNvSpPr>
            <a:spLocks noGrp="1"/>
          </p:cNvSpPr>
          <p:nvPr>
            <p:ph type="body" sz="half" idx="1"/>
          </p:nvPr>
        </p:nvSpPr>
        <p:spPr bwMode="auto">
          <a:xfrm>
            <a:off x="652982" y="1844824"/>
            <a:ext cx="2603970" cy="4536504"/>
          </a:xfrm>
          <a:prstGeom prst="flowChartPunchedTap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kk-KZ" sz="1800" dirty="0">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ru-KZ" sz="1800" dirty="0" err="1">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Салыстырмалы</a:t>
            </a:r>
            <a:r>
              <a:rPr lang="ru-KZ" sz="1800" dirty="0">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1800" dirty="0" err="1">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шырай</a:t>
            </a:r>
            <a:r>
              <a:rPr lang="ru-KZ" sz="1800" dirty="0">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solidFill>
                <a:srgbClr val="FCFCFC"/>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u-KZ" sz="1800" dirty="0">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a:t>
            </a:r>
            <a:r>
              <a:rPr lang="ru-KZ" sz="1800" dirty="0" err="1">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рақ</a:t>
            </a:r>
            <a:r>
              <a:rPr lang="ru-KZ" sz="1800" dirty="0">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,-рек,-</a:t>
            </a:r>
            <a:r>
              <a:rPr lang="ru-KZ" sz="1800" dirty="0" err="1">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ырақ</a:t>
            </a:r>
            <a:r>
              <a:rPr lang="ru-KZ" sz="1800" dirty="0">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a:t>
            </a:r>
            <a:r>
              <a:rPr lang="ru-KZ" sz="1800" dirty="0" err="1">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ірек</a:t>
            </a:r>
            <a:endParaRPr lang="ru-RU" sz="1800" dirty="0">
              <a:solidFill>
                <a:srgbClr val="FCFCFC"/>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u-KZ" sz="1800" dirty="0">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-дау,-</a:t>
            </a:r>
            <a:r>
              <a:rPr lang="ru-KZ" sz="1800" dirty="0" err="1">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деу</a:t>
            </a:r>
            <a:r>
              <a:rPr lang="ru-KZ" sz="1800" dirty="0">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,-тау,-</a:t>
            </a:r>
            <a:r>
              <a:rPr lang="ru-KZ" sz="1800" dirty="0" err="1">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теу</a:t>
            </a:r>
            <a:endParaRPr lang="ru-RU" sz="1800" dirty="0">
              <a:solidFill>
                <a:srgbClr val="FCFCFC"/>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u-KZ" sz="1800" dirty="0">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a:t>
            </a:r>
            <a:r>
              <a:rPr lang="ru-KZ" sz="1800" dirty="0" err="1">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қызыл+дау</a:t>
            </a:r>
            <a:r>
              <a:rPr lang="ru-KZ" sz="1800" dirty="0">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1800" dirty="0" err="1">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көп+теу</a:t>
            </a:r>
            <a:r>
              <a:rPr lang="ru-KZ" sz="1800" dirty="0">
                <a:solidFill>
                  <a:srgbClr val="FCFCF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solidFill>
                <a:srgbClr val="FCFCFC"/>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u-KZ"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6" name="Овал 5">
            <a:extLst>
              <a:ext uri="{FF2B5EF4-FFF2-40B4-BE49-F238E27FC236}">
                <a16:creationId xmlns:a16="http://schemas.microsoft.com/office/drawing/2014/main" id="{C9995542-FA30-49EE-B68C-A4B05587B323}"/>
              </a:ext>
            </a:extLst>
          </p:cNvPr>
          <p:cNvSpPr/>
          <p:nvPr/>
        </p:nvSpPr>
        <p:spPr bwMode="auto">
          <a:xfrm>
            <a:off x="3270016" y="2888940"/>
            <a:ext cx="2603970" cy="230425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Сын </a:t>
            </a:r>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есімнің</a:t>
            </a:r>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endParaRPr lang="kk-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endParaRPr>
          </a:p>
          <a:p>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шырайларының</a:t>
            </a:r>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endParaRPr lang="kk-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endParaRPr>
          </a:p>
          <a:p>
            <a:r>
              <a:rPr lang="ru-RU" dirty="0">
                <a:solidFill>
                  <a:srgbClr val="FFFFFF"/>
                </a:solidFill>
                <a:latin typeface="Times New Roman" panose="02020603050405020304" pitchFamily="18" charset="0"/>
                <a:ea typeface="Calibri" panose="020F0502020204030204" pitchFamily="34" charset="0"/>
                <a:cs typeface="Arial" panose="020B0604020202020204" pitchFamily="34" charset="0"/>
              </a:rPr>
              <a:t>ж</a:t>
            </a:r>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асалу</a:t>
            </a:r>
            <a:r>
              <a:rPr lang="kk-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жолдары</a:t>
            </a:r>
            <a:endParaRPr lang="ru-RU"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charset="0"/>
            </a:endParaRPr>
          </a:p>
        </p:txBody>
      </p:sp>
      <p:sp>
        <p:nvSpPr>
          <p:cNvPr id="7" name="Блок-схема: перфолента 6">
            <a:extLst>
              <a:ext uri="{FF2B5EF4-FFF2-40B4-BE49-F238E27FC236}">
                <a16:creationId xmlns:a16="http://schemas.microsoft.com/office/drawing/2014/main" id="{DCAD9F4D-CE9A-4C89-9CC1-3DB016A05B91}"/>
              </a:ext>
            </a:extLst>
          </p:cNvPr>
          <p:cNvSpPr/>
          <p:nvPr/>
        </p:nvSpPr>
        <p:spPr bwMode="auto">
          <a:xfrm>
            <a:off x="5887050" y="1484784"/>
            <a:ext cx="2514438" cy="4781128"/>
          </a:xfrm>
          <a:prstGeom prst="flowChartPunchedTap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indent="450215" algn="just"/>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Күшейтпелі</a:t>
            </a:r>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шырай</a:t>
            </a:r>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endParaRPr lang="ru-RU" sz="1800" dirty="0">
              <a:effectLst/>
              <a:latin typeface="Times New Roman" panose="02020603050405020304" pitchFamily="18" charset="0"/>
              <a:ea typeface="Calibri" panose="020F0502020204030204" pitchFamily="34" charset="0"/>
              <a:cs typeface="Arial" panose="020B0604020202020204" pitchFamily="34" charset="0"/>
            </a:endParaRPr>
          </a:p>
          <a:p>
            <a:pPr indent="450215" algn="just"/>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а) </a:t>
            </a:r>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күшейткіш</a:t>
            </a:r>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буын</a:t>
            </a:r>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a:t>
            </a:r>
            <a:endParaRPr lang="kk-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endParaRPr>
          </a:p>
          <a:p>
            <a:pPr indent="450215" algn="just"/>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a:t>
            </a:r>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қып</a:t>
            </a:r>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,-сап</a:t>
            </a:r>
            <a:endParaRPr lang="ru-RU" dirty="0">
              <a:latin typeface="Times New Roman" panose="02020603050405020304" pitchFamily="18" charset="0"/>
              <a:ea typeface="Calibri" panose="020F0502020204030204" pitchFamily="34" charset="0"/>
              <a:cs typeface="Arial" panose="020B0604020202020204" pitchFamily="34" charset="0"/>
            </a:endParaRPr>
          </a:p>
          <a:p>
            <a:pPr indent="450215" algn="just"/>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a:t>
            </a:r>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қып-қызыл</a:t>
            </a:r>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endParaRPr lang="kk-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endParaRPr>
          </a:p>
          <a:p>
            <a:pPr indent="450215" algn="just"/>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сап-</a:t>
            </a:r>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сары</a:t>
            </a:r>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endParaRPr lang="kk-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endParaRPr>
          </a:p>
          <a:p>
            <a:pPr indent="450215" algn="just"/>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ә)</a:t>
            </a:r>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өте</a:t>
            </a:r>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ru-KZ" sz="18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тым</a:t>
            </a:r>
            <a:r>
              <a:rPr lang="ru-KZ" sz="18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аса .</a:t>
            </a:r>
            <a:endParaRPr lang="ru-RU"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1984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4" name="WordArt 12"/>
          <p:cNvSpPr>
            <a:spLocks noChangeArrowheads="1" noChangeShapeType="1" noTextEdit="1"/>
          </p:cNvSpPr>
          <p:nvPr/>
        </p:nvSpPr>
        <p:spPr bwMode="gray">
          <a:xfrm rot="-46060605">
            <a:off x="2107406" y="3836194"/>
            <a:ext cx="2162175" cy="1144588"/>
          </a:xfrm>
          <a:prstGeom prst="rect">
            <a:avLst/>
          </a:prstGeom>
        </p:spPr>
        <p:txBody>
          <a:bodyPr spcFirstLastPara="1" wrap="none" fromWordArt="1">
            <a:prstTxWarp prst="textArchDown">
              <a:avLst>
                <a:gd name="adj" fmla="val 1440848"/>
              </a:avLst>
            </a:prstTxWarp>
          </a:bodyPr>
          <a:lstStyle/>
          <a:p>
            <a:r>
              <a:rPr lang="en-US" b="1" kern="10">
                <a:ln w="9525">
                  <a:noFill/>
                  <a:round/>
                  <a:headEnd/>
                  <a:tailEnd/>
                </a:ln>
                <a:solidFill>
                  <a:srgbClr val="FFFFFF"/>
                </a:solidFill>
                <a:latin typeface="Arial"/>
                <a:cs typeface="Arial"/>
              </a:rPr>
              <a:t>Your Text Here</a:t>
            </a:r>
            <a:endParaRPr lang="ru-RU" b="1" kern="10">
              <a:ln w="9525">
                <a:noFill/>
                <a:round/>
                <a:headEnd/>
                <a:tailEnd/>
              </a:ln>
              <a:solidFill>
                <a:srgbClr val="FFFFFF"/>
              </a:solidFill>
              <a:latin typeface="Arial"/>
              <a:cs typeface="Arial"/>
            </a:endParaRPr>
          </a:p>
        </p:txBody>
      </p:sp>
      <p:sp>
        <p:nvSpPr>
          <p:cNvPr id="17409" name="Rectangle 1"/>
          <p:cNvSpPr>
            <a:spLocks noChangeArrowheads="1"/>
          </p:cNvSpPr>
          <p:nvPr/>
        </p:nvSpPr>
        <p:spPr bwMode="auto">
          <a:xfrm>
            <a:off x="1071538" y="768287"/>
            <a:ext cx="7429552"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a:ln>
                  <a:noFill/>
                </a:ln>
                <a:solidFill>
                  <a:srgbClr val="FF0000"/>
                </a:solidFill>
                <a:effectLst/>
                <a:latin typeface="Arial" pitchFamily="34" charset="0"/>
                <a:ea typeface="Times New Roman" pitchFamily="18" charset="0"/>
                <a:cs typeface="Arial" pitchFamily="34" charset="0"/>
              </a:rPr>
              <a:t> </a:t>
            </a:r>
            <a:endParaRPr kumimoji="0" lang="ru-RU" sz="3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34744958"/>
              </p:ext>
            </p:extLst>
          </p:nvPr>
        </p:nvGraphicFramePr>
        <p:xfrm>
          <a:off x="500034" y="476672"/>
          <a:ext cx="8229600" cy="121920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pPr indent="450215" algn="just">
                        <a:spcAft>
                          <a:spcPts val="0"/>
                        </a:spcAft>
                      </a:pPr>
                      <a:r>
                        <a:rPr lang="kk-KZ" sz="2000" b="1" dirty="0">
                          <a:solidFill>
                            <a:srgbClr val="000000"/>
                          </a:solidFill>
                          <a:effectLst/>
                          <a:latin typeface="Times New Roman"/>
                          <a:ea typeface="Calibri"/>
                          <a:cs typeface="Arial"/>
                        </a:rPr>
                        <a:t>2-тапсырма: </a:t>
                      </a:r>
                    </a:p>
                    <a:p>
                      <a:pPr indent="450215" algn="just">
                        <a:spcAft>
                          <a:spcPts val="0"/>
                        </a:spcAft>
                      </a:pPr>
                      <a:r>
                        <a:rPr lang="kk-KZ" sz="2000" dirty="0">
                          <a:solidFill>
                            <a:srgbClr val="000000"/>
                          </a:solidFill>
                          <a:effectLst/>
                          <a:latin typeface="Times New Roman"/>
                          <a:ea typeface="Calibri"/>
                          <a:cs typeface="Arial"/>
                        </a:rPr>
                        <a:t>Төмендегі сын есімдерге шырай жұрнақтарын жалғау, шырай түрлерін ажырату. Шырай түрлерін қолданып, (жол ережесі) тақырыбымызға байланысты сөйлем құрау.</a:t>
                      </a:r>
                      <a:endParaRPr lang="ru-RU" sz="2000" dirty="0">
                        <a:effectLst/>
                        <a:latin typeface="Times New Roman"/>
                        <a:ea typeface="Calibri"/>
                        <a:cs typeface="Arial"/>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5291137"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45840" y="2984649"/>
            <a:ext cx="2843808" cy="2308324"/>
          </a:xfrm>
          <a:prstGeom prst="rect">
            <a:avLst/>
          </a:prstGeom>
        </p:spPr>
        <p:txBody>
          <a:bodyPr wrap="square">
            <a:spAutoFit/>
          </a:bodyPr>
          <a:lstStyle/>
          <a:p>
            <a:pPr algn="l"/>
            <a:r>
              <a:rPr lang="ru-RU" dirty="0" err="1"/>
              <a:t>Кіші</a:t>
            </a:r>
            <a:r>
              <a:rPr lang="ru-RU" dirty="0"/>
              <a:t> –</a:t>
            </a:r>
          </a:p>
          <a:p>
            <a:pPr algn="l"/>
            <a:r>
              <a:rPr lang="ru-RU" dirty="0" err="1"/>
              <a:t>Жасыл</a:t>
            </a:r>
            <a:r>
              <a:rPr lang="ru-RU" dirty="0"/>
              <a:t> –</a:t>
            </a:r>
          </a:p>
          <a:p>
            <a:pPr algn="l"/>
            <a:r>
              <a:rPr lang="ru-RU" dirty="0" err="1"/>
              <a:t>Қысқа</a:t>
            </a:r>
            <a:r>
              <a:rPr lang="ru-RU" dirty="0"/>
              <a:t> –</a:t>
            </a:r>
          </a:p>
          <a:p>
            <a:pPr algn="l"/>
            <a:r>
              <a:rPr lang="ru-RU" dirty="0" err="1"/>
              <a:t>Қатты</a:t>
            </a:r>
            <a:r>
              <a:rPr lang="ru-RU" dirty="0"/>
              <a:t> –</a:t>
            </a:r>
          </a:p>
          <a:p>
            <a:pPr algn="l"/>
            <a:r>
              <a:rPr lang="ru-RU" dirty="0" err="1"/>
              <a:t>Жеңіл</a:t>
            </a:r>
            <a:r>
              <a:rPr lang="ru-RU" dirty="0"/>
              <a:t> –</a:t>
            </a:r>
          </a:p>
          <a:p>
            <a:pPr algn="l"/>
            <a:r>
              <a:rPr lang="ru-RU" dirty="0" err="1"/>
              <a:t>Анық</a:t>
            </a:r>
            <a:r>
              <a:rPr lang="ru-RU" dirty="0"/>
              <a:t> -   </a:t>
            </a:r>
          </a:p>
          <a:p>
            <a:pPr algn="l"/>
            <a:r>
              <a:rPr lang="ru-RU" dirty="0" err="1"/>
              <a:t>Ауыр</a:t>
            </a:r>
            <a:r>
              <a:rPr lang="ru-RU" dirty="0"/>
              <a:t> -</a:t>
            </a:r>
          </a:p>
          <a:p>
            <a:pPr algn="l"/>
            <a:endParaRPr lang="ru-R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6832"/>
            <a:ext cx="2448272" cy="249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theme/theme1.xml><?xml version="1.0" encoding="utf-8"?>
<a:theme xmlns:a="http://schemas.openxmlformats.org/drawingml/2006/main" name="general_ani">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Другая 10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D3B05"/>
      </a:hlink>
      <a:folHlink>
        <a:srgbClr val="D99694"/>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2952</TotalTime>
  <Words>585</Words>
  <Application>Microsoft Office PowerPoint</Application>
  <PresentationFormat>Экран (4:3)</PresentationFormat>
  <Paragraphs>117</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16</vt:i4>
      </vt:variant>
    </vt:vector>
  </HeadingPairs>
  <TitlesOfParts>
    <vt:vector size="23" baseType="lpstr">
      <vt:lpstr>Arial</vt:lpstr>
      <vt:lpstr>Arial Black</vt:lpstr>
      <vt:lpstr>Calibri</vt:lpstr>
      <vt:lpstr>Times New Roman</vt:lpstr>
      <vt:lpstr>Wingdings</vt:lpstr>
      <vt:lpstr>general_ani</vt:lpstr>
      <vt:lpstr>Тема Office</vt:lpstr>
      <vt:lpstr>Презентация PowerPoint</vt:lpstr>
      <vt:lpstr>Презентация PowerPoint</vt:lpstr>
      <vt:lpstr>Презентация PowerPoint</vt:lpstr>
      <vt:lpstr>Мәтінмен жұмыс</vt:lpstr>
      <vt:lpstr> Жүргізушілердің ережесі:  </vt:lpstr>
      <vt:lpstr>Презентация PowerPoint</vt:lpstr>
      <vt:lpstr>Презентация PowerPoint</vt:lpstr>
      <vt:lpstr>Сын есімнің салыстырмалы және күшейтпелі шырайлары болады</vt:lpstr>
      <vt:lpstr>Презентация PowerPoint</vt:lpstr>
      <vt:lpstr>Презентация PowerPoint</vt:lpstr>
      <vt:lpstr>   </vt:lpstr>
      <vt:lpstr>   </vt:lpstr>
      <vt:lpstr>     </vt:lpstr>
      <vt:lpstr>    </vt:lpstr>
      <vt:lpstr>Презентация PowerPoint</vt:lpstr>
      <vt:lpstr>                  </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КӨШБАСШЫЛЫҚТЫ ДАМЫТУ ҚҰРАЛЫ:  ЫНТАЛАНДЫРУ ЖӘНЕ КЕРІ БАЙЛАНЫС</dc:title>
  <dc:creator>Admin</dc:creator>
  <cp:lastModifiedBy>HJ</cp:lastModifiedBy>
  <cp:revision>162</cp:revision>
  <dcterms:created xsi:type="dcterms:W3CDTF">2017-10-22T03:09:13Z</dcterms:created>
  <dcterms:modified xsi:type="dcterms:W3CDTF">2021-01-26T21:34:41Z</dcterms:modified>
</cp:coreProperties>
</file>