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5" r:id="rId2"/>
    <p:sldId id="296" r:id="rId3"/>
    <p:sldId id="275" r:id="rId4"/>
    <p:sldId id="297" r:id="rId5"/>
    <p:sldId id="277" r:id="rId6"/>
    <p:sldId id="290" r:id="rId7"/>
    <p:sldId id="298" r:id="rId8"/>
    <p:sldId id="291" r:id="rId9"/>
    <p:sldId id="299" r:id="rId10"/>
    <p:sldId id="300" r:id="rId11"/>
    <p:sldId id="292" r:id="rId12"/>
    <p:sldId id="293" r:id="rId13"/>
    <p:sldId id="279" r:id="rId14"/>
    <p:sldId id="280" r:id="rId15"/>
    <p:sldId id="282" r:id="rId16"/>
    <p:sldId id="294" r:id="rId17"/>
    <p:sldId id="289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66CCFF"/>
    <a:srgbClr val="33CCFF"/>
    <a:srgbClr val="54E149"/>
    <a:srgbClr val="CC3399"/>
    <a:srgbClr val="3399FF"/>
    <a:srgbClr val="99FF66"/>
    <a:srgbClr val="CCFF99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32E8D-C8BA-45CD-8B2E-29D7DE86ED3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C366C-E0F7-4A9C-8DD3-9A3D8DDBE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C366C-E0F7-4A9C-8DD3-9A3D8DDBE6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0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44624"/>
            <a:ext cx="905869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42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330" y="908720"/>
            <a:ext cx="4100806" cy="85496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7624"/>
            <a:ext cx="8229600" cy="30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519" y="2189042"/>
            <a:ext cx="170993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Салыстырмалы</a:t>
            </a:r>
            <a:r>
              <a:rPr lang="ru-RU" dirty="0"/>
              <a:t> </a:t>
            </a:r>
            <a:r>
              <a:rPr lang="ru-RU" dirty="0" err="1"/>
              <a:t>шырай</a:t>
            </a:r>
            <a:r>
              <a:rPr lang="ru-RU" dirty="0"/>
              <a:t>:</a:t>
            </a:r>
          </a:p>
          <a:p>
            <a:r>
              <a:rPr lang="ru-RU" dirty="0"/>
              <a:t>-</a:t>
            </a:r>
            <a:r>
              <a:rPr lang="ru-RU" dirty="0" err="1"/>
              <a:t>рақ</a:t>
            </a:r>
            <a:r>
              <a:rPr lang="ru-RU" dirty="0"/>
              <a:t>,-рек,-</a:t>
            </a:r>
            <a:r>
              <a:rPr lang="ru-RU" dirty="0" err="1"/>
              <a:t>ырақ</a:t>
            </a:r>
            <a:r>
              <a:rPr lang="ru-RU" dirty="0"/>
              <a:t>,-</a:t>
            </a:r>
            <a:r>
              <a:rPr lang="ru-RU" dirty="0" err="1"/>
              <a:t>ірек</a:t>
            </a:r>
            <a:endParaRPr lang="ru-RU" dirty="0"/>
          </a:p>
          <a:p>
            <a:r>
              <a:rPr lang="ru-RU" dirty="0" err="1"/>
              <a:t>лау</a:t>
            </a:r>
            <a:r>
              <a:rPr lang="ru-RU" dirty="0"/>
              <a:t>,-</a:t>
            </a:r>
            <a:r>
              <a:rPr lang="ru-RU" dirty="0" err="1"/>
              <a:t>леу</a:t>
            </a:r>
            <a:r>
              <a:rPr lang="ru-RU" dirty="0"/>
              <a:t>,-дау,-</a:t>
            </a:r>
            <a:r>
              <a:rPr lang="ru-RU" dirty="0" err="1"/>
              <a:t>деу</a:t>
            </a:r>
            <a:r>
              <a:rPr lang="ru-RU" dirty="0"/>
              <a:t>,-тау,-</a:t>
            </a:r>
            <a:r>
              <a:rPr lang="ru-RU" dirty="0" err="1"/>
              <a:t>теу</a:t>
            </a:r>
            <a:r>
              <a:rPr lang="ru-RU" dirty="0"/>
              <a:t>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21963" y="2005160"/>
            <a:ext cx="179107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Күшейтпелі</a:t>
            </a:r>
            <a:r>
              <a:rPr lang="ru-RU" dirty="0"/>
              <a:t> </a:t>
            </a:r>
            <a:r>
              <a:rPr lang="ru-RU" dirty="0" err="1"/>
              <a:t>шырай</a:t>
            </a:r>
            <a:r>
              <a:rPr lang="ru-RU" dirty="0"/>
              <a:t>:</a:t>
            </a:r>
          </a:p>
          <a:p>
            <a:r>
              <a:rPr lang="ru-RU" dirty="0"/>
              <a:t>а)</a:t>
            </a:r>
            <a:r>
              <a:rPr lang="ru-RU" dirty="0" err="1"/>
              <a:t>күшейткіш</a:t>
            </a:r>
            <a:r>
              <a:rPr lang="ru-RU" dirty="0"/>
              <a:t> </a:t>
            </a:r>
            <a:r>
              <a:rPr lang="ru-RU" dirty="0" err="1"/>
              <a:t>буын</a:t>
            </a:r>
            <a:r>
              <a:rPr lang="ru-RU" dirty="0"/>
              <a:t>:</a:t>
            </a:r>
          </a:p>
          <a:p>
            <a:r>
              <a:rPr lang="ru-RU" dirty="0"/>
              <a:t>-</a:t>
            </a:r>
            <a:r>
              <a:rPr lang="ru-RU" dirty="0" err="1"/>
              <a:t>қып</a:t>
            </a:r>
            <a:r>
              <a:rPr lang="ru-RU" dirty="0"/>
              <a:t>,-сап</a:t>
            </a:r>
          </a:p>
          <a:p>
            <a:r>
              <a:rPr lang="ru-RU" dirty="0"/>
              <a:t>ә)</a:t>
            </a:r>
            <a:r>
              <a:rPr lang="ru-RU" dirty="0" err="1"/>
              <a:t>өте</a:t>
            </a:r>
            <a:r>
              <a:rPr lang="ru-RU" dirty="0"/>
              <a:t> ,</a:t>
            </a:r>
            <a:r>
              <a:rPr lang="ru-RU" dirty="0" err="1"/>
              <a:t>тым</a:t>
            </a:r>
            <a:r>
              <a:rPr lang="ru-RU" dirty="0"/>
              <a:t>, аса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8750" y="1958993"/>
            <a:ext cx="30963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Сын </a:t>
            </a:r>
            <a:r>
              <a:rPr lang="ru-RU" dirty="0" err="1"/>
              <a:t>есімнің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шырайларының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жасалуы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8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7514"/>
            <a:ext cx="8229600" cy="151132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kk-KZ" sz="2700" dirty="0" smtClean="0"/>
              <a:t/>
            </a:r>
            <a:br>
              <a:rPr lang="kk-KZ" sz="2700" dirty="0" smtClean="0"/>
            </a:br>
            <a:r>
              <a:rPr lang="kk-KZ" sz="2700" dirty="0" smtClean="0"/>
              <a:t/>
            </a:r>
            <a:br>
              <a:rPr lang="kk-KZ" sz="2700" dirty="0" smtClean="0"/>
            </a:br>
            <a:r>
              <a:rPr lang="kk-KZ" sz="2700" dirty="0"/>
              <a:t/>
            </a:r>
            <a:br>
              <a:rPr lang="kk-KZ" sz="2700" dirty="0"/>
            </a:br>
            <a:r>
              <a:rPr lang="kk-KZ" sz="2700" dirty="0" smtClean="0"/>
              <a:t>   </a:t>
            </a:r>
            <a:r>
              <a:rPr lang="kk-KZ" sz="2200" b="1" dirty="0" smtClean="0"/>
              <a:t>2 </a:t>
            </a:r>
            <a:r>
              <a:rPr lang="kk-KZ" sz="2200" b="1" dirty="0"/>
              <a:t>–тапсырма</a:t>
            </a:r>
            <a:r>
              <a:rPr lang="kk-KZ" sz="2200" dirty="0"/>
              <a:t/>
            </a:r>
            <a:br>
              <a:rPr lang="kk-KZ" sz="2200" dirty="0"/>
            </a:br>
            <a:r>
              <a:rPr lang="kk-KZ" sz="2200" dirty="0" smtClean="0"/>
              <a:t>   Төмендегі </a:t>
            </a:r>
            <a:r>
              <a:rPr lang="kk-KZ" sz="2200" dirty="0"/>
              <a:t>сын есімдерге шырай жұрнақтарын жалға</a:t>
            </a:r>
            <a:r>
              <a:rPr lang="kk-KZ" sz="2200" dirty="0" smtClean="0"/>
              <a:t>,</a:t>
            </a:r>
            <a:br>
              <a:rPr lang="kk-KZ" sz="2200" dirty="0" smtClean="0"/>
            </a:br>
            <a:r>
              <a:rPr lang="kk-KZ" sz="2200" dirty="0" smtClean="0"/>
              <a:t>шырай </a:t>
            </a:r>
            <a:r>
              <a:rPr lang="kk-KZ" sz="2200" dirty="0"/>
              <a:t>түрлерін ажырат. Шырай түрлерін қолданып, (көлік түрлері) тақырыбымызға байланысты сөйлем </a:t>
            </a:r>
            <a:r>
              <a:rPr lang="kk-KZ" sz="2200" dirty="0" smtClean="0"/>
              <a:t>құра</a:t>
            </a:r>
            <a:r>
              <a:rPr lang="kk-KZ" sz="2700" dirty="0" smtClean="0"/>
              <a:t>.</a:t>
            </a:r>
            <a:r>
              <a:rPr lang="kk-KZ" sz="2800" dirty="0"/>
              <a:t/>
            </a:r>
            <a:br>
              <a:rPr lang="kk-KZ" sz="2800" dirty="0"/>
            </a:br>
            <a:r>
              <a:rPr lang="kk-KZ" sz="2800" dirty="0" smtClean="0"/>
              <a:t/>
            </a:r>
            <a:br>
              <a:rPr lang="kk-KZ" sz="28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7483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/>
              <a:t>Дескрипторы:</a:t>
            </a:r>
          </a:p>
          <a:p>
            <a:r>
              <a:rPr lang="kk-KZ" sz="2000" b="1" dirty="0" smtClean="0"/>
              <a:t>-шырай түрлерін ажыратады;</a:t>
            </a:r>
          </a:p>
          <a:p>
            <a:r>
              <a:rPr lang="kk-KZ" sz="2000" b="1" dirty="0" smtClean="0"/>
              <a:t>-тақырыпқа байланысты сөйлем құрайды</a:t>
            </a:r>
            <a:r>
              <a:rPr lang="kk-KZ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Жарық</a:t>
            </a:r>
            <a:r>
              <a:rPr lang="ru-RU" sz="2000" dirty="0" smtClean="0"/>
              <a:t>-</a:t>
            </a:r>
            <a:endParaRPr lang="ru-RU" sz="2000" dirty="0"/>
          </a:p>
          <a:p>
            <a:r>
              <a:rPr lang="ru-RU" sz="2000" dirty="0" err="1"/>
              <a:t>Үлкен</a:t>
            </a:r>
            <a:r>
              <a:rPr lang="ru-RU" sz="2000" dirty="0"/>
              <a:t>-</a:t>
            </a:r>
          </a:p>
          <a:p>
            <a:r>
              <a:rPr lang="ru-RU" sz="2000" dirty="0" err="1"/>
              <a:t>Кең</a:t>
            </a:r>
            <a:r>
              <a:rPr lang="ru-RU" sz="2000" dirty="0"/>
              <a:t>-</a:t>
            </a:r>
          </a:p>
          <a:p>
            <a:r>
              <a:rPr lang="ru-RU" sz="2000" dirty="0" err="1"/>
              <a:t>Дәмді</a:t>
            </a:r>
            <a:r>
              <a:rPr lang="ru-RU" sz="2000" dirty="0"/>
              <a:t>-</a:t>
            </a:r>
          </a:p>
          <a:p>
            <a:r>
              <a:rPr lang="ru-RU" sz="2000" dirty="0" err="1"/>
              <a:t>Дәл</a:t>
            </a:r>
            <a:r>
              <a:rPr lang="ru-RU" sz="2000" dirty="0"/>
              <a:t>-</a:t>
            </a:r>
          </a:p>
          <a:p>
            <a:r>
              <a:rPr lang="ru-RU" sz="2000" dirty="0" err="1"/>
              <a:t>Ұзын</a:t>
            </a:r>
            <a:r>
              <a:rPr lang="ru-RU" sz="2000" dirty="0"/>
              <a:t>-</a:t>
            </a:r>
          </a:p>
          <a:p>
            <a:r>
              <a:rPr lang="ru-RU" sz="2000" dirty="0" err="1"/>
              <a:t>Жұмсақ</a:t>
            </a:r>
            <a:r>
              <a:rPr lang="ru-RU" sz="2000" dirty="0"/>
              <a:t>-</a:t>
            </a:r>
          </a:p>
          <a:p>
            <a:r>
              <a:rPr lang="ru-RU" sz="2000" dirty="0" err="1"/>
              <a:t>Ауыр</a:t>
            </a:r>
            <a:r>
              <a:rPr lang="ru-RU" sz="2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586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39136" cy="97960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kk-KZ" sz="4000" dirty="0"/>
              <a:t>Өз жауабыңызды тексеріңіз!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43525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Минивэн</a:t>
            </a:r>
            <a:r>
              <a:rPr lang="ru-RU" dirty="0"/>
              <a:t> көлігі-7 </a:t>
            </a:r>
            <a:r>
              <a:rPr lang="ru-RU" dirty="0" err="1"/>
              <a:t>адамға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отыра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</a:t>
            </a:r>
            <a:r>
              <a:rPr lang="ru-RU" dirty="0" err="1"/>
              <a:t>кеңдеу</a:t>
            </a:r>
            <a:r>
              <a:rPr lang="ru-RU" dirty="0"/>
              <a:t> </a:t>
            </a:r>
            <a:r>
              <a:rPr lang="ru-RU" dirty="0" err="1"/>
              <a:t>көлік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53289"/>
            <a:ext cx="2383904" cy="151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53290"/>
            <a:ext cx="2693471" cy="151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48" y="5053290"/>
            <a:ext cx="2684128" cy="151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132856"/>
            <a:ext cx="74888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41642"/>
              </p:ext>
            </p:extLst>
          </p:nvPr>
        </p:nvGraphicFramePr>
        <p:xfrm>
          <a:off x="1043609" y="1484784"/>
          <a:ext cx="7200800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764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kk-KZ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kk-KZ" sz="2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kk-KZ" sz="28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kk-KZ" sz="28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kk-KZ" sz="28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194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bject 2"/>
          <p:cNvSpPr>
            <a:spLocks/>
          </p:cNvSpPr>
          <p:nvPr/>
        </p:nvSpPr>
        <p:spPr bwMode="auto">
          <a:xfrm>
            <a:off x="489348" y="820738"/>
            <a:ext cx="8115100" cy="977900"/>
          </a:xfrm>
          <a:custGeom>
            <a:avLst/>
            <a:gdLst>
              <a:gd name="T0" fmla="*/ 0 w 15238094"/>
              <a:gd name="T1" fmla="*/ 1229 h 1221740"/>
              <a:gd name="T2" fmla="*/ 15088 w 15238094"/>
              <a:gd name="T3" fmla="*/ 1229 h 1221740"/>
              <a:gd name="T4" fmla="*/ 15088 w 15238094"/>
              <a:gd name="T5" fmla="*/ 0 h 1221740"/>
              <a:gd name="T6" fmla="*/ 0 w 15238094"/>
              <a:gd name="T7" fmla="*/ 0 h 1221740"/>
              <a:gd name="T8" fmla="*/ 0 w 15238094"/>
              <a:gd name="T9" fmla="*/ 1229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66FFFF"/>
          </a:solidFill>
          <a:ln w="57150">
            <a:solidFill>
              <a:srgbClr val="7030A0"/>
            </a:solidFill>
          </a:ln>
        </p:spPr>
        <p:txBody>
          <a:bodyPr lIns="0" tIns="0" rIns="0" bIns="0"/>
          <a:lstStyle/>
          <a:p>
            <a:r>
              <a:rPr lang="kk-KZ" b="1" i="1" dirty="0" smtClean="0"/>
              <a:t>    3- </a:t>
            </a:r>
            <a:r>
              <a:rPr lang="kk-KZ" b="1" i="1" dirty="0"/>
              <a:t>тапсырма</a:t>
            </a:r>
            <a:r>
              <a:rPr lang="kk-KZ" b="1" i="1" dirty="0" smtClean="0"/>
              <a:t>.</a:t>
            </a:r>
          </a:p>
          <a:p>
            <a:pPr algn="ctr"/>
            <a:r>
              <a:rPr lang="kk-KZ" b="1" i="1" dirty="0" smtClean="0"/>
              <a:t>       Тақырыбымызға </a:t>
            </a:r>
            <a:r>
              <a:rPr lang="kk-KZ" b="1" i="1" dirty="0"/>
              <a:t>байланысты көлік нөмірлеріндегі соңғы екі санның </a:t>
            </a:r>
            <a:r>
              <a:rPr lang="kk-KZ" b="1" i="1" dirty="0" smtClean="0"/>
              <a:t>қай                               аймаққа </a:t>
            </a:r>
            <a:r>
              <a:rPr lang="kk-KZ" b="1" i="1" dirty="0"/>
              <a:t>тиесілі екенін сәйкестендір</a:t>
            </a:r>
            <a:endParaRPr lang="ru-RU" sz="2000" dirty="0"/>
          </a:p>
        </p:txBody>
      </p:sp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487725" y="2132856"/>
            <a:ext cx="7702006" cy="12961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i="1" dirty="0" smtClean="0"/>
              <a:t>Дескрипторы:</a:t>
            </a:r>
            <a:endParaRPr lang="kk-KZ" i="1" dirty="0"/>
          </a:p>
          <a:p>
            <a:r>
              <a:rPr lang="kk-KZ" i="1" dirty="0" smtClean="0"/>
              <a:t>-көлік нөмірлеріндегі соңғы екі санның қай аймаққа тиесілі екенін сәйкестендіру</a:t>
            </a:r>
            <a:r>
              <a:rPr lang="kk-KZ" dirty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3" y="3741143"/>
            <a:ext cx="755036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bject 2"/>
          <p:cNvSpPr>
            <a:spLocks/>
          </p:cNvSpPr>
          <p:nvPr/>
        </p:nvSpPr>
        <p:spPr bwMode="auto">
          <a:xfrm>
            <a:off x="683568" y="977900"/>
            <a:ext cx="7272808" cy="977900"/>
          </a:xfrm>
          <a:custGeom>
            <a:avLst/>
            <a:gdLst>
              <a:gd name="T0" fmla="*/ 0 w 15238094"/>
              <a:gd name="T1" fmla="*/ 1229 h 1221740"/>
              <a:gd name="T2" fmla="*/ 15088 w 15238094"/>
              <a:gd name="T3" fmla="*/ 1229 h 1221740"/>
              <a:gd name="T4" fmla="*/ 15088 w 15238094"/>
              <a:gd name="T5" fmla="*/ 0 h 1221740"/>
              <a:gd name="T6" fmla="*/ 0 w 15238094"/>
              <a:gd name="T7" fmla="*/ 0 h 1221740"/>
              <a:gd name="T8" fmla="*/ 0 w 15238094"/>
              <a:gd name="T9" fmla="*/ 1229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66FFFF"/>
          </a:solidFill>
          <a:ln w="57150">
            <a:solidFill>
              <a:srgbClr val="7030A0"/>
            </a:solidFill>
          </a:ln>
        </p:spPr>
        <p:txBody>
          <a:bodyPr lIns="0" tIns="0" rIns="0" bIns="0"/>
          <a:lstStyle/>
          <a:p>
            <a:pPr algn="ctr"/>
            <a:endParaRPr lang="kk-KZ" b="1" i="1" dirty="0"/>
          </a:p>
          <a:p>
            <a:pPr algn="ctr"/>
            <a:r>
              <a:rPr lang="kk-KZ" sz="2400" b="1" i="1" dirty="0"/>
              <a:t>Өз </a:t>
            </a:r>
            <a:r>
              <a:rPr lang="kk-KZ" sz="2400" b="1" i="1" dirty="0" smtClean="0"/>
              <a:t>жауаптарыңды тексеріп көріңдер!</a:t>
            </a:r>
            <a:endParaRPr lang="kk-KZ" sz="2400" b="1" i="1" dirty="0"/>
          </a:p>
          <a:p>
            <a:pPr algn="ctr"/>
            <a:endParaRPr lang="ru-RU" sz="2400" dirty="0"/>
          </a:p>
        </p:txBody>
      </p:sp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4749"/>
              </p:ext>
            </p:extLst>
          </p:nvPr>
        </p:nvGraphicFramePr>
        <p:xfrm>
          <a:off x="999530" y="1955800"/>
          <a:ext cx="6956846" cy="379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6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9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kk-KZ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965007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53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74"/>
          <p:cNvSpPr>
            <a:spLocks noChangeArrowheads="1"/>
          </p:cNvSpPr>
          <p:nvPr/>
        </p:nvSpPr>
        <p:spPr bwMode="auto">
          <a:xfrm>
            <a:off x="4456510" y="1309688"/>
            <a:ext cx="117871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Neo Sans Cyr"/>
              </a:rPr>
              <a:t>43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FFFF"/>
                </a:solidFill>
                <a:latin typeface="Neo Sans Cyr"/>
              </a:rPr>
              <a:t>Мини-центра</a:t>
            </a:r>
          </a:p>
        </p:txBody>
      </p:sp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271" name="Прямоугольник 8"/>
          <p:cNvSpPr>
            <a:spLocks noChangeArrowheads="1"/>
          </p:cNvSpPr>
          <p:nvPr/>
        </p:nvSpPr>
        <p:spPr bwMode="auto">
          <a:xfrm>
            <a:off x="1086947" y="1058992"/>
            <a:ext cx="6982014" cy="1323439"/>
          </a:xfrm>
          <a:prstGeom prst="rect">
            <a:avLst/>
          </a:prstGeom>
          <a:solidFill>
            <a:srgbClr val="66FFFF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 тапсырма</a:t>
            </a:r>
            <a:r>
              <a:rPr lang="kk-KZ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«Мен саяхатқа барамын...» қай көлік түрін таңдаймын. Неліктен? Себебі?  Сын есімнің шырай түрлерін пайдалана отырып, мәтін құрастыру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489347" y="5418138"/>
            <a:ext cx="1922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6706" y="2611904"/>
            <a:ext cx="6982014" cy="201622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/>
              <a:t>Дескрипторы</a:t>
            </a:r>
            <a:r>
              <a:rPr lang="kk-KZ" sz="2400" b="1" i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kk-KZ" sz="2400" b="1" i="1" dirty="0"/>
              <a:t>ө</a:t>
            </a:r>
            <a:r>
              <a:rPr lang="kk-KZ" sz="2400" b="1" i="1" dirty="0" smtClean="0"/>
              <a:t>з ойын дұрыс жеткізеді;</a:t>
            </a:r>
          </a:p>
          <a:p>
            <a:pPr marL="285750" indent="-285750">
              <a:buFontTx/>
              <a:buChar char="-"/>
            </a:pPr>
            <a:r>
              <a:rPr lang="kk-KZ" sz="2400" b="1" i="1" dirty="0"/>
              <a:t>ш</a:t>
            </a:r>
            <a:r>
              <a:rPr lang="kk-KZ" sz="2400" b="1" i="1" dirty="0" smtClean="0"/>
              <a:t>ырай түрлерін пайдалана отырып, мәтін құрайды</a:t>
            </a:r>
            <a:r>
              <a:rPr lang="kk-KZ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7" y="4937062"/>
            <a:ext cx="2127591" cy="14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39" y="4989550"/>
            <a:ext cx="2192832" cy="13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Семь дополнительных поездов будут курсировать в Казахстане во время Наурыза  | КТ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63" y="4948472"/>
            <a:ext cx="1728191" cy="13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51563"/>
            <a:ext cx="1831481" cy="136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00132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kk-KZ" dirty="0"/>
              <a:t>      Қорытынды: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064896" cy="4248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err="1" smtClean="0"/>
              <a:t>Бүгінгі</a:t>
            </a:r>
            <a:r>
              <a:rPr lang="ru-RU" sz="3600" b="1" dirty="0" smtClean="0"/>
              <a:t> </a:t>
            </a:r>
            <a:r>
              <a:rPr lang="ru-RU" sz="3600" b="1" dirty="0" err="1"/>
              <a:t>сабақта</a:t>
            </a:r>
            <a:r>
              <a:rPr lang="ru-RU" sz="3600" b="1" dirty="0"/>
              <a:t>: </a:t>
            </a:r>
          </a:p>
          <a:p>
            <a:r>
              <a:rPr lang="ru-RU" dirty="0" err="1" smtClean="0"/>
              <a:t>Көлік</a:t>
            </a:r>
            <a:r>
              <a:rPr lang="ru-RU" dirty="0" smtClean="0"/>
              <a:t> </a:t>
            </a:r>
            <a:r>
              <a:rPr lang="ru-RU" dirty="0" err="1"/>
              <a:t>түрлері</a:t>
            </a:r>
            <a:r>
              <a:rPr lang="ru-RU" dirty="0"/>
              <a:t>, сын </a:t>
            </a:r>
            <a:r>
              <a:rPr lang="ru-RU" dirty="0" err="1"/>
              <a:t>есімнің</a:t>
            </a:r>
            <a:r>
              <a:rPr lang="ru-RU" dirty="0"/>
              <a:t> </a:t>
            </a:r>
            <a:r>
              <a:rPr lang="ru-RU" dirty="0" err="1"/>
              <a:t>шырайлары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алдыңдар</a:t>
            </a:r>
            <a:r>
              <a:rPr lang="ru-RU" dirty="0"/>
              <a:t>.</a:t>
            </a:r>
          </a:p>
          <a:p>
            <a:r>
              <a:rPr lang="ru-RU" dirty="0" err="1" smtClean="0"/>
              <a:t>Тақырыпқа</a:t>
            </a:r>
            <a:r>
              <a:rPr lang="ru-RU" dirty="0" smtClean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сұрақтарға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бердіңдер</a:t>
            </a:r>
            <a:r>
              <a:rPr lang="ru-RU" dirty="0"/>
              <a:t>.</a:t>
            </a:r>
          </a:p>
          <a:p>
            <a:r>
              <a:rPr lang="ru-RU" dirty="0" err="1" smtClean="0"/>
              <a:t>Суреттер</a:t>
            </a:r>
            <a:r>
              <a:rPr lang="ru-RU" dirty="0" smtClean="0"/>
              <a:t> </a:t>
            </a:r>
            <a:r>
              <a:rPr lang="ru-RU" dirty="0" err="1"/>
              <a:t>желісі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әңгіме</a:t>
            </a:r>
            <a:r>
              <a:rPr lang="ru-RU" dirty="0"/>
              <a:t> </a:t>
            </a:r>
            <a:r>
              <a:rPr lang="ru-RU" dirty="0" err="1"/>
              <a:t>құрадыңдар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45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755576" y="928670"/>
            <a:ext cx="7810500" cy="592503"/>
          </a:xfrm>
          <a:prstGeom prst="roundRect">
            <a:avLst/>
          </a:prstGeom>
          <a:solidFill>
            <a:srgbClr val="66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539552" y="2060848"/>
            <a:ext cx="8280920" cy="1055608"/>
          </a:xfrm>
          <a:prstGeom prst="round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Келешектің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кемеңгер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көліктері</a:t>
            </a: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тақырыбында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сурет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салу.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376264" cy="179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55944"/>
            <a:ext cx="2377827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0628"/>
            <a:ext cx="2332657" cy="16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23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" y="44624"/>
            <a:ext cx="9143999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78297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/>
              <a:t>Назар </a:t>
            </a:r>
            <a:r>
              <a:rPr lang="ru-RU" sz="4000" b="1" i="1" dirty="0" err="1"/>
              <a:t>салып</a:t>
            </a:r>
            <a:r>
              <a:rPr lang="ru-RU" sz="4000" b="1" i="1" dirty="0"/>
              <a:t> </a:t>
            </a:r>
            <a:r>
              <a:rPr lang="ru-RU" sz="4000" b="1" i="1" dirty="0" err="1" smtClean="0"/>
              <a:t>тыңдағандарыңа</a:t>
            </a:r>
            <a:r>
              <a:rPr lang="ru-RU" sz="4000" b="1" i="1" dirty="0" smtClean="0"/>
              <a:t> </a:t>
            </a:r>
            <a:r>
              <a:rPr lang="ru-RU" sz="4000" b="1" i="1" dirty="0" err="1"/>
              <a:t>рахмет</a:t>
            </a:r>
            <a:r>
              <a:rPr lang="ru-RU" sz="4000" b="1" i="1" dirty="0" smtClean="0"/>
              <a:t>!</a:t>
            </a:r>
          </a:p>
          <a:p>
            <a:endParaRPr lang="ru-RU" sz="4000" b="1" i="1" dirty="0"/>
          </a:p>
          <a:p>
            <a:pPr algn="ctr"/>
            <a:r>
              <a:rPr lang="ru-RU" sz="4000" b="1" i="1" dirty="0" err="1" smtClean="0"/>
              <a:t>Осымен</a:t>
            </a:r>
            <a:r>
              <a:rPr lang="ru-RU" sz="4000" b="1" i="1" dirty="0" smtClean="0"/>
              <a:t> б</a:t>
            </a:r>
            <a:r>
              <a:rPr lang="kk-KZ" sz="4000" b="1" i="1" dirty="0" smtClean="0"/>
              <a:t>үгінгі сабағымызды аяқтаймыз. </a:t>
            </a:r>
          </a:p>
          <a:p>
            <a:pPr algn="ctr"/>
            <a:endParaRPr lang="kk-KZ" sz="4000" b="1" i="1" dirty="0" smtClean="0"/>
          </a:p>
          <a:p>
            <a:pPr algn="ctr"/>
            <a:r>
              <a:rPr lang="kk-KZ" sz="4000" b="1" i="1" dirty="0" smtClean="0"/>
              <a:t>Сау болыңдар!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02430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 smtClean="0"/>
              <a:t>Оқу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мақсаттары</a:t>
            </a:r>
            <a:r>
              <a:rPr lang="ru-RU" sz="3000" b="1" dirty="0" smtClean="0"/>
              <a:t>:</a:t>
            </a:r>
          </a:p>
          <a:p>
            <a:endParaRPr lang="ru-RU" sz="3000" b="1" dirty="0" smtClean="0"/>
          </a:p>
          <a:p>
            <a:r>
              <a:rPr lang="ru-RU" sz="3000" b="1" dirty="0" smtClean="0"/>
              <a:t>5.3.3.1</a:t>
            </a:r>
            <a:r>
              <a:rPr lang="ru-RU" sz="3000" b="1" dirty="0"/>
              <a:t>. </a:t>
            </a:r>
            <a:r>
              <a:rPr lang="ru-RU" sz="3000" b="1" dirty="0" err="1"/>
              <a:t>сюжетті</a:t>
            </a:r>
            <a:r>
              <a:rPr lang="ru-RU" sz="3000" b="1" dirty="0"/>
              <a:t> </a:t>
            </a:r>
            <a:r>
              <a:rPr lang="ru-RU" sz="3000" b="1" dirty="0" err="1"/>
              <a:t>суреттердің</a:t>
            </a:r>
            <a:r>
              <a:rPr lang="ru-RU" sz="3000" b="1" dirty="0"/>
              <a:t> (</a:t>
            </a:r>
            <a:r>
              <a:rPr lang="ru-RU" sz="3000" b="1" dirty="0" err="1"/>
              <a:t>фотосуреттер</a:t>
            </a:r>
            <a:r>
              <a:rPr lang="ru-RU" sz="3000" b="1" dirty="0"/>
              <a:t>) </a:t>
            </a:r>
            <a:r>
              <a:rPr lang="ru-RU" sz="3000" b="1" dirty="0" err="1"/>
              <a:t>желісі</a:t>
            </a:r>
            <a:r>
              <a:rPr lang="ru-RU" sz="3000" b="1" dirty="0"/>
              <a:t> </a:t>
            </a:r>
            <a:r>
              <a:rPr lang="ru-RU" sz="3000" b="1" dirty="0" err="1"/>
              <a:t>бойынша</a:t>
            </a:r>
            <a:r>
              <a:rPr lang="ru-RU" sz="3000" b="1" dirty="0"/>
              <a:t> </a:t>
            </a:r>
            <a:r>
              <a:rPr lang="ru-RU" sz="3000" b="1" dirty="0" err="1"/>
              <a:t>әңгіме</a:t>
            </a:r>
            <a:r>
              <a:rPr lang="ru-RU" sz="3000" b="1" dirty="0"/>
              <a:t> </a:t>
            </a:r>
            <a:r>
              <a:rPr lang="ru-RU" sz="3000" b="1" dirty="0" err="1"/>
              <a:t>құрастыру</a:t>
            </a:r>
            <a:r>
              <a:rPr lang="ru-RU" sz="3000" b="1" dirty="0" smtClean="0"/>
              <a:t>;</a:t>
            </a:r>
          </a:p>
          <a:p>
            <a:endParaRPr lang="ru-RU" sz="3000" b="1" dirty="0"/>
          </a:p>
          <a:p>
            <a:r>
              <a:rPr lang="ru-RU" sz="3000" b="1" dirty="0"/>
              <a:t>5.4.4.3. сын </a:t>
            </a:r>
            <a:r>
              <a:rPr lang="ru-RU" sz="3000" b="1" dirty="0" err="1"/>
              <a:t>есімнің</a:t>
            </a:r>
            <a:r>
              <a:rPr lang="ru-RU" sz="3000" b="1" dirty="0"/>
              <a:t> </a:t>
            </a:r>
            <a:r>
              <a:rPr lang="ru-RU" sz="3000" b="1" dirty="0" err="1"/>
              <a:t>шырай</a:t>
            </a:r>
            <a:r>
              <a:rPr lang="ru-RU" sz="3000" b="1" dirty="0"/>
              <a:t> </a:t>
            </a:r>
            <a:r>
              <a:rPr lang="ru-RU" sz="3000" b="1" dirty="0" err="1"/>
              <a:t>түрлерінің</a:t>
            </a:r>
            <a:r>
              <a:rPr lang="ru-RU" sz="3000" b="1" dirty="0"/>
              <a:t> </a:t>
            </a:r>
            <a:r>
              <a:rPr lang="ru-RU" sz="3000" b="1" dirty="0" err="1"/>
              <a:t>көркемдік</a:t>
            </a:r>
            <a:r>
              <a:rPr lang="ru-RU" sz="3000" b="1" dirty="0"/>
              <a:t> </a:t>
            </a:r>
            <a:r>
              <a:rPr lang="ru-RU" sz="3000" b="1" dirty="0" err="1"/>
              <a:t>ерекшелігін</a:t>
            </a:r>
            <a:r>
              <a:rPr lang="ru-RU" sz="3000" b="1" dirty="0"/>
              <a:t> </a:t>
            </a:r>
            <a:r>
              <a:rPr lang="ru-RU" sz="3000" b="1" dirty="0" err="1"/>
              <a:t>тану</a:t>
            </a:r>
            <a:r>
              <a:rPr lang="ru-RU" sz="3000" b="1" dirty="0"/>
              <a:t>.(</a:t>
            </a:r>
            <a:r>
              <a:rPr lang="en-US" sz="3000" b="1" dirty="0"/>
              <a:t>c</a:t>
            </a:r>
            <a:r>
              <a:rPr lang="ru-RU" sz="3000" b="1" dirty="0" err="1"/>
              <a:t>ын</a:t>
            </a:r>
            <a:r>
              <a:rPr lang="ru-RU" sz="3000" b="1" dirty="0"/>
              <a:t> </a:t>
            </a:r>
            <a:r>
              <a:rPr lang="ru-RU" sz="3000" b="1" dirty="0" err="1"/>
              <a:t>есімнің</a:t>
            </a:r>
            <a:r>
              <a:rPr lang="ru-RU" sz="3000" b="1" dirty="0"/>
              <a:t> </a:t>
            </a:r>
            <a:r>
              <a:rPr lang="ru-RU" sz="3000" b="1" dirty="0" err="1"/>
              <a:t>шырайлары</a:t>
            </a:r>
            <a:r>
              <a:rPr lang="ru-RU" sz="3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666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962025" y="19923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1691680" y="1268760"/>
            <a:ext cx="5459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Бағалау</a:t>
            </a:r>
            <a:r>
              <a:rPr lang="ru-RU" alt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kk-KZ" alt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критерийлері:</a:t>
            </a:r>
            <a:endParaRPr lang="ru-RU" altLang="ru-RU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79447" y="1844824"/>
            <a:ext cx="719204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kk-KZ" altLang="ru-RU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kk-KZ" altLang="ru-RU" sz="3000" b="1" i="1" dirty="0" smtClean="0">
                <a:latin typeface="Times New Roman" pitchFamily="18" charset="0"/>
                <a:cs typeface="Times New Roman" pitchFamily="18" charset="0"/>
              </a:rPr>
              <a:t>Суреттер желісі бойынша әңгіме құрайды;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kk-KZ" altLang="ru-RU" sz="3000" b="1" i="1" dirty="0" smtClean="0">
                <a:latin typeface="Times New Roman" pitchFamily="18" charset="0"/>
                <a:cs typeface="Times New Roman" pitchFamily="18" charset="0"/>
              </a:rPr>
              <a:t>Сын есімнің, шырай түрлерінің көркемдік ерекшелігін таниды;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kk-KZ" altLang="ru-RU" sz="3000" b="1" i="1" dirty="0" smtClean="0">
                <a:latin typeface="Times New Roman" pitchFamily="18" charset="0"/>
                <a:cs typeface="Times New Roman" pitchFamily="18" charset="0"/>
              </a:rPr>
              <a:t>Сұрақтарға жауап береді;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kk-KZ" altLang="ru-RU" sz="3000" b="1" i="1" dirty="0" smtClean="0">
                <a:latin typeface="Times New Roman" pitchFamily="18" charset="0"/>
                <a:cs typeface="Times New Roman" pitchFamily="18" charset="0"/>
              </a:rPr>
              <a:t>Тақырып бойынша өз пікірін білдіреді.</a:t>
            </a:r>
            <a:endParaRPr lang="kk-KZ" altLang="ru-RU" sz="3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kk-KZ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kk-KZ" alt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" y="8451"/>
            <a:ext cx="9123857" cy="673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олна 4"/>
          <p:cNvSpPr/>
          <p:nvPr/>
        </p:nvSpPr>
        <p:spPr>
          <a:xfrm>
            <a:off x="611560" y="116632"/>
            <a:ext cx="7416824" cy="4032448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/>
              <a:t>Ой шақыру әдісі</a:t>
            </a:r>
            <a:r>
              <a:rPr lang="kk-KZ" dirty="0" smtClean="0"/>
              <a:t>:</a:t>
            </a:r>
          </a:p>
          <a:p>
            <a:pPr marL="342900" indent="-342900" algn="ctr">
              <a:buAutoNum type="arabicPeriod"/>
            </a:pPr>
            <a:r>
              <a:rPr lang="kk-KZ" sz="2800" dirty="0" smtClean="0"/>
              <a:t>Көліктің қандай түрлері бар?</a:t>
            </a:r>
          </a:p>
          <a:p>
            <a:pPr marL="342900" indent="-342900" algn="ctr">
              <a:buAutoNum type="arabicPeriod"/>
            </a:pPr>
            <a:r>
              <a:rPr lang="kk-KZ" sz="2800" dirty="0" smtClean="0"/>
              <a:t>Көп қолданылатын көлік түрлері қандай?</a:t>
            </a:r>
          </a:p>
          <a:p>
            <a:pPr marL="342900" indent="-342900" algn="ctr">
              <a:buAutoNum type="arabicPeriod"/>
            </a:pPr>
            <a:r>
              <a:rPr lang="kk-KZ" sz="2800" dirty="0" smtClean="0"/>
              <a:t>Қалай ойлайсыңдар, бензинмен жүретін көліктер тиімді ме,әлде газбен жүретін көліктер ме?</a:t>
            </a:r>
          </a:p>
          <a:p>
            <a:pPr marL="342900" indent="-342900" algn="ctr">
              <a:buAutoNum type="arabicPeriod"/>
            </a:pP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272001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7978775"/>
            <a:ext cx="15001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object 2"/>
          <p:cNvSpPr>
            <a:spLocks/>
          </p:cNvSpPr>
          <p:nvPr/>
        </p:nvSpPr>
        <p:spPr bwMode="auto">
          <a:xfrm>
            <a:off x="1115616" y="1412776"/>
            <a:ext cx="6984776" cy="4176464"/>
          </a:xfrm>
          <a:custGeom>
            <a:avLst/>
            <a:gdLst>
              <a:gd name="T0" fmla="*/ 0 w 15238094"/>
              <a:gd name="T1" fmla="*/ 1229 h 1221740"/>
              <a:gd name="T2" fmla="*/ 15088 w 15238094"/>
              <a:gd name="T3" fmla="*/ 1229 h 1221740"/>
              <a:gd name="T4" fmla="*/ 15088 w 15238094"/>
              <a:gd name="T5" fmla="*/ 0 h 1221740"/>
              <a:gd name="T6" fmla="*/ 0 w 15238094"/>
              <a:gd name="T7" fmla="*/ 0 h 1221740"/>
              <a:gd name="T8" fmla="*/ 0 w 15238094"/>
              <a:gd name="T9" fmla="*/ 1229 h 1221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8094"/>
              <a:gd name="T16" fmla="*/ 0 h 1221740"/>
              <a:gd name="T17" fmla="*/ 15238094 w 15238094"/>
              <a:gd name="T18" fmla="*/ 1221740 h 1221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kk-KZ" sz="3000" dirty="0" smtClean="0"/>
              <a:t>   </a:t>
            </a:r>
            <a:r>
              <a:rPr lang="kk-KZ" sz="2800" i="1" dirty="0" smtClean="0"/>
              <a:t>«</a:t>
            </a:r>
            <a:r>
              <a:rPr lang="kk-KZ" sz="2800" i="1" dirty="0"/>
              <a:t>Автомобиль» сөзінің мағынасы өздігінен қозғалатын, жолаушылар және жүкті тасымалдауға арналған дөңгелекті көлік. Автомобиль 4 дөңгелегі бар көлік құралы. Ақпарат көздерінің дерегіне </a:t>
            </a:r>
            <a:r>
              <a:rPr lang="kk-KZ" sz="2800" i="1" dirty="0" smtClean="0"/>
              <a:t>сүйенсек қазір Қазақстанда </a:t>
            </a:r>
            <a:r>
              <a:rPr lang="kk-KZ" sz="2800" i="1" dirty="0"/>
              <a:t>4 миллионға жуық көлік бар.1931 жылы небәрі 109 автокөлік болыпты.Уақыт өткен сайын көліктердің саны ғана емес, түрі де көбейіп келеді.</a:t>
            </a:r>
          </a:p>
          <a:p>
            <a:pPr algn="ctr"/>
            <a:endParaRPr lang="kk-KZ" dirty="0"/>
          </a:p>
        </p:txBody>
      </p:sp>
      <p:cxnSp>
        <p:nvCxnSpPr>
          <p:cNvPr id="16" name="Google Shape;77;p1"/>
          <p:cNvCxnSpPr>
            <a:cxnSpLocks noChangeShapeType="1"/>
          </p:cNvCxnSpPr>
          <p:nvPr/>
        </p:nvCxnSpPr>
        <p:spPr bwMode="auto">
          <a:xfrm>
            <a:off x="159544" y="6621463"/>
            <a:ext cx="8796338" cy="25400"/>
          </a:xfrm>
          <a:prstGeom prst="straightConnector1">
            <a:avLst/>
          </a:prstGeom>
          <a:ln w="57150">
            <a:solidFill>
              <a:srgbClr val="33CCCC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oogle Shape;78;p1"/>
          <p:cNvCxnSpPr>
            <a:cxnSpLocks noChangeShapeType="1"/>
          </p:cNvCxnSpPr>
          <p:nvPr/>
        </p:nvCxnSpPr>
        <p:spPr bwMode="auto">
          <a:xfrm>
            <a:off x="567929" y="6364288"/>
            <a:ext cx="8020050" cy="36512"/>
          </a:xfrm>
          <a:prstGeom prst="straightConnector1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204864"/>
            <a:ext cx="302433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800" b="1" i="1" dirty="0"/>
              <a:t> </a:t>
            </a:r>
            <a:r>
              <a:rPr lang="kk-KZ" sz="2800" b="1" i="1" dirty="0" smtClean="0"/>
              <a:t> Көлік түрлері</a:t>
            </a:r>
            <a:endParaRPr lang="kk-KZ" sz="2800" b="1" i="1" dirty="0"/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>
            <a:off x="4716016" y="29969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1"/>
          </p:cNvCxnSpPr>
          <p:nvPr/>
        </p:nvCxnSpPr>
        <p:spPr>
          <a:xfrm flipH="1">
            <a:off x="2483768" y="260090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0"/>
          </p:cNvCxnSpPr>
          <p:nvPr/>
        </p:nvCxnSpPr>
        <p:spPr>
          <a:xfrm flipV="1">
            <a:off x="4716016" y="155679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3"/>
          </p:cNvCxnSpPr>
          <p:nvPr/>
        </p:nvCxnSpPr>
        <p:spPr>
          <a:xfrm>
            <a:off x="6228184" y="26009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247964" y="980728"/>
            <a:ext cx="936104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әуе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948264" y="2204864"/>
            <a:ext cx="1080120" cy="7560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жер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779912" y="3573016"/>
            <a:ext cx="1872208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Темір жол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403648" y="2366882"/>
            <a:ext cx="1061864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су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118532" cy="32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2324"/>
            <a:ext cx="2394091" cy="351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" y="135577"/>
            <a:ext cx="2509024" cy="433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52412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81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792" y="1648881"/>
            <a:ext cx="8229600" cy="1143000"/>
          </a:xfrm>
        </p:spPr>
        <p:txBody>
          <a:bodyPr/>
          <a:lstStyle/>
          <a:p>
            <a:r>
              <a:rPr lang="kk-KZ" dirty="0" smtClean="0"/>
              <a:t>ртррмрмп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353032"/>
              </p:ext>
            </p:extLst>
          </p:nvPr>
        </p:nvGraphicFramePr>
        <p:xfrm>
          <a:off x="3492500" y="2708275"/>
          <a:ext cx="4535488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3872"/>
                <a:gridCol w="1133872"/>
                <a:gridCol w="1133872"/>
                <a:gridCol w="1133872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Жер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80728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1- </a:t>
            </a:r>
            <a:r>
              <a:rPr lang="ru-RU" dirty="0" err="1"/>
              <a:t>тапсырма</a:t>
            </a:r>
            <a:r>
              <a:rPr lang="ru-RU" dirty="0"/>
              <a:t>.</a:t>
            </a:r>
          </a:p>
          <a:p>
            <a:r>
              <a:rPr lang="ru-RU" dirty="0" err="1"/>
              <a:t>Тақырыпқа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сөздерді</a:t>
            </a:r>
            <a:r>
              <a:rPr lang="ru-RU" dirty="0"/>
              <a:t> </a:t>
            </a:r>
            <a:r>
              <a:rPr lang="ru-RU" dirty="0" err="1"/>
              <a:t>кестеге</a:t>
            </a:r>
            <a:r>
              <a:rPr lang="ru-RU" dirty="0"/>
              <a:t> </a:t>
            </a:r>
            <a:r>
              <a:rPr lang="ru-RU" dirty="0" err="1"/>
              <a:t>орналастыр.Көлік</a:t>
            </a:r>
            <a:r>
              <a:rPr lang="ru-RU" dirty="0"/>
              <a:t> </a:t>
            </a:r>
            <a:r>
              <a:rPr lang="ru-RU" dirty="0" err="1"/>
              <a:t>түрлерін</a:t>
            </a:r>
            <a:r>
              <a:rPr lang="ru-RU" dirty="0"/>
              <a:t> </a:t>
            </a:r>
            <a:r>
              <a:rPr lang="ru-RU" dirty="0" err="1"/>
              <a:t>ажырат</a:t>
            </a:r>
            <a:r>
              <a:rPr lang="ru-RU" dirty="0" smtClean="0"/>
              <a:t>.</a:t>
            </a:r>
          </a:p>
          <a:p>
            <a:endParaRPr lang="kk-KZ" dirty="0" smtClean="0"/>
          </a:p>
          <a:p>
            <a:r>
              <a:rPr lang="kk-KZ" dirty="0" smtClean="0"/>
              <a:t>Дескрипторы:</a:t>
            </a:r>
          </a:p>
          <a:p>
            <a:r>
              <a:rPr lang="kk-KZ" dirty="0" smtClean="0"/>
              <a:t>-көлік түрлерін ажырату;</a:t>
            </a:r>
          </a:p>
          <a:p>
            <a:r>
              <a:rPr lang="kk-KZ" dirty="0" smtClean="0"/>
              <a:t>-тақырыпқа байланысты сөздерді кестеге орналастырады.</a:t>
            </a:r>
          </a:p>
          <a:p>
            <a:endParaRPr lang="ru-RU" dirty="0"/>
          </a:p>
          <a:p>
            <a:r>
              <a:rPr lang="ru-RU" dirty="0"/>
              <a:t>			</a:t>
            </a:r>
          </a:p>
          <a:p>
            <a:r>
              <a:rPr lang="ru-RU" dirty="0"/>
              <a:t>			</a:t>
            </a:r>
          </a:p>
          <a:p>
            <a:endParaRPr lang="kk-KZ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Қайық</a:t>
            </a:r>
            <a:r>
              <a:rPr lang="ru-RU" dirty="0"/>
              <a:t>, </a:t>
            </a:r>
            <a:r>
              <a:rPr lang="ru-RU" dirty="0" smtClean="0"/>
              <a:t>автобус, </a:t>
            </a:r>
            <a:r>
              <a:rPr lang="ru-RU" dirty="0" err="1" smtClean="0"/>
              <a:t>әуе</a:t>
            </a:r>
            <a:r>
              <a:rPr lang="ru-RU" dirty="0" smtClean="0"/>
              <a:t> </a:t>
            </a:r>
            <a:r>
              <a:rPr lang="ru-RU" dirty="0"/>
              <a:t>шары</a:t>
            </a:r>
            <a:r>
              <a:rPr lang="ru-RU" dirty="0" smtClean="0"/>
              <a:t>, катамаран</a:t>
            </a:r>
            <a:r>
              <a:rPr lang="ru-RU" dirty="0"/>
              <a:t>, </a:t>
            </a:r>
            <a:r>
              <a:rPr lang="ru-RU" dirty="0" err="1"/>
              <a:t>кеме</a:t>
            </a:r>
            <a:r>
              <a:rPr lang="ru-RU" dirty="0" smtClean="0"/>
              <a:t>, </a:t>
            </a:r>
            <a:r>
              <a:rPr lang="ru-RU" dirty="0" err="1" smtClean="0"/>
              <a:t>пойыз</a:t>
            </a:r>
            <a:r>
              <a:rPr lang="ru-RU" dirty="0" smtClean="0"/>
              <a:t>, </a:t>
            </a:r>
            <a:r>
              <a:rPr lang="ru-RU" dirty="0" err="1" smtClean="0"/>
              <a:t>зымыран</a:t>
            </a:r>
            <a:r>
              <a:rPr lang="ru-RU" dirty="0" smtClean="0"/>
              <a:t>, </a:t>
            </a:r>
            <a:r>
              <a:rPr lang="ru-RU" dirty="0" err="1" smtClean="0"/>
              <a:t>автокөлік</a:t>
            </a:r>
            <a:r>
              <a:rPr lang="ru-RU" dirty="0" smtClean="0"/>
              <a:t>, </a:t>
            </a:r>
            <a:r>
              <a:rPr lang="ru-RU" dirty="0" err="1" smtClean="0"/>
              <a:t>тікұшақ</a:t>
            </a:r>
            <a:r>
              <a:rPr lang="ru-RU" dirty="0" smtClean="0"/>
              <a:t>, мотоцикл, </a:t>
            </a:r>
            <a:r>
              <a:rPr lang="ru-RU" dirty="0" err="1" smtClean="0"/>
              <a:t>ұшақ</a:t>
            </a:r>
            <a:r>
              <a:rPr lang="ru-RU" dirty="0" smtClean="0"/>
              <a:t>, </a:t>
            </a:r>
            <a:r>
              <a:rPr lang="ru-RU" dirty="0" err="1" smtClean="0"/>
              <a:t>кеме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99948"/>
              </p:ext>
            </p:extLst>
          </p:nvPr>
        </p:nvGraphicFramePr>
        <p:xfrm>
          <a:off x="1492154" y="2991849"/>
          <a:ext cx="6096000" cy="82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33501">
                <a:tc>
                  <a:txBody>
                    <a:bodyPr/>
                    <a:lstStyle/>
                    <a:p>
                      <a:r>
                        <a:rPr lang="kk-KZ" dirty="0" smtClean="0"/>
                        <a:t>Жер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әуе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темір жол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су</a:t>
                      </a:r>
                      <a:endParaRPr lang="ru-RU" dirty="0"/>
                    </a:p>
                  </a:txBody>
                  <a:tcPr/>
                </a:tc>
              </a:tr>
              <a:tr h="463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15328" cy="78581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kk-KZ" sz="2800" dirty="0"/>
              <a:t>ұрақтардың жауабын бірге тексерейік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064896" cy="247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2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5678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1700808"/>
            <a:ext cx="2880320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/>
              <a:t>Сын </a:t>
            </a:r>
            <a:r>
              <a:rPr lang="ru-RU" sz="1100" dirty="0" err="1"/>
              <a:t>есімнің</a:t>
            </a:r>
            <a:r>
              <a:rPr lang="ru-RU" sz="1100" dirty="0"/>
              <a:t> </a:t>
            </a:r>
            <a:r>
              <a:rPr lang="ru-RU" sz="1100" dirty="0" err="1" smtClean="0"/>
              <a:t>салыстырмалы</a:t>
            </a:r>
            <a:endParaRPr lang="ru-RU" sz="1100" dirty="0" smtClean="0"/>
          </a:p>
          <a:p>
            <a:pPr algn="ctr"/>
            <a:r>
              <a:rPr lang="ru-RU" sz="1100" dirty="0" smtClean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</a:p>
          <a:p>
            <a:pPr algn="ctr"/>
            <a:r>
              <a:rPr lang="ru-RU" sz="1100" dirty="0" err="1" smtClean="0"/>
              <a:t>күшейтпелі</a:t>
            </a:r>
            <a:r>
              <a:rPr lang="ru-RU" sz="1100" dirty="0" smtClean="0"/>
              <a:t> </a:t>
            </a:r>
            <a:r>
              <a:rPr lang="ru-RU" sz="1100" dirty="0" err="1"/>
              <a:t>шырайлары</a:t>
            </a:r>
            <a:r>
              <a:rPr lang="ru-RU" sz="1100" dirty="0"/>
              <a:t> </a:t>
            </a:r>
            <a:r>
              <a:rPr lang="ru-RU" sz="1100" dirty="0" err="1"/>
              <a:t>болады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652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</TotalTime>
  <Words>404</Words>
  <Application>Microsoft Office PowerPoint</Application>
  <PresentationFormat>Экран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ртррмрмп</vt:lpstr>
      <vt:lpstr>Сұрақтардың жауабын бірге тексерейік</vt:lpstr>
      <vt:lpstr>Презентация PowerPoint</vt:lpstr>
      <vt:lpstr>   </vt:lpstr>
      <vt:lpstr>      2 –тапсырма    Төмендегі сын есімдерге шырай жұрнақтарын жалға, шырай түрлерін ажырат. Шырай түрлерін қолданып, (көлік түрлері) тақырыбымызға байланысты сөйлем құра.  </vt:lpstr>
      <vt:lpstr>Өз жауабыңызды тексеріңіз!</vt:lpstr>
      <vt:lpstr>Презентация PowerPoint</vt:lpstr>
      <vt:lpstr>Презентация PowerPoint</vt:lpstr>
      <vt:lpstr>Презентация PowerPoint</vt:lpstr>
      <vt:lpstr>      Қорытынды: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User</cp:lastModifiedBy>
  <cp:revision>151</cp:revision>
  <dcterms:created xsi:type="dcterms:W3CDTF">2018-03-09T15:08:22Z</dcterms:created>
  <dcterms:modified xsi:type="dcterms:W3CDTF">2021-01-25T09:50:57Z</dcterms:modified>
</cp:coreProperties>
</file>