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15"/>
  </p:notesMasterIdLst>
  <p:sldIdLst>
    <p:sldId id="260" r:id="rId2"/>
    <p:sldId id="266" r:id="rId3"/>
    <p:sldId id="286" r:id="rId4"/>
    <p:sldId id="300" r:id="rId5"/>
    <p:sldId id="271" r:id="rId6"/>
    <p:sldId id="262" r:id="rId7"/>
    <p:sldId id="285" r:id="rId8"/>
    <p:sldId id="301" r:id="rId9"/>
    <p:sldId id="293" r:id="rId10"/>
    <p:sldId id="289" r:id="rId11"/>
    <p:sldId id="306" r:id="rId12"/>
    <p:sldId id="288" r:id="rId13"/>
    <p:sldId id="30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FE2FF"/>
    <a:srgbClr val="D9F5FF"/>
    <a:srgbClr val="71DAFF"/>
    <a:srgbClr val="A3E7FF"/>
    <a:srgbClr val="17A95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93" autoAdjust="0"/>
    <p:restoredTop sz="93755" autoAdjust="0"/>
  </p:normalViewPr>
  <p:slideViewPr>
    <p:cSldViewPr snapToGrid="0">
      <p:cViewPr varScale="1">
        <p:scale>
          <a:sx n="68" d="100"/>
          <a:sy n="68" d="100"/>
        </p:scale>
        <p:origin x="-1386" y="-13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31.01.2021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 xmlns:p14="http://schemas.microsoft.com/office/powerpoint/2010/main"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5</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 xmlns:p14="http://schemas.microsoft.com/office/powerpoint/2010/main" val="79157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C03B2B0-5123-4112-9DAB-FEF64EAB8535}"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91674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12</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 xmlns:p14="http://schemas.microsoft.com/office/powerpoint/2010/main" val="3872766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00000000-1234-1234-1234-12341234123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61BEF0D-F0BB-DE4B-95CE-6DB70DBA9567}" type="datetimeFigureOut">
              <a:rPr lang="en-US" smtClean="0"/>
              <a:pPr/>
              <a:t>1/31/2021</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61BEF0D-F0BB-DE4B-95CE-6DB70DBA9567}" type="datetimeFigureOut">
              <a:rPr lang="en-US" smtClean="0"/>
              <a:pPr/>
              <a:t>1/31/2021</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331645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6814740"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4857194"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2899648"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942102"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Tree>
    <p:extLst>
      <p:ext uri="{BB962C8B-B14F-4D97-AF65-F5344CB8AC3E}">
        <p14:creationId xmlns="" xmlns:p14="http://schemas.microsoft.com/office/powerpoint/2010/main" val="5917093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 xmlns:p14="http://schemas.microsoft.com/office/powerpoint/2010/main" val="1636429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4298479" y="93"/>
            <a:ext cx="4845521"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 xmlns:a14="http://schemas.microsoft.com/office/drawing/2010/main" val="0"/>
              </a:ext>
            </a:extLst>
          </a:blip>
          <a:stretch>
            <a:fillRect/>
          </a:stretch>
        </p:blipFill>
        <p:spPr>
          <a:xfrm>
            <a:off x="787623" y="1055507"/>
            <a:ext cx="2918635" cy="4814922"/>
          </a:xfrm>
          <a:prstGeom prst="rect">
            <a:avLst/>
          </a:prstGeom>
          <a:noFill/>
          <a:ln>
            <a:noFill/>
          </a:ln>
        </p:spPr>
      </p:pic>
      <p:sp>
        <p:nvSpPr>
          <p:cNvPr id="6" name="Title 1"/>
          <p:cNvSpPr>
            <a:spLocks noGrp="1"/>
          </p:cNvSpPr>
          <p:nvPr>
            <p:ph type="title" hasCustomPrompt="1"/>
          </p:nvPr>
        </p:nvSpPr>
        <p:spPr>
          <a:xfrm>
            <a:off x="4877369" y="682388"/>
            <a:ext cx="3792372" cy="5100954"/>
          </a:xfrm>
          <a:effectLst>
            <a:outerShdw blurRad="50800" dist="38100" dir="5400000" algn="t" rotWithShape="0">
              <a:prstClr val="black">
                <a:alpha val="40000"/>
              </a:prstClr>
            </a:outerShdw>
          </a:effectLst>
        </p:spPr>
        <p:txBody>
          <a:bodyPr>
            <a:normAutofit/>
          </a:bodyPr>
          <a:lstStyle>
            <a:lvl1pPr algn="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 xmlns:p14="http://schemas.microsoft.com/office/powerpoint/2010/main" val="12394942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08810" y="191382"/>
            <a:ext cx="671033" cy="895361"/>
          </a:xfrm>
          <a:prstGeom prst="rect">
            <a:avLst/>
          </a:prstGeom>
        </p:spPr>
      </p:pic>
      <p:sp>
        <p:nvSpPr>
          <p:cNvPr id="14" name="Текст 13"/>
          <p:cNvSpPr>
            <a:spLocks noGrp="1"/>
          </p:cNvSpPr>
          <p:nvPr>
            <p:ph type="body" sz="quarter" idx="10"/>
          </p:nvPr>
        </p:nvSpPr>
        <p:spPr>
          <a:xfrm>
            <a:off x="970313" y="2167244"/>
            <a:ext cx="7059689" cy="3847608"/>
          </a:xfrm>
        </p:spPr>
        <p:txBody>
          <a:bodyPr>
            <a:normAutofit/>
          </a:bodyPr>
          <a:lstStyle>
            <a:lvl1pPr marL="342900" indent="-342900">
              <a:buFont typeface="Arial" panose="020B0604020202020204" pitchFamily="34" charset="0"/>
              <a:buChar char="•"/>
              <a:defRPr sz="1800" b="0"/>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970313" y="1543788"/>
            <a:ext cx="7059689"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 xmlns:p14="http://schemas.microsoft.com/office/powerpoint/2010/main" val="24847047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08810" y="191382"/>
            <a:ext cx="671033" cy="895361"/>
          </a:xfrm>
          <a:prstGeom prst="rect">
            <a:avLst/>
          </a:prstGeom>
        </p:spPr>
      </p:pic>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970312" y="2167244"/>
            <a:ext cx="7075043" cy="3847608"/>
          </a:xfrm>
        </p:spPr>
        <p:txBody>
          <a:bodyPr>
            <a:normAutofit/>
          </a:bodyPr>
          <a:lstStyle>
            <a:lvl1pPr marL="0" indent="0">
              <a:lnSpc>
                <a:spcPct val="100000"/>
              </a:lnSpc>
              <a:buFont typeface="Arial" panose="020B0604020202020204" pitchFamily="34" charset="0"/>
              <a:buNone/>
              <a:defRPr sz="1350" b="0" baseline="0"/>
            </a:lvl1pPr>
            <a:lvl2pPr marL="342900" indent="0">
              <a:buNone/>
              <a:defRPr/>
            </a:lvl2pPr>
            <a:lvl3pPr marL="685800" indent="0">
              <a:buNone/>
              <a:defRPr/>
            </a:lvl3pPr>
            <a:lvl4pPr marL="1028700" indent="0">
              <a:buNone/>
              <a:defRPr/>
            </a:lvl4pPr>
            <a:lvl5pPr marL="13716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970312" y="1543788"/>
            <a:ext cx="7075043"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Tree>
    <p:extLst>
      <p:ext uri="{BB962C8B-B14F-4D97-AF65-F5344CB8AC3E}">
        <p14:creationId xmlns="" xmlns:p14="http://schemas.microsoft.com/office/powerpoint/2010/main" val="37230881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2647F38-B617-4D2F-AE0A-013F0C4D2C57}" type="datetimeFigureOut">
              <a:rPr lang="en-US" smtClean="0"/>
              <a:pPr/>
              <a:t>1/31/2021</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E97799C9-84D9-46D2-A11E-BCF8A72052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61BEF0D-F0BB-DE4B-95CE-6DB70DBA9567}" type="datetimeFigureOut">
              <a:rPr lang="en-US" smtClean="0"/>
              <a:pPr/>
              <a:t>1/31/2021</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BFA754-D5C3-4E66-96A6-867B257F58DC}" type="datetimeFigureOut">
              <a:rPr lang="en-US" smtClean="0"/>
              <a:pPr/>
              <a:t>1/31/2021</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5D84065D-F351-4B03-BD91-D8A6B8D4B36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61BEF0D-F0BB-DE4B-95CE-6DB70DBA9567}" type="datetimeFigureOut">
              <a:rPr lang="en-US" smtClean="0"/>
              <a:pPr/>
              <a:t>1/31/2021</a:t>
            </a:fld>
            <a:endParaRPr lang="en-US" dirty="0"/>
          </a:p>
        </p:txBody>
      </p:sp>
      <p:sp>
        <p:nvSpPr>
          <p:cNvPr id="8" name="Нижний колонтитул 7"/>
          <p:cNvSpPr>
            <a:spLocks noGrp="1"/>
          </p:cNvSpPr>
          <p:nvPr>
            <p:ph type="ftr" sz="quarter" idx="11"/>
          </p:nvPr>
        </p:nvSpPr>
        <p:spPr/>
        <p:txBody>
          <a:bodyPr/>
          <a:lstStyle>
            <a:extLst/>
          </a:lstStyle>
          <a:p>
            <a:endParaRPr lang="en-US" dirty="0"/>
          </a:p>
        </p:txBody>
      </p:sp>
      <p:sp>
        <p:nvSpPr>
          <p:cNvPr id="9" name="Номер слайда 8"/>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61BEF0D-F0BB-DE4B-95CE-6DB70DBA9567}" type="datetimeFigureOut">
              <a:rPr lang="en-US" smtClean="0"/>
              <a:pPr/>
              <a:t>1/31/2021</a:t>
            </a:fld>
            <a:endParaRPr lang="en-US" dirty="0"/>
          </a:p>
        </p:txBody>
      </p:sp>
      <p:sp>
        <p:nvSpPr>
          <p:cNvPr id="4" name="Нижний колонтитул 3"/>
          <p:cNvSpPr>
            <a:spLocks noGrp="1"/>
          </p:cNvSpPr>
          <p:nvPr>
            <p:ph type="ftr" sz="quarter" idx="11"/>
          </p:nvPr>
        </p:nvSpPr>
        <p:spPr/>
        <p:txBody>
          <a:bodyPr/>
          <a:lstStyle>
            <a:extLst/>
          </a:lstStyle>
          <a:p>
            <a:endParaRPr lang="en-US" dirty="0"/>
          </a:p>
        </p:txBody>
      </p:sp>
      <p:sp>
        <p:nvSpPr>
          <p:cNvPr id="5" name="Номер слайда 4"/>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61BEF0D-F0BB-DE4B-95CE-6DB70DBA9567}" type="datetimeFigureOut">
              <a:rPr lang="en-US" smtClean="0"/>
              <a:pPr/>
              <a:t>1/31/2021</a:t>
            </a:fld>
            <a:endParaRPr lang="en-US" dirty="0"/>
          </a:p>
        </p:txBody>
      </p:sp>
      <p:sp>
        <p:nvSpPr>
          <p:cNvPr id="3" name="Нижний колонтитул 2"/>
          <p:cNvSpPr>
            <a:spLocks noGrp="1"/>
          </p:cNvSpPr>
          <p:nvPr>
            <p:ph type="ftr" sz="quarter" idx="11"/>
          </p:nvPr>
        </p:nvSpPr>
        <p:spPr/>
        <p:txBody>
          <a:bodyPr/>
          <a:lstStyle>
            <a:extLst/>
          </a:lstStyle>
          <a:p>
            <a:endParaRPr lang="en-US" dirty="0"/>
          </a:p>
        </p:txBody>
      </p:sp>
      <p:sp>
        <p:nvSpPr>
          <p:cNvPr id="4" name="Номер слайда 3"/>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61BEF0D-F0BB-DE4B-95CE-6DB70DBA9567}" type="datetimeFigureOut">
              <a:rPr lang="en-US" smtClean="0"/>
              <a:pPr/>
              <a:t>1/31/2021</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61BEF0D-F0BB-DE4B-95CE-6DB70DBA9567}" type="datetimeFigureOut">
              <a:rPr lang="en-US" smtClean="0"/>
              <a:pPr/>
              <a:t>1/31/2021</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1BEF0D-F0BB-DE4B-95CE-6DB70DBA9567}" type="datetimeFigureOut">
              <a:rPr lang="en-US" smtClean="0"/>
              <a:pPr/>
              <a:t>1/31/2021</a:t>
            </a:fld>
            <a:endParaRPr lang="en-US" dirty="0"/>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733" r:id="rId15"/>
    <p:sldLayoutId id="2147483650" r:id="rId16"/>
    <p:sldLayoutId id="2147483721" r:id="rId17"/>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Прямоугольник 5"/>
          <p:cNvSpPr/>
          <p:nvPr/>
        </p:nvSpPr>
        <p:spPr>
          <a:xfrm>
            <a:off x="1042728" y="885373"/>
            <a:ext cx="7417730" cy="882678"/>
          </a:xfrm>
          <a:prstGeom prst="rect">
            <a:avLst/>
          </a:prstGeom>
        </p:spPr>
        <p:txBody>
          <a:bodyPr wrap="square">
            <a:spAutoFit/>
          </a:bodyPr>
          <a:lstStyle/>
          <a:p>
            <a:pPr>
              <a:lnSpc>
                <a:spcPct val="107000"/>
              </a:lnSpc>
              <a:spcAft>
                <a:spcPts val="600"/>
              </a:spcAft>
            </a:pPr>
            <a:r>
              <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Бөлім тақырыбы:</a:t>
            </a:r>
            <a:br>
              <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ru-RU" sz="2400" dirty="0" err="1" smtClean="0"/>
              <a:t>Көлік және жол</a:t>
            </a:r>
            <a:r>
              <a:rPr lang="ru-RU" sz="2400" dirty="0" smtClean="0"/>
              <a:t> </a:t>
            </a:r>
            <a:r>
              <a:rPr lang="ru-RU" sz="2400" dirty="0" err="1" smtClean="0"/>
              <a:t>белгілері</a:t>
            </a:r>
            <a:r>
              <a:rPr lang="ru-RU" sz="2400" dirty="0" smtClean="0"/>
              <a:t>.</a:t>
            </a:r>
            <a:r>
              <a:rPr lang="kk-KZ" sz="2400" dirty="0" smtClean="0"/>
              <a:t>Морфология. </a:t>
            </a:r>
            <a:endParaRPr lang="ru-RU" sz="2400" b="1" i="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42728" y="2771937"/>
            <a:ext cx="7417729" cy="738664"/>
          </a:xfrm>
          <a:prstGeom prst="rect">
            <a:avLst/>
          </a:prstGeom>
        </p:spPr>
        <p:txBody>
          <a:bodyPr wrap="square">
            <a:spAutoFit/>
          </a:bodyPr>
          <a:lstStyle/>
          <a:p>
            <a:pPr>
              <a:lnSpc>
                <a:spcPct val="150000"/>
              </a:lnSpc>
            </a:pPr>
            <a:r>
              <a:rPr lang="kk-KZ" sz="2800" b="1" dirty="0">
                <a:solidFill>
                  <a:srgbClr val="FF0000"/>
                </a:solidFill>
                <a:latin typeface="Times New Roman" panose="02020603050405020304" pitchFamily="18" charset="0"/>
                <a:ea typeface="Calibri" panose="020F0502020204030204" pitchFamily="34" charset="0"/>
              </a:rPr>
              <a:t>Сабақтың </a:t>
            </a:r>
            <a:r>
              <a:rPr lang="kk-KZ" sz="2800" b="1" dirty="0" smtClean="0">
                <a:solidFill>
                  <a:srgbClr val="FF0000"/>
                </a:solidFill>
                <a:latin typeface="Times New Roman" panose="02020603050405020304" pitchFamily="18" charset="0"/>
                <a:ea typeface="Calibri" panose="020F0502020204030204" pitchFamily="34" charset="0"/>
              </a:rPr>
              <a:t>тақырыбы:</a:t>
            </a:r>
            <a:r>
              <a:rPr lang="kk-KZ" sz="2800" dirty="0" smtClean="0"/>
              <a:t>Автокөлік тарихы</a:t>
            </a:r>
            <a:endParaRPr lang="kk-KZ" sz="2800" b="1" dirty="0">
              <a:solidFill>
                <a:srgbClr val="002060"/>
              </a:solidFill>
              <a:latin typeface="Times New Roman" panose="02020603050405020304" pitchFamily="18" charset="0"/>
              <a:ea typeface="Calibri" panose="020F0502020204030204" pitchFamily="34" charset="0"/>
            </a:endParaRPr>
          </a:p>
        </p:txBody>
      </p:sp>
      <p:sp>
        <p:nvSpPr>
          <p:cNvPr id="8" name="Прямоугольник 7"/>
          <p:cNvSpPr/>
          <p:nvPr/>
        </p:nvSpPr>
        <p:spPr>
          <a:xfrm>
            <a:off x="6977359" y="5233421"/>
            <a:ext cx="1483098" cy="738664"/>
          </a:xfrm>
          <a:prstGeom prst="rect">
            <a:avLst/>
          </a:prstGeom>
        </p:spPr>
        <p:txBody>
          <a:bodyPr wrap="none">
            <a:spAutoFit/>
          </a:bodyPr>
          <a:lstStyle/>
          <a:p>
            <a:pPr algn="ctr"/>
            <a:r>
              <a:rPr lang="kk-KZ" sz="2000" b="1" dirty="0">
                <a:solidFill>
                  <a:srgbClr val="002060"/>
                </a:solidFill>
                <a:latin typeface="Times New Roman" panose="02020603050405020304" pitchFamily="18" charset="0"/>
                <a:ea typeface="Calibri" panose="020F0502020204030204" pitchFamily="34" charset="0"/>
              </a:rPr>
              <a:t>Қазақ</a:t>
            </a:r>
            <a:r>
              <a:rPr lang="kk-KZ" sz="2100" b="1" dirty="0">
                <a:solidFill>
                  <a:srgbClr val="002060"/>
                </a:solidFill>
                <a:latin typeface="Times New Roman" panose="02020603050405020304" pitchFamily="18" charset="0"/>
                <a:ea typeface="Calibri" panose="020F0502020204030204" pitchFamily="34" charset="0"/>
              </a:rPr>
              <a:t> тілі </a:t>
            </a:r>
            <a:endParaRPr lang="ru-RU" sz="2100" b="1" dirty="0">
              <a:solidFill>
                <a:srgbClr val="002060"/>
              </a:solidFill>
            </a:endParaRPr>
          </a:p>
          <a:p>
            <a:pPr algn="ctr"/>
            <a:r>
              <a:rPr lang="kk-KZ" sz="2100" b="1" dirty="0">
                <a:solidFill>
                  <a:srgbClr val="002060"/>
                </a:solidFill>
                <a:latin typeface="Times New Roman" panose="02020603050405020304" pitchFamily="18" charset="0"/>
                <a:ea typeface="Calibri" panose="020F0502020204030204" pitchFamily="34" charset="0"/>
              </a:rPr>
              <a:t>5-сынып </a:t>
            </a:r>
            <a:endParaRPr lang="ru-RU" sz="2100" b="1" dirty="0">
              <a:solidFill>
                <a:srgbClr val="002060"/>
              </a:solidFill>
            </a:endParaRPr>
          </a:p>
        </p:txBody>
      </p:sp>
    </p:spTree>
    <p:extLst>
      <p:ext uri="{BB962C8B-B14F-4D97-AF65-F5344CB8AC3E}">
        <p14:creationId xmlns="" xmlns:p14="http://schemas.microsoft.com/office/powerpoint/2010/main" val="290284106"/>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9"/>
        <p:cNvGrpSpPr/>
        <p:nvPr/>
      </p:nvGrpSpPr>
      <p:grpSpPr>
        <a:xfrm>
          <a:off x="0" y="0"/>
          <a:ext cx="0" cy="0"/>
          <a:chOff x="0" y="0"/>
          <a:chExt cx="0" cy="0"/>
        </a:xfrm>
      </p:grpSpPr>
      <p:sp>
        <p:nvSpPr>
          <p:cNvPr id="230" name="Google Shape;230;p65"/>
          <p:cNvSpPr txBox="1">
            <a:spLocks noGrp="1"/>
          </p:cNvSpPr>
          <p:nvPr>
            <p:ph type="body" idx="1"/>
          </p:nvPr>
        </p:nvSpPr>
        <p:spPr>
          <a:xfrm>
            <a:off x="567058" y="471118"/>
            <a:ext cx="7458539" cy="442400"/>
          </a:xfrm>
          <a:prstGeom prst="rect">
            <a:avLst/>
          </a:prstGeom>
        </p:spPr>
        <p:txBody>
          <a:bodyPr spcFirstLastPara="1" vert="horz" wrap="square" lIns="91425" tIns="91425" rIns="91425" bIns="91425" rtlCol="0" anchor="t" anchorCtr="0">
            <a:noAutofit/>
          </a:bodyPr>
          <a:lstStyle/>
          <a:p>
            <a:pPr marL="114297" indent="0" fontAlgn="base">
              <a:buNone/>
            </a:pPr>
            <a:r>
              <a:rPr lang="kk-KZ" sz="1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АНЫҚТАМА БҰРЫШЫ</a:t>
            </a:r>
          </a:p>
          <a:p>
            <a:pPr marL="114297" indent="0" fontAlgn="base">
              <a:buNone/>
            </a:pPr>
            <a:r>
              <a:rPr lang="kk-KZ"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800" b="1" dirty="0" smtClean="0">
                <a:latin typeface="Times New Roman" panose="02020603050405020304" pitchFamily="18" charset="0"/>
                <a:ea typeface="Times New Roman" panose="02020603050405020304" pitchFamily="18" charset="0"/>
                <a:cs typeface="Times New Roman" panose="02020603050405020304" pitchFamily="18" charset="0"/>
              </a:rPr>
              <a:t>Сын есімнің шырайлары</a:t>
            </a:r>
          </a:p>
          <a:p>
            <a:pPr marL="114297" indent="0" fontAlgn="base">
              <a:buNone/>
            </a:pPr>
            <a:r>
              <a:rPr lang="kk-KZ" sz="1800" b="1" dirty="0" smtClean="0">
                <a:latin typeface="Times New Roman" panose="02020603050405020304" pitchFamily="18" charset="0"/>
                <a:ea typeface="Times New Roman" panose="02020603050405020304" pitchFamily="18" charset="0"/>
                <a:cs typeface="Times New Roman" panose="02020603050405020304" pitchFamily="18" charset="0"/>
              </a:rPr>
              <a:t>   Дүниедегі заттар мен құбылыстардың сыны,сапасы,түрі,түсі және т.б.белгілері үнемі біркелкі бола бермейді.Олардың арасындағы сапалық белгілердің ерекшелігін білдіру үшін сындық мағынаны білдіретін сөздерге шырай жұрнақтары жалғанады.Сын есімнің салыстырмалы және күшейтпелі шырайлары болады.</a:t>
            </a:r>
            <a:endParaRPr lang="ru-RU" sz="1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315" name="AutoShape 3" descr="Буын. Буын түрлері Буын-сөз құрамындағы бір немесе бірнеше дыбыстар тобынан ж..."/>
          <p:cNvSpPr>
            <a:spLocks noChangeAspect="1" noChangeArrowheads="1"/>
          </p:cNvSpPr>
          <p:nvPr/>
        </p:nvSpPr>
        <p:spPr bwMode="auto">
          <a:xfrm>
            <a:off x="0" y="0"/>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s://ds02.infourok.ru/uploads/ex/0cc6/00045285-94d4eed8/640/img1.jpg"/>
          <p:cNvSpPr>
            <a:spLocks noChangeAspect="1" noChangeArrowheads="1"/>
          </p:cNvSpPr>
          <p:nvPr/>
        </p:nvSpPr>
        <p:spPr bwMode="auto">
          <a:xfrm>
            <a:off x="0" y="0"/>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7" name="AutoShape 5" descr="https://ds02.infourok.ru/uploads/ex/0cc6/00045285-94d4eed8/640/img2.jpg"/>
          <p:cNvSpPr>
            <a:spLocks noChangeAspect="1" noChangeArrowheads="1"/>
          </p:cNvSpPr>
          <p:nvPr/>
        </p:nvSpPr>
        <p:spPr bwMode="auto">
          <a:xfrm>
            <a:off x="0" y="0"/>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8" name="AutoShape 6" descr="https://ds02.infourok.ru/uploads/ex/0cc6/00045285-94d4eed8/640/img3.jpg"/>
          <p:cNvSpPr>
            <a:spLocks noChangeAspect="1" noChangeArrowheads="1"/>
          </p:cNvSpPr>
          <p:nvPr/>
        </p:nvSpPr>
        <p:spPr bwMode="auto">
          <a:xfrm>
            <a:off x="0" y="0"/>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9" name="AutoShape 7" descr="https://ds02.infourok.ru/uploads/ex/0cc6/00045285-94d4eed8/640/img4.jpg"/>
          <p:cNvSpPr>
            <a:spLocks noChangeAspect="1" noChangeArrowheads="1"/>
          </p:cNvSpPr>
          <p:nvPr/>
        </p:nvSpPr>
        <p:spPr bwMode="auto">
          <a:xfrm>
            <a:off x="0" y="0"/>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0" name="AutoShape 8" descr="https://ds02.infourok.ru/uploads/ex/0cc6/00045285-94d4eed8/640/img5.jpg"/>
          <p:cNvSpPr>
            <a:spLocks noChangeAspect="1" noChangeArrowheads="1"/>
          </p:cNvSpPr>
          <p:nvPr/>
        </p:nvSpPr>
        <p:spPr bwMode="auto">
          <a:xfrm>
            <a:off x="0" y="0"/>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1" name="AutoShape 9" descr="https://ds02.infourok.ru/uploads/ex/0cc6/00045285-94d4eed8/640/img6.jpg"/>
          <p:cNvSpPr>
            <a:spLocks noChangeAspect="1" noChangeArrowheads="1"/>
          </p:cNvSpPr>
          <p:nvPr/>
        </p:nvSpPr>
        <p:spPr bwMode="auto">
          <a:xfrm>
            <a:off x="0" y="0"/>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 name="AutoShape 11" descr="Буын. Буын түрлері Буын-сөз құрамындағы бір немесе бірнеше дыбыстар тобынан ж..."/>
          <p:cNvSpPr>
            <a:spLocks noChangeAspect="1" noChangeArrowheads="1"/>
          </p:cNvSpPr>
          <p:nvPr/>
        </p:nvSpPr>
        <p:spPr bwMode="auto">
          <a:xfrm>
            <a:off x="0" y="0"/>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4" name="AutoShape 12" descr="https://ds02.infourok.ru/uploads/ex/0cc6/00045285-94d4eed8/640/img1.jpg"/>
          <p:cNvSpPr>
            <a:spLocks noChangeAspect="1" noChangeArrowheads="1"/>
          </p:cNvSpPr>
          <p:nvPr/>
        </p:nvSpPr>
        <p:spPr bwMode="auto">
          <a:xfrm>
            <a:off x="0" y="0"/>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5" name="AutoShape 13" descr="https://ds02.infourok.ru/uploads/ex/0cc6/00045285-94d4eed8/640/img2.jpg"/>
          <p:cNvSpPr>
            <a:spLocks noChangeAspect="1" noChangeArrowheads="1"/>
          </p:cNvSpPr>
          <p:nvPr/>
        </p:nvSpPr>
        <p:spPr bwMode="auto">
          <a:xfrm>
            <a:off x="0" y="0"/>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7" name="AutoShape 15" descr="Мона Лиза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9" name="AutoShape 17" descr="Мона Лиза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31" name="AutoShape 19" descr="Картинки по запрос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33" name="AutoShape 21" descr="Картинки по запрос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35" name="AutoShape 23" descr="Картинки по запрос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37" name="AutoShape 25" descr="Картинки по запрос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 name="Горизонтальный свиток 21"/>
          <p:cNvSpPr/>
          <p:nvPr/>
        </p:nvSpPr>
        <p:spPr>
          <a:xfrm>
            <a:off x="436099" y="2405575"/>
            <a:ext cx="2771334" cy="3896751"/>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r>
              <a:rPr lang="kk-KZ" b="1" dirty="0" smtClean="0"/>
              <a:t>Салыстырмалы шырай:</a:t>
            </a:r>
            <a:endParaRPr lang="ru-RU" dirty="0" smtClean="0"/>
          </a:p>
          <a:p>
            <a:r>
              <a:rPr lang="kk-KZ" dirty="0" smtClean="0"/>
              <a:t>-рақ,-рек,-ырақ,-ірек;</a:t>
            </a:r>
            <a:endParaRPr lang="ru-RU" dirty="0" smtClean="0"/>
          </a:p>
          <a:p>
            <a:r>
              <a:rPr lang="kk-KZ" dirty="0" smtClean="0"/>
              <a:t>(қызыл+ырақ,көб(п)-ірек);</a:t>
            </a:r>
            <a:endParaRPr lang="ru-RU" dirty="0" smtClean="0"/>
          </a:p>
          <a:p>
            <a:r>
              <a:rPr lang="kk-KZ" dirty="0" smtClean="0"/>
              <a:t>-дау,-деу</a:t>
            </a:r>
            <a:r>
              <a:rPr lang="kk-KZ" sz="2000" dirty="0" smtClean="0"/>
              <a:t>,-</a:t>
            </a:r>
            <a:r>
              <a:rPr lang="kk-KZ" dirty="0" smtClean="0"/>
              <a:t>тау,-теу</a:t>
            </a:r>
            <a:endParaRPr lang="ru-RU" dirty="0" smtClean="0"/>
          </a:p>
          <a:p>
            <a:r>
              <a:rPr lang="kk-KZ" dirty="0" smtClean="0"/>
              <a:t>(ұзын+дау,көп+теу)</a:t>
            </a:r>
            <a:endParaRPr lang="ru-RU" dirty="0" smtClean="0"/>
          </a:p>
          <a:p>
            <a:pPr algn="ctr"/>
            <a:endParaRPr lang="ru-RU" dirty="0"/>
          </a:p>
        </p:txBody>
      </p:sp>
      <p:sp>
        <p:nvSpPr>
          <p:cNvPr id="23" name="Овал 22"/>
          <p:cNvSpPr/>
          <p:nvPr/>
        </p:nvSpPr>
        <p:spPr>
          <a:xfrm>
            <a:off x="3165230" y="2686929"/>
            <a:ext cx="2968283" cy="25462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000" dirty="0" smtClean="0">
                <a:latin typeface="Times New Roman" pitchFamily="18" charset="0"/>
                <a:cs typeface="Times New Roman" pitchFamily="18" charset="0"/>
              </a:rPr>
              <a:t>Сын есімнің шырайларының жасалуы</a:t>
            </a:r>
            <a:endParaRPr lang="ru-RU" sz="2000" dirty="0">
              <a:latin typeface="Times New Roman" pitchFamily="18" charset="0"/>
              <a:cs typeface="Times New Roman" pitchFamily="18" charset="0"/>
            </a:endParaRPr>
          </a:p>
        </p:txBody>
      </p:sp>
      <p:sp>
        <p:nvSpPr>
          <p:cNvPr id="24" name="Горизонтальный свиток 23"/>
          <p:cNvSpPr/>
          <p:nvPr/>
        </p:nvSpPr>
        <p:spPr>
          <a:xfrm>
            <a:off x="6035040" y="2180492"/>
            <a:ext cx="2630658" cy="4178104"/>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b="1" dirty="0" smtClean="0"/>
              <a:t>Күшейтпелі шырай:</a:t>
            </a:r>
          </a:p>
          <a:p>
            <a:pPr algn="ctr"/>
            <a:r>
              <a:rPr lang="kk-KZ" sz="2000" dirty="0" smtClean="0"/>
              <a:t>а)күшейткіш буын:қып-,сап-(қып-қызыл,сап-сары);</a:t>
            </a:r>
          </a:p>
          <a:p>
            <a:pPr algn="ctr"/>
            <a:r>
              <a:rPr lang="kk-KZ" sz="2000" dirty="0" smtClean="0"/>
              <a:t>ә)өте,тым,аса және т.б. сөздер+сын есім (өте қызыл,тым биік)</a:t>
            </a:r>
            <a:endParaRPr lang="ru-RU" sz="2000" dirty="0"/>
          </a:p>
        </p:txBody>
      </p:sp>
    </p:spTree>
    <p:extLst>
      <p:ext uri="{BB962C8B-B14F-4D97-AF65-F5344CB8AC3E}">
        <p14:creationId xmlns="" xmlns:p14="http://schemas.microsoft.com/office/powerpoint/2010/main" val="2857199437"/>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79828" y="506438"/>
          <a:ext cx="8215531" cy="5951919"/>
        </p:xfrm>
        <a:graphic>
          <a:graphicData uri="http://schemas.openxmlformats.org/drawingml/2006/table">
            <a:tbl>
              <a:tblPr/>
              <a:tblGrid>
                <a:gridCol w="8215531"/>
              </a:tblGrid>
              <a:tr h="5852160">
                <a:tc>
                  <a:txBody>
                    <a:bodyPr/>
                    <a:lstStyle/>
                    <a:p>
                      <a:pPr algn="just">
                        <a:lnSpc>
                          <a:spcPct val="107000"/>
                        </a:lnSpc>
                        <a:spcAft>
                          <a:spcPts val="800"/>
                        </a:spcAft>
                      </a:pPr>
                      <a:r>
                        <a:rPr lang="kk-KZ" sz="2400" b="1" dirty="0" smtClean="0">
                          <a:latin typeface="Times New Roman"/>
                          <a:ea typeface="Calibri"/>
                          <a:cs typeface="Times New Roman"/>
                        </a:rPr>
                        <a:t>  </a:t>
                      </a:r>
                      <a:r>
                        <a:rPr lang="kk-KZ" sz="2000" b="1" dirty="0" smtClean="0">
                          <a:latin typeface="Times New Roman"/>
                          <a:ea typeface="Calibri"/>
                          <a:cs typeface="Times New Roman"/>
                        </a:rPr>
                        <a:t>Бекіту</a:t>
                      </a:r>
                      <a:r>
                        <a:rPr lang="kk-KZ" sz="2000" b="1" baseline="0" dirty="0" smtClean="0">
                          <a:latin typeface="Times New Roman"/>
                          <a:ea typeface="Calibri"/>
                          <a:cs typeface="Times New Roman"/>
                        </a:rPr>
                        <a:t> және бағалау</a:t>
                      </a:r>
                      <a:endParaRPr lang="ru-RU" sz="2000" dirty="0">
                        <a:latin typeface="Calibri"/>
                        <a:ea typeface="Calibri"/>
                        <a:cs typeface="Times New Roman"/>
                      </a:endParaRPr>
                    </a:p>
                    <a:p>
                      <a:pPr algn="just">
                        <a:lnSpc>
                          <a:spcPct val="107000"/>
                        </a:lnSpc>
                        <a:spcAft>
                          <a:spcPts val="800"/>
                        </a:spcAft>
                      </a:pPr>
                      <a:r>
                        <a:rPr lang="kk-KZ" sz="2000" dirty="0" smtClean="0">
                          <a:latin typeface="Times New Roman"/>
                          <a:ea typeface="Calibri"/>
                          <a:cs typeface="Times New Roman"/>
                        </a:rPr>
                        <a:t>Әр</a:t>
                      </a:r>
                      <a:r>
                        <a:rPr lang="kk-KZ" sz="2000" baseline="0" dirty="0" smtClean="0">
                          <a:latin typeface="Times New Roman"/>
                          <a:ea typeface="Calibri"/>
                          <a:cs typeface="Times New Roman"/>
                        </a:rPr>
                        <a:t> көлікті өз тұрағына жеткізіңіз</a:t>
                      </a:r>
                      <a:r>
                        <a:rPr lang="kk-KZ" sz="2000" dirty="0" smtClean="0">
                          <a:latin typeface="Times New Roman"/>
                          <a:ea typeface="Calibri"/>
                          <a:cs typeface="Times New Roman"/>
                        </a:rPr>
                        <a:t>.</a:t>
                      </a:r>
                      <a:endParaRPr lang="ru-RU" sz="2000" dirty="0">
                        <a:latin typeface="Calibri"/>
                        <a:ea typeface="Calibri"/>
                        <a:cs typeface="Times New Roman"/>
                      </a:endParaRPr>
                    </a:p>
                    <a:p>
                      <a:pPr marL="0" marR="0" indent="0" algn="l" defTabSz="914400" rtl="0" eaLnBrk="1" fontAlgn="auto" latinLnBrk="0" hangingPunct="1">
                        <a:lnSpc>
                          <a:spcPct val="107000"/>
                        </a:lnSpc>
                        <a:spcBef>
                          <a:spcPts val="0"/>
                        </a:spcBef>
                        <a:spcAft>
                          <a:spcPts val="800"/>
                        </a:spcAft>
                        <a:buClrTx/>
                        <a:buSzTx/>
                        <a:buFontTx/>
                        <a:buNone/>
                        <a:tabLst/>
                        <a:defRPr/>
                      </a:pPr>
                      <a:endParaRPr lang="kk-KZ" sz="2000" dirty="0" smtClean="0">
                        <a:latin typeface="Times New Roman"/>
                        <a:ea typeface="Calibri"/>
                        <a:cs typeface="Times New Roman"/>
                      </a:endParaRPr>
                    </a:p>
                    <a:p>
                      <a:pPr algn="l">
                        <a:lnSpc>
                          <a:spcPct val="107000"/>
                        </a:lnSpc>
                        <a:spcAft>
                          <a:spcPts val="800"/>
                        </a:spcAft>
                      </a:pPr>
                      <a:endParaRPr lang="kk-KZ" sz="2000" dirty="0" smtClean="0">
                        <a:latin typeface="Times New Roman"/>
                        <a:ea typeface="Calibri"/>
                        <a:cs typeface="Times New Roman"/>
                      </a:endParaRPr>
                    </a:p>
                    <a:p>
                      <a:pPr algn="l">
                        <a:lnSpc>
                          <a:spcPct val="107000"/>
                        </a:lnSpc>
                        <a:spcAft>
                          <a:spcPts val="800"/>
                        </a:spcAft>
                      </a:pPr>
                      <a:endParaRPr lang="kk-KZ" sz="2000" dirty="0" smtClean="0">
                        <a:latin typeface="Times New Roman"/>
                        <a:ea typeface="Calibri"/>
                        <a:cs typeface="Times New Roman"/>
                      </a:endParaRPr>
                    </a:p>
                    <a:p>
                      <a:pPr algn="l">
                        <a:lnSpc>
                          <a:spcPct val="107000"/>
                        </a:lnSpc>
                        <a:spcAft>
                          <a:spcPts val="800"/>
                        </a:spcAft>
                      </a:pPr>
                      <a:endParaRPr lang="kk-KZ" sz="2000" dirty="0" smtClean="0">
                        <a:latin typeface="Times New Roman"/>
                        <a:ea typeface="Calibri"/>
                        <a:cs typeface="Times New Roman"/>
                      </a:endParaRPr>
                    </a:p>
                    <a:p>
                      <a:pPr algn="l">
                        <a:lnSpc>
                          <a:spcPct val="107000"/>
                        </a:lnSpc>
                        <a:spcAft>
                          <a:spcPts val="800"/>
                        </a:spcAft>
                      </a:pPr>
                      <a:endParaRPr lang="kk-KZ" sz="2000" dirty="0" smtClean="0">
                        <a:latin typeface="Times New Roman"/>
                        <a:ea typeface="Calibri"/>
                        <a:cs typeface="Times New Roman"/>
                      </a:endParaRPr>
                    </a:p>
                    <a:p>
                      <a:pPr algn="l">
                        <a:lnSpc>
                          <a:spcPct val="107000"/>
                        </a:lnSpc>
                        <a:spcAft>
                          <a:spcPts val="800"/>
                        </a:spcAft>
                      </a:pPr>
                      <a:endParaRPr lang="kk-KZ" sz="2000" dirty="0" smtClean="0">
                        <a:latin typeface="Times New Roman"/>
                        <a:ea typeface="Calibri"/>
                        <a:cs typeface="Times New Roman"/>
                      </a:endParaRPr>
                    </a:p>
                    <a:p>
                      <a:pPr algn="l">
                        <a:lnSpc>
                          <a:spcPct val="107000"/>
                        </a:lnSpc>
                        <a:spcAft>
                          <a:spcPts val="800"/>
                        </a:spcAft>
                      </a:pPr>
                      <a:endParaRPr lang="kk-KZ" sz="2000" dirty="0" smtClean="0">
                        <a:latin typeface="Times New Roman"/>
                        <a:ea typeface="Calibri"/>
                        <a:cs typeface="Times New Roman"/>
                      </a:endParaRPr>
                    </a:p>
                    <a:p>
                      <a:pPr marL="0" marR="0" indent="0" algn="l" defTabSz="914400" rtl="0" eaLnBrk="1" fontAlgn="auto" latinLnBrk="0" hangingPunct="1">
                        <a:lnSpc>
                          <a:spcPct val="107000"/>
                        </a:lnSpc>
                        <a:spcBef>
                          <a:spcPts val="0"/>
                        </a:spcBef>
                        <a:spcAft>
                          <a:spcPts val="800"/>
                        </a:spcAft>
                        <a:buClrTx/>
                        <a:buSzTx/>
                        <a:buFontTx/>
                        <a:buNone/>
                        <a:tabLst/>
                        <a:defRPr/>
                      </a:pPr>
                      <a:endParaRPr lang="ru-RU" sz="2000" dirty="0" smtClean="0">
                        <a:latin typeface="Calibri"/>
                        <a:ea typeface="Calibri"/>
                        <a:cs typeface="Times New Roman"/>
                      </a:endParaRPr>
                    </a:p>
                    <a:p>
                      <a:pPr algn="l">
                        <a:lnSpc>
                          <a:spcPct val="107000"/>
                        </a:lnSpc>
                        <a:spcAft>
                          <a:spcPts val="800"/>
                        </a:spcAft>
                      </a:pPr>
                      <a:r>
                        <a:rPr lang="kk-KZ" sz="2000" dirty="0" smtClean="0">
                          <a:latin typeface="+mn-lt"/>
                          <a:ea typeface="Calibri"/>
                          <a:cs typeface="Times New Roman"/>
                        </a:rPr>
                        <a:t>                                                      Дескриптор              </a:t>
                      </a:r>
                      <a:r>
                        <a:rPr lang="kk-KZ" sz="2000" i="1" dirty="0" smtClean="0">
                          <a:latin typeface="+mn-lt"/>
                          <a:ea typeface="Calibri"/>
                          <a:cs typeface="Times New Roman"/>
                        </a:rPr>
                        <a:t>Білім</a:t>
                      </a:r>
                      <a:r>
                        <a:rPr lang="kk-KZ" sz="2000" i="1" baseline="0" dirty="0" smtClean="0">
                          <a:latin typeface="+mn-lt"/>
                          <a:ea typeface="Calibri"/>
                          <a:cs typeface="Times New Roman"/>
                        </a:rPr>
                        <a:t> алушы</a:t>
                      </a:r>
                      <a:endParaRPr lang="kk-KZ" sz="2000" i="1" dirty="0" smtClean="0">
                        <a:latin typeface="Times New Roman"/>
                        <a:ea typeface="Calibri"/>
                        <a:cs typeface="Times New Roman"/>
                      </a:endParaRPr>
                    </a:p>
                    <a:p>
                      <a:pPr algn="l">
                        <a:lnSpc>
                          <a:spcPct val="107000"/>
                        </a:lnSpc>
                        <a:spcAft>
                          <a:spcPts val="800"/>
                        </a:spcAft>
                      </a:pPr>
                      <a:r>
                        <a:rPr lang="kk-KZ" sz="2000" dirty="0" smtClean="0">
                          <a:latin typeface="Times New Roman"/>
                          <a:ea typeface="Calibri"/>
                          <a:cs typeface="Times New Roman"/>
                        </a:rPr>
                        <a:t>                                                    - </a:t>
                      </a:r>
                      <a:r>
                        <a:rPr lang="kk-KZ" sz="2000" dirty="0">
                          <a:solidFill>
                            <a:srgbClr val="000000"/>
                          </a:solidFill>
                          <a:latin typeface="Times New Roman"/>
                          <a:ea typeface="Times New Roman"/>
                          <a:cs typeface="Times New Roman"/>
                        </a:rPr>
                        <a:t>Берілген сын есімдердің </a:t>
                      </a:r>
                      <a:r>
                        <a:rPr lang="kk-KZ" sz="2000" dirty="0" smtClean="0">
                          <a:solidFill>
                            <a:srgbClr val="000000"/>
                          </a:solidFill>
                          <a:latin typeface="Times New Roman"/>
                          <a:ea typeface="Times New Roman"/>
                          <a:cs typeface="Times New Roman"/>
                        </a:rPr>
                        <a:t>қай шырайға</a:t>
                      </a:r>
                    </a:p>
                    <a:p>
                      <a:pPr algn="l">
                        <a:lnSpc>
                          <a:spcPct val="107000"/>
                        </a:lnSpc>
                        <a:spcAft>
                          <a:spcPts val="800"/>
                        </a:spcAft>
                      </a:pPr>
                      <a:r>
                        <a:rPr lang="kk-KZ" sz="2000" dirty="0" smtClean="0">
                          <a:solidFill>
                            <a:srgbClr val="000000"/>
                          </a:solidFill>
                          <a:latin typeface="Times New Roman"/>
                          <a:ea typeface="Times New Roman"/>
                          <a:cs typeface="Times New Roman"/>
                        </a:rPr>
                        <a:t>                                     </a:t>
                      </a:r>
                      <a:r>
                        <a:rPr lang="kk-KZ" sz="2000" baseline="0" dirty="0" smtClean="0">
                          <a:solidFill>
                            <a:srgbClr val="000000"/>
                          </a:solidFill>
                          <a:latin typeface="Times New Roman"/>
                          <a:ea typeface="Times New Roman"/>
                          <a:cs typeface="Times New Roman"/>
                        </a:rPr>
                        <a:t>                    </a:t>
                      </a:r>
                      <a:r>
                        <a:rPr lang="kk-KZ" sz="2000" dirty="0" smtClean="0">
                          <a:solidFill>
                            <a:srgbClr val="000000"/>
                          </a:solidFill>
                          <a:latin typeface="Times New Roman"/>
                          <a:ea typeface="Times New Roman"/>
                          <a:cs typeface="Times New Roman"/>
                        </a:rPr>
                        <a:t>жататындығын   </a:t>
                      </a:r>
                      <a:r>
                        <a:rPr lang="kk-KZ" sz="2000" dirty="0">
                          <a:solidFill>
                            <a:srgbClr val="000000"/>
                          </a:solidFill>
                          <a:latin typeface="Times New Roman"/>
                          <a:ea typeface="Times New Roman"/>
                          <a:cs typeface="Times New Roman"/>
                        </a:rPr>
                        <a:t>анықтайды</a:t>
                      </a:r>
                      <a:r>
                        <a:rPr lang="kk-KZ" sz="2000" dirty="0">
                          <a:latin typeface="Times New Roman"/>
                          <a:ea typeface="Calibri"/>
                          <a:cs typeface="Times New Roman"/>
                        </a:rPr>
                        <a:t>;</a:t>
                      </a:r>
                      <a:endParaRPr lang="ru-RU" sz="2000" dirty="0">
                        <a:latin typeface="Calibri"/>
                        <a:ea typeface="Calibri"/>
                        <a:cs typeface="Times New Roman"/>
                      </a:endParaRPr>
                    </a:p>
                    <a:p>
                      <a:pPr algn="just">
                        <a:lnSpc>
                          <a:spcPct val="107000"/>
                        </a:lnSpc>
                        <a:spcAft>
                          <a:spcPts val="800"/>
                        </a:spcAft>
                      </a:pPr>
                      <a:r>
                        <a:rPr lang="kk-KZ" sz="2000" dirty="0">
                          <a:latin typeface="Times New Roman"/>
                          <a:ea typeface="Calibri"/>
                          <a:cs typeface="Times New Roman"/>
                        </a:rPr>
                        <a:t>                    </a:t>
                      </a:r>
                      <a:r>
                        <a:rPr lang="kk-KZ" sz="2000" dirty="0" smtClean="0">
                          <a:latin typeface="Times New Roman"/>
                          <a:ea typeface="Calibri"/>
                          <a:cs typeface="Times New Roman"/>
                        </a:rPr>
                        <a:t>                        </a:t>
                      </a:r>
                      <a:r>
                        <a:rPr lang="kk-KZ" sz="2000" baseline="0" dirty="0" smtClean="0">
                          <a:latin typeface="Times New Roman"/>
                          <a:ea typeface="Calibri"/>
                          <a:cs typeface="Times New Roman"/>
                        </a:rPr>
                        <a:t>   </a:t>
                      </a:r>
                      <a:endParaRPr lang="ru-RU" sz="2000" dirty="0">
                        <a:latin typeface="Calibri"/>
                        <a:ea typeface="Calibri"/>
                        <a:cs typeface="Times New Roman"/>
                      </a:endParaRPr>
                    </a:p>
                  </a:txBody>
                  <a:tcPr marL="114300" marR="114300" marT="0" marB="0">
                    <a:lnL>
                      <a:noFill/>
                    </a:lnL>
                    <a:lnR>
                      <a:noFill/>
                    </a:lnR>
                    <a:lnT>
                      <a:noFill/>
                    </a:lnT>
                    <a:lnB>
                      <a:noFill/>
                    </a:lnB>
                    <a:solidFill>
                      <a:schemeClr val="bg1"/>
                    </a:solidFill>
                  </a:tcPr>
                </a:tc>
              </a:tr>
            </a:tbl>
          </a:graphicData>
        </a:graphic>
      </p:graphicFrame>
      <p:pic>
        <p:nvPicPr>
          <p:cNvPr id="22" name="Рисунок 21" descr="Ең арзан жаңа көліктер"/>
          <p:cNvPicPr/>
          <p:nvPr/>
        </p:nvPicPr>
        <p:blipFill>
          <a:blip r:embed="rId2"/>
          <a:srcRect/>
          <a:stretch>
            <a:fillRect/>
          </a:stretch>
        </p:blipFill>
        <p:spPr bwMode="auto">
          <a:xfrm>
            <a:off x="379828" y="3742007"/>
            <a:ext cx="2616590" cy="1097279"/>
          </a:xfrm>
          <a:prstGeom prst="rect">
            <a:avLst/>
          </a:prstGeom>
          <a:noFill/>
          <a:ln w="9525">
            <a:noFill/>
            <a:miter lim="800000"/>
            <a:headEnd/>
            <a:tailEnd/>
          </a:ln>
        </p:spPr>
      </p:pic>
      <p:pic>
        <p:nvPicPr>
          <p:cNvPr id="23" name="Рисунок 22" descr="Ең арзан жаңа көліктер"/>
          <p:cNvPicPr/>
          <p:nvPr/>
        </p:nvPicPr>
        <p:blipFill>
          <a:blip r:embed="rId2"/>
          <a:srcRect/>
          <a:stretch>
            <a:fillRect/>
          </a:stretch>
        </p:blipFill>
        <p:spPr bwMode="auto">
          <a:xfrm>
            <a:off x="363928" y="2588456"/>
            <a:ext cx="2615565" cy="1139483"/>
          </a:xfrm>
          <a:prstGeom prst="rect">
            <a:avLst/>
          </a:prstGeom>
          <a:noFill/>
          <a:ln w="9525">
            <a:noFill/>
            <a:miter lim="800000"/>
            <a:headEnd/>
            <a:tailEnd/>
          </a:ln>
        </p:spPr>
      </p:pic>
      <p:sp>
        <p:nvSpPr>
          <p:cNvPr id="24" name="TextBox 23"/>
          <p:cNvSpPr txBox="1"/>
          <p:nvPr/>
        </p:nvSpPr>
        <p:spPr>
          <a:xfrm>
            <a:off x="604912" y="2700997"/>
            <a:ext cx="178659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k-KZ" dirty="0" smtClean="0"/>
              <a:t>Жұмсақтау мата</a:t>
            </a:r>
            <a:endParaRPr lang="ru-RU" dirty="0"/>
          </a:p>
        </p:txBody>
      </p:sp>
      <p:sp>
        <p:nvSpPr>
          <p:cNvPr id="25" name="TextBox 24"/>
          <p:cNvSpPr txBox="1"/>
          <p:nvPr/>
        </p:nvSpPr>
        <p:spPr>
          <a:xfrm>
            <a:off x="590844" y="3812346"/>
            <a:ext cx="187100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k-KZ" dirty="0" smtClean="0"/>
              <a:t>Тым биік мұнара</a:t>
            </a:r>
            <a:endParaRPr lang="ru-RU" dirty="0"/>
          </a:p>
        </p:txBody>
      </p:sp>
      <p:pic>
        <p:nvPicPr>
          <p:cNvPr id="26" name="Рисунок 25" descr="Ең арзан жаңа көліктер"/>
          <p:cNvPicPr/>
          <p:nvPr/>
        </p:nvPicPr>
        <p:blipFill>
          <a:blip r:embed="rId2"/>
          <a:srcRect/>
          <a:stretch>
            <a:fillRect/>
          </a:stretch>
        </p:blipFill>
        <p:spPr bwMode="auto">
          <a:xfrm>
            <a:off x="338137" y="1420836"/>
            <a:ext cx="2615565" cy="1167619"/>
          </a:xfrm>
          <a:prstGeom prst="rect">
            <a:avLst/>
          </a:prstGeom>
          <a:noFill/>
          <a:ln w="9525">
            <a:noFill/>
            <a:miter lim="800000"/>
            <a:headEnd/>
            <a:tailEnd/>
          </a:ln>
        </p:spPr>
      </p:pic>
      <p:sp>
        <p:nvSpPr>
          <p:cNvPr id="27" name="TextBox 26"/>
          <p:cNvSpPr txBox="1"/>
          <p:nvPr/>
        </p:nvSpPr>
        <p:spPr>
          <a:xfrm>
            <a:off x="576776" y="1617785"/>
            <a:ext cx="18287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k-KZ" dirty="0" smtClean="0"/>
              <a:t>Қып-қызыл шоқ</a:t>
            </a:r>
            <a:endParaRPr lang="ru-RU" dirty="0"/>
          </a:p>
        </p:txBody>
      </p:sp>
      <p:pic>
        <p:nvPicPr>
          <p:cNvPr id="28" name="Рисунок 27" descr="Ең арзан жаңа көліктер"/>
          <p:cNvPicPr/>
          <p:nvPr/>
        </p:nvPicPr>
        <p:blipFill>
          <a:blip r:embed="rId2"/>
          <a:srcRect/>
          <a:stretch>
            <a:fillRect/>
          </a:stretch>
        </p:blipFill>
        <p:spPr bwMode="auto">
          <a:xfrm>
            <a:off x="408477" y="4868692"/>
            <a:ext cx="2615565" cy="1335160"/>
          </a:xfrm>
          <a:prstGeom prst="rect">
            <a:avLst/>
          </a:prstGeom>
          <a:noFill/>
          <a:ln w="9525">
            <a:noFill/>
            <a:miter lim="800000"/>
            <a:headEnd/>
            <a:tailEnd/>
          </a:ln>
        </p:spPr>
      </p:pic>
      <p:sp>
        <p:nvSpPr>
          <p:cNvPr id="29" name="TextBox 28"/>
          <p:cNvSpPr txBox="1"/>
          <p:nvPr/>
        </p:nvSpPr>
        <p:spPr>
          <a:xfrm>
            <a:off x="548640" y="5092504"/>
            <a:ext cx="18850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k-KZ" dirty="0" smtClean="0"/>
              <a:t>Кішірек бөлме</a:t>
            </a:r>
            <a:endParaRPr lang="ru-RU" dirty="0"/>
          </a:p>
        </p:txBody>
      </p:sp>
      <p:sp>
        <p:nvSpPr>
          <p:cNvPr id="30" name="Блок-схема: процесс 29"/>
          <p:cNvSpPr/>
          <p:nvPr/>
        </p:nvSpPr>
        <p:spPr>
          <a:xfrm>
            <a:off x="4009293" y="1786597"/>
            <a:ext cx="4051495" cy="668919"/>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smtClean="0"/>
              <a:t>Салыстырмалы шырай</a:t>
            </a:r>
            <a:endParaRPr lang="ru-RU" dirty="0"/>
          </a:p>
        </p:txBody>
      </p:sp>
      <p:sp>
        <p:nvSpPr>
          <p:cNvPr id="31" name="Блок-схема: процесс 30"/>
          <p:cNvSpPr/>
          <p:nvPr/>
        </p:nvSpPr>
        <p:spPr>
          <a:xfrm>
            <a:off x="4037428" y="3052690"/>
            <a:ext cx="4051495" cy="675248"/>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smtClean="0"/>
              <a:t>Күшейтпелі шырай</a:t>
            </a:r>
            <a:endParaRPr lang="ru-RU"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76777" y="526148"/>
          <a:ext cx="8117058" cy="5255673"/>
        </p:xfrm>
        <a:graphic>
          <a:graphicData uri="http://schemas.openxmlformats.org/drawingml/2006/table">
            <a:tbl>
              <a:tblPr/>
              <a:tblGrid>
                <a:gridCol w="3946570"/>
                <a:gridCol w="4170488"/>
              </a:tblGrid>
              <a:tr h="1168398">
                <a:tc gridSpan="2">
                  <a:txBody>
                    <a:bodyPr/>
                    <a:lstStyle/>
                    <a:p>
                      <a:pPr algn="just">
                        <a:lnSpc>
                          <a:spcPct val="107000"/>
                        </a:lnSpc>
                        <a:spcAft>
                          <a:spcPts val="800"/>
                        </a:spcAft>
                      </a:pPr>
                      <a:endParaRPr lang="kk-KZ" sz="2000" dirty="0" smtClean="0">
                        <a:latin typeface="Times New Roman"/>
                        <a:ea typeface="Calibri"/>
                        <a:cs typeface="Times New Roman"/>
                      </a:endParaRPr>
                    </a:p>
                    <a:p>
                      <a:pPr algn="just">
                        <a:lnSpc>
                          <a:spcPct val="107000"/>
                        </a:lnSpc>
                        <a:spcAft>
                          <a:spcPts val="800"/>
                        </a:spcAft>
                      </a:pPr>
                      <a:r>
                        <a:rPr lang="kk-KZ" sz="2000" dirty="0" smtClean="0">
                          <a:latin typeface="Times New Roman"/>
                          <a:ea typeface="Calibri"/>
                          <a:cs typeface="Times New Roman"/>
                        </a:rPr>
                        <a:t>Өзіңді тексер!</a:t>
                      </a:r>
                    </a:p>
                    <a:p>
                      <a:pPr algn="just">
                        <a:lnSpc>
                          <a:spcPct val="107000"/>
                        </a:lnSpc>
                        <a:spcAft>
                          <a:spcPts val="800"/>
                        </a:spcAft>
                      </a:pPr>
                      <a:endParaRPr lang="ru-RU" sz="2000" dirty="0">
                        <a:latin typeface="Calibri"/>
                        <a:ea typeface="Calibri"/>
                        <a:cs typeface="Times New Roman"/>
                      </a:endParaRPr>
                    </a:p>
                  </a:txBody>
                  <a:tcPr marL="114300" marR="114300" marT="0" marB="0">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pPr algn="just">
                        <a:lnSpc>
                          <a:spcPct val="107000"/>
                        </a:lnSpc>
                        <a:spcAft>
                          <a:spcPts val="800"/>
                        </a:spcAft>
                      </a:pPr>
                      <a:endParaRPr lang="ru-RU" sz="2000" dirty="0">
                        <a:latin typeface="Calibri"/>
                        <a:ea typeface="Calibri"/>
                        <a:cs typeface="Times New Roman"/>
                      </a:endParaRPr>
                    </a:p>
                  </a:txBody>
                  <a:tcPr marL="114300" marR="11430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r>
              <a:tr h="492662">
                <a:tc>
                  <a:txBody>
                    <a:bodyPr/>
                    <a:lstStyle/>
                    <a:p>
                      <a:pPr algn="just">
                        <a:lnSpc>
                          <a:spcPct val="107000"/>
                        </a:lnSpc>
                        <a:spcAft>
                          <a:spcPts val="800"/>
                        </a:spcAft>
                      </a:pPr>
                      <a:r>
                        <a:rPr lang="kk-KZ" sz="2000" dirty="0" smtClean="0">
                          <a:latin typeface="+mn-lt"/>
                          <a:ea typeface="Calibri"/>
                          <a:cs typeface="Times New Roman"/>
                        </a:rPr>
                        <a:t>Салыстырмалы</a:t>
                      </a:r>
                      <a:r>
                        <a:rPr lang="kk-KZ" sz="2000" baseline="0" dirty="0" smtClean="0">
                          <a:latin typeface="+mn-lt"/>
                          <a:ea typeface="Calibri"/>
                          <a:cs typeface="Times New Roman"/>
                        </a:rPr>
                        <a:t> шырай</a:t>
                      </a:r>
                      <a:endParaRPr lang="ru-RU" sz="2000" dirty="0">
                        <a:latin typeface="+mn-lt"/>
                        <a:ea typeface="Calibri"/>
                        <a:cs typeface="Times New Roman"/>
                      </a:endParaRPr>
                    </a:p>
                  </a:txBody>
                  <a:tcPr marL="114300" marR="11430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kk-KZ" sz="2000" dirty="0" smtClean="0">
                          <a:latin typeface="+mn-lt"/>
                          <a:ea typeface="Calibri"/>
                          <a:cs typeface="Times New Roman"/>
                        </a:rPr>
                        <a:t>Күшейтпелі шырай</a:t>
                      </a:r>
                      <a:endParaRPr lang="ru-RU" sz="2000" dirty="0">
                        <a:latin typeface="+mn-lt"/>
                        <a:ea typeface="Calibri"/>
                        <a:cs typeface="Times New Roman"/>
                      </a:endParaRPr>
                    </a:p>
                  </a:txBody>
                  <a:tcPr marL="114300" marR="11430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1403">
                <a:tc>
                  <a:txBody>
                    <a:bodyPr/>
                    <a:lstStyle/>
                    <a:p>
                      <a:pPr algn="just">
                        <a:lnSpc>
                          <a:spcPct val="107000"/>
                        </a:lnSpc>
                        <a:spcAft>
                          <a:spcPts val="800"/>
                        </a:spcAft>
                      </a:pPr>
                      <a:r>
                        <a:rPr lang="kk-KZ" sz="2000" dirty="0">
                          <a:latin typeface="Times New Roman"/>
                          <a:ea typeface="Calibri"/>
                          <a:cs typeface="Times New Roman"/>
                        </a:rPr>
                        <a:t>Жұмсақтау </a:t>
                      </a:r>
                      <a:r>
                        <a:rPr lang="kk-KZ" sz="2000" dirty="0" smtClean="0">
                          <a:latin typeface="Times New Roman"/>
                          <a:ea typeface="Calibri"/>
                          <a:cs typeface="Times New Roman"/>
                        </a:rPr>
                        <a:t>мата</a:t>
                      </a:r>
                    </a:p>
                    <a:p>
                      <a:pPr algn="just">
                        <a:lnSpc>
                          <a:spcPct val="107000"/>
                        </a:lnSpc>
                        <a:spcAft>
                          <a:spcPts val="800"/>
                        </a:spcAft>
                      </a:pPr>
                      <a:r>
                        <a:rPr lang="kk-KZ" sz="2000" dirty="0" smtClean="0">
                          <a:latin typeface="Times New Roman"/>
                          <a:ea typeface="Calibri"/>
                          <a:cs typeface="Times New Roman"/>
                        </a:rPr>
                        <a:t>Кішірек бөлме</a:t>
                      </a:r>
                      <a:endParaRPr lang="ru-RU" sz="2000" dirty="0">
                        <a:latin typeface="Calibri"/>
                        <a:ea typeface="Calibri"/>
                        <a:cs typeface="Times New Roman"/>
                      </a:endParaRPr>
                    </a:p>
                  </a:txBody>
                  <a:tcPr marL="114300" marR="11430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just">
                        <a:lnSpc>
                          <a:spcPct val="107000"/>
                        </a:lnSpc>
                        <a:spcAft>
                          <a:spcPts val="800"/>
                        </a:spcAft>
                      </a:pPr>
                      <a:r>
                        <a:rPr lang="kk-KZ" sz="2000" dirty="0">
                          <a:latin typeface="Times New Roman"/>
                          <a:ea typeface="Calibri"/>
                          <a:cs typeface="Times New Roman"/>
                        </a:rPr>
                        <a:t>Тым биік </a:t>
                      </a:r>
                      <a:r>
                        <a:rPr lang="kk-KZ" sz="2000" dirty="0" smtClean="0">
                          <a:latin typeface="Times New Roman"/>
                          <a:ea typeface="Calibri"/>
                          <a:cs typeface="Times New Roman"/>
                        </a:rPr>
                        <a:t>мұнара</a:t>
                      </a:r>
                      <a:endParaRPr lang="ru-RU" sz="2000" dirty="0">
                        <a:latin typeface="Calibri"/>
                        <a:ea typeface="Calibri"/>
                        <a:cs typeface="Times New Roman"/>
                      </a:endParaRPr>
                    </a:p>
                    <a:p>
                      <a:pPr algn="just">
                        <a:lnSpc>
                          <a:spcPct val="107000"/>
                        </a:lnSpc>
                        <a:spcAft>
                          <a:spcPts val="800"/>
                        </a:spcAft>
                      </a:pPr>
                      <a:r>
                        <a:rPr lang="kk-KZ" sz="2000" dirty="0">
                          <a:latin typeface="Times New Roman"/>
                          <a:ea typeface="Calibri"/>
                          <a:cs typeface="Times New Roman"/>
                        </a:rPr>
                        <a:t>Қып-қызыл </a:t>
                      </a:r>
                      <a:r>
                        <a:rPr lang="kk-KZ" sz="2000" dirty="0" smtClean="0">
                          <a:latin typeface="Times New Roman"/>
                          <a:ea typeface="Calibri"/>
                          <a:cs typeface="Times New Roman"/>
                        </a:rPr>
                        <a:t>шоқ</a:t>
                      </a:r>
                      <a:endParaRPr lang="ru-RU" sz="2000" dirty="0">
                        <a:latin typeface="Calibri"/>
                        <a:ea typeface="Calibri"/>
                        <a:cs typeface="Times New Roman"/>
                      </a:endParaRPr>
                    </a:p>
                    <a:p>
                      <a:pPr algn="just">
                        <a:lnSpc>
                          <a:spcPct val="107000"/>
                        </a:lnSpc>
                        <a:spcAft>
                          <a:spcPts val="800"/>
                        </a:spcAft>
                      </a:pPr>
                      <a:endParaRPr lang="ru-RU" sz="2000" dirty="0">
                        <a:latin typeface="Calibri"/>
                        <a:ea typeface="Calibri"/>
                        <a:cs typeface="Times New Roman"/>
                      </a:endParaRPr>
                    </a:p>
                    <a:p>
                      <a:pPr algn="just">
                        <a:lnSpc>
                          <a:spcPct val="107000"/>
                        </a:lnSpc>
                        <a:spcAft>
                          <a:spcPts val="800"/>
                        </a:spcAft>
                      </a:pPr>
                      <a:endParaRPr lang="ru-RU" sz="2000" dirty="0">
                        <a:latin typeface="Calibri"/>
                        <a:ea typeface="Calibri"/>
                        <a:cs typeface="Times New Roman"/>
                      </a:endParaRPr>
                    </a:p>
                  </a:txBody>
                  <a:tcPr marL="114300" marR="1143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bl>
          </a:graphicData>
        </a:graphic>
      </p:graphicFrame>
    </p:spTree>
    <p:extLst>
      <p:ext uri="{BB962C8B-B14F-4D97-AF65-F5344CB8AC3E}">
        <p14:creationId xmlns="" xmlns:p14="http://schemas.microsoft.com/office/powerpoint/2010/main" val="3348102274"/>
      </p:ext>
    </p:extLst>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06437" y="590843"/>
          <a:ext cx="8088923" cy="5711483"/>
        </p:xfrm>
        <a:graphic>
          <a:graphicData uri="http://schemas.openxmlformats.org/drawingml/2006/table">
            <a:tbl>
              <a:tblPr/>
              <a:tblGrid>
                <a:gridCol w="8088923"/>
              </a:tblGrid>
              <a:tr h="5711483">
                <a:tc>
                  <a:txBody>
                    <a:bodyPr/>
                    <a:lstStyle/>
                    <a:p>
                      <a:pPr algn="just">
                        <a:lnSpc>
                          <a:spcPct val="107000"/>
                        </a:lnSpc>
                        <a:spcAft>
                          <a:spcPts val="800"/>
                        </a:spcAft>
                      </a:pPr>
                      <a:r>
                        <a:rPr lang="kk-KZ" sz="2000" dirty="0">
                          <a:latin typeface="Times New Roman"/>
                          <a:ea typeface="Times New Roman"/>
                          <a:cs typeface="Times New Roman"/>
                        </a:rPr>
                        <a:t>Бүгінгі сабақта: </a:t>
                      </a:r>
                      <a:endParaRPr lang="ru-RU" sz="2000" dirty="0">
                        <a:latin typeface="Calibri"/>
                        <a:ea typeface="Calibri"/>
                        <a:cs typeface="Times New Roman"/>
                      </a:endParaRPr>
                    </a:p>
                    <a:p>
                      <a:pPr marL="342900" lvl="0" indent="-342900" algn="just">
                        <a:lnSpc>
                          <a:spcPct val="106000"/>
                        </a:lnSpc>
                        <a:buFont typeface="Symbol"/>
                        <a:buChar char=""/>
                      </a:pPr>
                      <a:r>
                        <a:rPr lang="kk-KZ" sz="2000" dirty="0">
                          <a:latin typeface="Times New Roman"/>
                          <a:ea typeface="Times New Roman"/>
                          <a:cs typeface="Times New Roman"/>
                        </a:rPr>
                        <a:t>Мәтін мазмұнын түсіндіңіз.</a:t>
                      </a:r>
                      <a:endParaRPr lang="ru-RU" sz="2000" dirty="0">
                        <a:ea typeface="Times New Roman"/>
                        <a:cs typeface="Times New Roman"/>
                      </a:endParaRPr>
                    </a:p>
                    <a:p>
                      <a:pPr marL="342900" lvl="0" indent="-342900" algn="l">
                        <a:spcAft>
                          <a:spcPts val="0"/>
                        </a:spcAft>
                        <a:buFont typeface="Symbol"/>
                        <a:buChar char=""/>
                      </a:pPr>
                      <a:r>
                        <a:rPr lang="kk-KZ" sz="2000" dirty="0">
                          <a:latin typeface="Times New Roman"/>
                          <a:ea typeface="Times New Roman"/>
                          <a:cs typeface="Times New Roman"/>
                        </a:rPr>
                        <a:t>Автокөліктер тарихымен таныстыңыз.</a:t>
                      </a:r>
                      <a:endParaRPr lang="ru-RU" sz="2000" dirty="0">
                        <a:latin typeface="Calibri"/>
                        <a:ea typeface="Times New Roman"/>
                        <a:cs typeface="Times New Roman"/>
                      </a:endParaRPr>
                    </a:p>
                    <a:p>
                      <a:pPr marL="342900" lvl="0" indent="-342900" algn="just">
                        <a:lnSpc>
                          <a:spcPct val="106000"/>
                        </a:lnSpc>
                        <a:buFont typeface="Symbol"/>
                        <a:buChar char=""/>
                      </a:pPr>
                      <a:r>
                        <a:rPr lang="kk-KZ" sz="2000" dirty="0">
                          <a:latin typeface="Times New Roman"/>
                          <a:ea typeface="Times New Roman"/>
                          <a:cs typeface="Times New Roman"/>
                        </a:rPr>
                        <a:t>Тірек сөздер арқылы сұрақтарға жауап бердіңіз.</a:t>
                      </a:r>
                      <a:endParaRPr lang="ru-RU" sz="2000" dirty="0">
                        <a:ea typeface="Times New Roman"/>
                        <a:cs typeface="Times New Roman"/>
                      </a:endParaRPr>
                    </a:p>
                    <a:p>
                      <a:pPr marL="342900" lvl="0" indent="-342900" algn="just">
                        <a:lnSpc>
                          <a:spcPct val="106000"/>
                        </a:lnSpc>
                        <a:buFont typeface="Symbol"/>
                        <a:buChar char=""/>
                      </a:pPr>
                      <a:r>
                        <a:rPr lang="kk-KZ" sz="2000" dirty="0">
                          <a:latin typeface="Times New Roman"/>
                          <a:ea typeface="Times New Roman"/>
                          <a:cs typeface="Times New Roman"/>
                        </a:rPr>
                        <a:t>Сын есімнің </a:t>
                      </a:r>
                      <a:r>
                        <a:rPr lang="kk-KZ" sz="2000" dirty="0" smtClean="0">
                          <a:latin typeface="Times New Roman"/>
                          <a:ea typeface="Times New Roman"/>
                          <a:cs typeface="Times New Roman"/>
                        </a:rPr>
                        <a:t>шырайларымен </a:t>
                      </a:r>
                      <a:r>
                        <a:rPr lang="kk-KZ" sz="2000" dirty="0">
                          <a:latin typeface="Times New Roman"/>
                          <a:ea typeface="Times New Roman"/>
                          <a:cs typeface="Times New Roman"/>
                        </a:rPr>
                        <a:t>таныстыңыз</a:t>
                      </a:r>
                      <a:r>
                        <a:rPr lang="kk-KZ" sz="2000" dirty="0" smtClean="0">
                          <a:latin typeface="Times New Roman"/>
                          <a:ea typeface="Times New Roman"/>
                          <a:cs typeface="Times New Roman"/>
                        </a:rPr>
                        <a:t>.</a:t>
                      </a:r>
                    </a:p>
                    <a:p>
                      <a:pPr marL="342900" lvl="0" indent="-342900" algn="just">
                        <a:lnSpc>
                          <a:spcPct val="106000"/>
                        </a:lnSpc>
                        <a:buFont typeface="Symbol"/>
                        <a:buNone/>
                      </a:pPr>
                      <a:endParaRPr lang="kk-KZ" sz="2000" dirty="0" smtClean="0">
                        <a:latin typeface="Times New Roman"/>
                        <a:ea typeface="Times New Roman"/>
                        <a:cs typeface="Times New Roman"/>
                      </a:endParaRPr>
                    </a:p>
                    <a:p>
                      <a:pPr marL="342900" lvl="0" indent="-342900" algn="just">
                        <a:lnSpc>
                          <a:spcPct val="106000"/>
                        </a:lnSpc>
                        <a:buFont typeface="Symbol"/>
                        <a:buNone/>
                      </a:pPr>
                      <a:endParaRPr lang="kk-KZ" sz="2000" dirty="0" smtClean="0">
                        <a:latin typeface="Times New Roman"/>
                        <a:ea typeface="Times New Roman"/>
                        <a:cs typeface="Times New Roman"/>
                      </a:endParaRPr>
                    </a:p>
                    <a:p>
                      <a:pPr marL="342900" lvl="0" indent="-342900" algn="just">
                        <a:lnSpc>
                          <a:spcPct val="106000"/>
                        </a:lnSpc>
                        <a:buFont typeface="Symbol"/>
                        <a:buNone/>
                      </a:pPr>
                      <a:r>
                        <a:rPr lang="kk-KZ" sz="2000" dirty="0" smtClean="0">
                          <a:ea typeface="Times New Roman"/>
                          <a:cs typeface="Times New Roman"/>
                        </a:rPr>
                        <a:t> </a:t>
                      </a:r>
                      <a:r>
                        <a:rPr lang="kk-KZ" sz="2000" dirty="0" smtClean="0">
                          <a:latin typeface="+mn-lt"/>
                          <a:ea typeface="Times New Roman"/>
                          <a:cs typeface="Times New Roman"/>
                        </a:rPr>
                        <a:t>Қосымша тапсырма</a:t>
                      </a:r>
                    </a:p>
                    <a:p>
                      <a:pPr marL="342900" lvl="0" indent="-342900" algn="just">
                        <a:lnSpc>
                          <a:spcPct val="106000"/>
                        </a:lnSpc>
                        <a:buFont typeface="Symbol"/>
                        <a:buNone/>
                      </a:pPr>
                      <a:r>
                        <a:rPr lang="kk-KZ" sz="2000" dirty="0" smtClean="0">
                          <a:latin typeface="+mn-lt"/>
                          <a:ea typeface="Times New Roman"/>
                          <a:cs typeface="Times New Roman"/>
                        </a:rPr>
                        <a:t>  </a:t>
                      </a:r>
                    </a:p>
                    <a:p>
                      <a:pPr marL="342900" lvl="0" indent="-342900" algn="just">
                        <a:lnSpc>
                          <a:spcPct val="106000"/>
                        </a:lnSpc>
                        <a:buFont typeface="Symbol"/>
                        <a:buNone/>
                      </a:pPr>
                      <a:r>
                        <a:rPr lang="kk-KZ" sz="2000" dirty="0" smtClean="0">
                          <a:latin typeface="+mn-lt"/>
                          <a:ea typeface="Times New Roman"/>
                          <a:cs typeface="Times New Roman"/>
                        </a:rPr>
                        <a:t>Өзіңізге ұнаған көліктің тарихы жайлы деректер</a:t>
                      </a:r>
                      <a:r>
                        <a:rPr lang="kk-KZ" sz="2000" baseline="0" dirty="0" smtClean="0">
                          <a:latin typeface="+mn-lt"/>
                          <a:ea typeface="Times New Roman"/>
                          <a:cs typeface="Times New Roman"/>
                        </a:rPr>
                        <a:t> жинаңыз.</a:t>
                      </a:r>
                      <a:endParaRPr lang="ru-RU" sz="2000" dirty="0">
                        <a:latin typeface="+mn-lt"/>
                        <a:ea typeface="Times New Roman"/>
                        <a:cs typeface="Times New Roman"/>
                      </a:endParaRPr>
                    </a:p>
                  </a:txBody>
                  <a:tcPr marL="114300" marR="114300" marT="0" marB="0">
                    <a:lnL>
                      <a:noFill/>
                    </a:lnL>
                    <a:lnR>
                      <a:noFill/>
                    </a:lnR>
                    <a:lnT>
                      <a:noFill/>
                    </a:lnT>
                    <a:lnB>
                      <a:noFill/>
                    </a:lnB>
                  </a:tcPr>
                </a:tc>
              </a:tr>
            </a:tbl>
          </a:graphicData>
        </a:graphic>
      </p:graphicFrame>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978190" y="662122"/>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Оқу мақсаттары: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387928" y="1284024"/>
            <a:ext cx="8174181" cy="1993366"/>
          </a:xfrm>
          <a:prstGeom prst="rect">
            <a:avLst/>
          </a:prstGeom>
        </p:spPr>
        <p:txBody>
          <a:bodyPr wrap="square">
            <a:spAutoFit/>
          </a:bodyPr>
          <a:lstStyle/>
          <a:p>
            <a:pPr marL="685800" lvl="1" indent="-228600" algn="just" defTabSz="914400">
              <a:lnSpc>
                <a:spcPct val="90000"/>
              </a:lnSpc>
              <a:spcBef>
                <a:spcPts val="500"/>
              </a:spcBef>
              <a:buFont typeface="Arial" panose="020B0604020202020204" pitchFamily="34" charset="0"/>
              <a:buChar char="•"/>
            </a:pPr>
            <a:endParaRPr lang="kk-KZ" sz="2800" dirty="0" smtClean="0"/>
          </a:p>
          <a:p>
            <a:pPr marL="685800" lvl="1" indent="-228600" algn="just" defTabSz="914400">
              <a:lnSpc>
                <a:spcPct val="90000"/>
              </a:lnSpc>
              <a:spcBef>
                <a:spcPts val="500"/>
              </a:spcBef>
              <a:buFont typeface="Arial" panose="020B0604020202020204" pitchFamily="34" charset="0"/>
              <a:buChar char="•"/>
            </a:pPr>
            <a:r>
              <a:rPr lang="kk-KZ" sz="2800" dirty="0" smtClean="0"/>
              <a:t>5.1.4.1.тірек</a:t>
            </a:r>
            <a:r>
              <a:rPr lang="kk-KZ" sz="2400" dirty="0" smtClean="0"/>
              <a:t> сөздер мен жетекші сұрақтар арқылы негізгі ойды анықтау;</a:t>
            </a:r>
            <a:endParaRPr lang="ru-RU" sz="2400" dirty="0" smtClean="0"/>
          </a:p>
          <a:p>
            <a:pPr marL="685800" lvl="1" indent="-228600" algn="just" defTabSz="914400">
              <a:lnSpc>
                <a:spcPct val="90000"/>
              </a:lnSpc>
              <a:spcBef>
                <a:spcPts val="500"/>
              </a:spcBef>
              <a:buFont typeface="Arial" panose="020B0604020202020204" pitchFamily="34" charset="0"/>
              <a:buChar char="•"/>
            </a:pPr>
            <a:r>
              <a:rPr lang="kk-KZ" sz="2400" dirty="0" smtClean="0"/>
              <a:t>5.4.4.3.сын есімнің шырай түрлерінің көркемдік ерекшелігін тану(сын есімнің шырайлары).</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14154545"/>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044493" y="915460"/>
            <a:ext cx="4871397"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Бағалау критерийлері:</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044493" y="2197888"/>
            <a:ext cx="7106927" cy="2246769"/>
          </a:xfrm>
          <a:prstGeom prst="rect">
            <a:avLst/>
          </a:prstGeom>
        </p:spPr>
        <p:txBody>
          <a:bodyPr wrap="square">
            <a:spAutoFit/>
          </a:bodyPr>
          <a:lstStyle/>
          <a:p>
            <a:pPr algn="just"/>
            <a:r>
              <a:rPr lang="kk-KZ" sz="2400" dirty="0" smtClean="0">
                <a:latin typeface="Times New Roman" pitchFamily="18" charset="0"/>
                <a:cs typeface="Times New Roman" pitchFamily="18" charset="0"/>
              </a:rPr>
              <a:t>-Тірек сөздер мен жетекші сұрақтар арқылы негізгі ойды анықтайды ;</a:t>
            </a:r>
            <a:endParaRPr lang="ru-RU" sz="2400" dirty="0" smtClean="0">
              <a:latin typeface="Times New Roman" pitchFamily="18" charset="0"/>
              <a:cs typeface="Times New Roman" pitchFamily="18" charset="0"/>
            </a:endParaRPr>
          </a:p>
          <a:p>
            <a:pPr lvl="0" algn="just"/>
            <a:endParaRPr lang="kk-KZ" sz="2400" dirty="0">
              <a:solidFill>
                <a:srgbClr val="002060"/>
              </a:solidFill>
              <a:latin typeface="Times New Roman" pitchFamily="18" charset="0"/>
              <a:cs typeface="Times New Roman" pitchFamily="18" charset="0"/>
            </a:endParaRPr>
          </a:p>
          <a:p>
            <a:pPr lvl="0" algn="just"/>
            <a:endParaRPr lang="kk-KZ" sz="2400" dirty="0">
              <a:solidFill>
                <a:srgbClr val="002060"/>
              </a:solidFill>
              <a:latin typeface="Times New Roman" pitchFamily="18" charset="0"/>
              <a:cs typeface="Times New Roman" pitchFamily="18" charset="0"/>
            </a:endParaRPr>
          </a:p>
          <a:p>
            <a:pPr algn="just"/>
            <a:r>
              <a:rPr lang="kk-KZ" sz="2400" dirty="0" smtClean="0">
                <a:solidFill>
                  <a:srgbClr val="002060"/>
                </a:solidFill>
                <a:latin typeface="Times New Roman" pitchFamily="18" charset="0"/>
                <a:cs typeface="Times New Roman" pitchFamily="18" charset="0"/>
              </a:rPr>
              <a:t>-</a:t>
            </a:r>
            <a:r>
              <a:rPr lang="kk-KZ" sz="2400" dirty="0" smtClean="0">
                <a:latin typeface="Times New Roman" pitchFamily="18" charset="0"/>
                <a:cs typeface="Times New Roman" pitchFamily="18" charset="0"/>
              </a:rPr>
              <a:t>Сын есімнің шырай түрлерін  ажыратады.</a:t>
            </a:r>
            <a:endParaRPr lang="ru-RU" sz="2400" dirty="0" smtClean="0">
              <a:latin typeface="Times New Roman" pitchFamily="18" charset="0"/>
              <a:cs typeface="Times New Roman" pitchFamily="18" charset="0"/>
            </a:endParaRPr>
          </a:p>
          <a:p>
            <a:pPr lvl="0" algn="just"/>
            <a:endParaRPr lang="kk-K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52367428"/>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65761" y="562710"/>
          <a:ext cx="8356208" cy="5613008"/>
        </p:xfrm>
        <a:graphic>
          <a:graphicData uri="http://schemas.openxmlformats.org/drawingml/2006/table">
            <a:tbl>
              <a:tblPr/>
              <a:tblGrid>
                <a:gridCol w="8356208"/>
              </a:tblGrid>
              <a:tr h="5613008">
                <a:tc>
                  <a:txBody>
                    <a:bodyPr/>
                    <a:lstStyle/>
                    <a:p>
                      <a:pPr algn="l">
                        <a:lnSpc>
                          <a:spcPct val="107000"/>
                        </a:lnSpc>
                        <a:spcAft>
                          <a:spcPts val="800"/>
                        </a:spcAft>
                      </a:pPr>
                      <a:r>
                        <a:rPr lang="kk-KZ" sz="2000" dirty="0">
                          <a:latin typeface="Times New Roman"/>
                          <a:ea typeface="Calibri"/>
                          <a:cs typeface="Times New Roman"/>
                        </a:rPr>
                        <a:t>Мәтінді мұқият тыңдаңыздар,тірек сөздер мен сөз тіркестерін есте сақтаңыздар.</a:t>
                      </a:r>
                      <a:endParaRPr lang="ru-RU" sz="2000" dirty="0">
                        <a:latin typeface="Calibri"/>
                        <a:ea typeface="Calibri"/>
                        <a:cs typeface="Times New Roman"/>
                      </a:endParaRPr>
                    </a:p>
                    <a:p>
                      <a:pPr algn="ctr">
                        <a:lnSpc>
                          <a:spcPct val="107000"/>
                        </a:lnSpc>
                        <a:spcAft>
                          <a:spcPts val="800"/>
                        </a:spcAft>
                      </a:pPr>
                      <a:r>
                        <a:rPr lang="kk-KZ" sz="2000" dirty="0">
                          <a:solidFill>
                            <a:srgbClr val="000000"/>
                          </a:solidFill>
                          <a:latin typeface="Times New Roman"/>
                          <a:ea typeface="Times New Roman"/>
                          <a:cs typeface="Times New Roman"/>
                        </a:rPr>
                        <a:t>Автокөліктер тарихы</a:t>
                      </a:r>
                      <a:endParaRPr lang="ru-RU" sz="2000" dirty="0">
                        <a:latin typeface="Calibri"/>
                        <a:ea typeface="Calibri"/>
                        <a:cs typeface="Times New Roman"/>
                      </a:endParaRPr>
                    </a:p>
                    <a:p>
                      <a:pPr algn="l">
                        <a:lnSpc>
                          <a:spcPct val="107000"/>
                        </a:lnSpc>
                        <a:spcAft>
                          <a:spcPts val="800"/>
                        </a:spcAft>
                      </a:pPr>
                      <a:r>
                        <a:rPr lang="kk-KZ" sz="2000" dirty="0">
                          <a:solidFill>
                            <a:srgbClr val="000000"/>
                          </a:solidFill>
                          <a:latin typeface="Times New Roman"/>
                          <a:ea typeface="Times New Roman"/>
                          <a:cs typeface="Times New Roman"/>
                        </a:rPr>
                        <a:t>   Адам баласы ежелгі кезеңдерден бері қысқа мерзімде ұзақ қашықтықтарға жету, өз жұмысын жеңілдету, еңбек өнімділігін арттыру үшін ізденістерде болып келеді. Әуелгі кезде жануарлар қолданылып, кейінірек жолаушы және жүк тасымалдаушы механикалық құрылғылар жасала бастады. 1752жылы орыс механигі Леонтий Шамшуренков ең алғаш екі адамның күшімен қозғалатын «жүгірме арба» жасады.</a:t>
                      </a:r>
                      <a:endParaRPr lang="ru-RU" sz="2000" dirty="0">
                        <a:latin typeface="Calibri"/>
                        <a:ea typeface="Calibri"/>
                        <a:cs typeface="Times New Roman"/>
                      </a:endParaRPr>
                    </a:p>
                    <a:p>
                      <a:pPr algn="l">
                        <a:lnSpc>
                          <a:spcPct val="107000"/>
                        </a:lnSpc>
                        <a:spcAft>
                          <a:spcPts val="800"/>
                        </a:spcAft>
                      </a:pPr>
                      <a:r>
                        <a:rPr lang="kk-KZ" sz="2000" dirty="0">
                          <a:solidFill>
                            <a:srgbClr val="000000"/>
                          </a:solidFill>
                          <a:latin typeface="Times New Roman"/>
                          <a:ea typeface="Times New Roman"/>
                          <a:cs typeface="Times New Roman"/>
                        </a:rPr>
                        <a:t>Өздігінен қозғалатын бумен жүретін көлік ең алғашқы рет 1769 жылы Францияның соғыс министрі Этьен –Француаның тапсырмасымен құрастырылды. Бу көлігін Николас Джозеф Кагнот пен әскери механик Брезин Парижде құрастырып шығарды.Алғашқы көліктің жылдамдығы өте баяу болатын. 5тоннаға дейін жүк тиеуге болатын бұл көліктің жылдамдығы сағатына 4 шақырымды ғана бағындыра алатын еді.</a:t>
                      </a:r>
                      <a:r>
                        <a:rPr lang="kk-KZ" sz="2000" dirty="0">
                          <a:solidFill>
                            <a:srgbClr val="333333"/>
                          </a:solidFill>
                          <a:latin typeface="Arial"/>
                          <a:ea typeface="Calibri"/>
                          <a:cs typeface="Times New Roman"/>
                        </a:rPr>
                        <a:t> </a:t>
                      </a:r>
                      <a:r>
                        <a:rPr lang="kk-KZ" sz="2000" dirty="0">
                          <a:solidFill>
                            <a:srgbClr val="000000"/>
                          </a:solidFill>
                          <a:latin typeface="Times New Roman"/>
                          <a:ea typeface="Times New Roman"/>
                          <a:cs typeface="Times New Roman"/>
                        </a:rPr>
                        <a:t>Ал бұл көліктің осалдау жері тежегіші болатын. </a:t>
                      </a:r>
                      <a:endParaRPr lang="ru-RU" sz="2000" dirty="0">
                        <a:latin typeface="Calibri"/>
                        <a:ea typeface="Calibri"/>
                        <a:cs typeface="Times New Roman"/>
                      </a:endParaRPr>
                    </a:p>
                  </a:txBody>
                  <a:tcPr marL="107110" marR="10711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Прямоугольник 2"/>
          <p:cNvSpPr/>
          <p:nvPr/>
        </p:nvSpPr>
        <p:spPr>
          <a:xfrm>
            <a:off x="731520" y="1108813"/>
            <a:ext cx="7666891" cy="4917565"/>
          </a:xfrm>
          <a:prstGeom prst="rect">
            <a:avLst/>
          </a:prstGeom>
        </p:spPr>
        <p:txBody>
          <a:bodyPr wrap="square">
            <a:spAutoFit/>
          </a:bodyPr>
          <a:lstStyle/>
          <a:p>
            <a:pPr>
              <a:lnSpc>
                <a:spcPct val="107000"/>
              </a:lnSpc>
              <a:spcAft>
                <a:spcPts val="800"/>
              </a:spcAft>
            </a:pPr>
            <a:r>
              <a:rPr lang="kk-KZ" sz="2400" dirty="0" smtClean="0">
                <a:solidFill>
                  <a:srgbClr val="000000"/>
                </a:solidFill>
                <a:latin typeface="Times New Roman"/>
                <a:ea typeface="Times New Roman"/>
                <a:cs typeface="Times New Roman"/>
              </a:rPr>
              <a:t>Осының кесірінен көлік бірнеше рет жол апатына ұшырап, нәтижесінде көліктің шығарылуы 1771 жылы тоқталған. Соған қарамастан Кагноттың көлігі тарихта ең алғашқы  көлік ретінде танылады.</a:t>
            </a:r>
            <a:endParaRPr lang="ru-RU" sz="2400" dirty="0" smtClean="0">
              <a:latin typeface="Calibri"/>
              <a:ea typeface="Calibri"/>
              <a:cs typeface="Times New Roman"/>
            </a:endParaRPr>
          </a:p>
          <a:p>
            <a:pPr>
              <a:lnSpc>
                <a:spcPct val="107000"/>
              </a:lnSpc>
              <a:spcAft>
                <a:spcPts val="800"/>
              </a:spcAft>
            </a:pPr>
            <a:r>
              <a:rPr lang="kk-KZ" sz="2400" dirty="0" smtClean="0">
                <a:solidFill>
                  <a:srgbClr val="000000"/>
                </a:solidFill>
                <a:latin typeface="Times New Roman"/>
                <a:ea typeface="Times New Roman"/>
                <a:cs typeface="Times New Roman"/>
              </a:rPr>
              <a:t>Ал жанармаймен жүретін алғашқы көліктің авторы Карл Бенц саналады. Ол 1885жылы үш дөңгелекті, үш орындықты көлік жасап шығарды. Үш дөңгелекті көлік ыңғайсыз болғандықтан, 1893 жылы қозғалтқышы 3 ат күшіне тең төрт дөңгелекті автокөлікті ойлап тапты. Ол Мерседес Бенц көліктерінің атасы, үйлестірушісі тұңғыш шығарушысы. Қазіргі көліктердің күші- 40 аттың күшіне тең, яғни көбірек.</a:t>
            </a:r>
            <a:endParaRPr lang="ru-RU" sz="2400" dirty="0">
              <a:latin typeface="Calibri"/>
              <a:ea typeface="Calibri"/>
              <a:cs typeface="Times New Roman"/>
            </a:endParaRPr>
          </a:p>
        </p:txBody>
      </p:sp>
    </p:spTree>
    <p:extLst>
      <p:ext uri="{BB962C8B-B14F-4D97-AF65-F5344CB8AC3E}">
        <p14:creationId xmlns="" xmlns:p14="http://schemas.microsoft.com/office/powerpoint/2010/main" val="1266947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nvGraphicFramePr>
        <p:xfrm>
          <a:off x="815926" y="745588"/>
          <a:ext cx="7610622" cy="5373857"/>
        </p:xfrm>
        <a:graphic>
          <a:graphicData uri="http://schemas.openxmlformats.org/drawingml/2006/table">
            <a:tbl>
              <a:tblPr/>
              <a:tblGrid>
                <a:gridCol w="7610622"/>
              </a:tblGrid>
              <a:tr h="5373857">
                <a:tc>
                  <a:txBody>
                    <a:bodyPr/>
                    <a:lstStyle/>
                    <a:p>
                      <a:pPr algn="l">
                        <a:lnSpc>
                          <a:spcPct val="107000"/>
                        </a:lnSpc>
                        <a:spcAft>
                          <a:spcPts val="800"/>
                        </a:spcAft>
                      </a:pPr>
                      <a:r>
                        <a:rPr lang="kk-KZ" sz="2000" dirty="0">
                          <a:latin typeface="Times New Roman"/>
                          <a:ea typeface="Calibri"/>
                          <a:cs typeface="Times New Roman"/>
                        </a:rPr>
                        <a:t>Тірек сөздер арқылы суретке қарап,өз ойыңызды білдіріңіз.Сұрақтарға жауап беріңіз.</a:t>
                      </a:r>
                      <a:endParaRPr lang="ru-RU" sz="2000" dirty="0">
                        <a:latin typeface="Calibri"/>
                        <a:ea typeface="Calibri"/>
                        <a:cs typeface="Times New Roman"/>
                      </a:endParaRPr>
                    </a:p>
                    <a:p>
                      <a:pPr algn="l">
                        <a:lnSpc>
                          <a:spcPct val="107000"/>
                        </a:lnSpc>
                        <a:spcAft>
                          <a:spcPts val="800"/>
                        </a:spcAft>
                      </a:pPr>
                      <a:r>
                        <a:rPr lang="kk-KZ" sz="2000" b="1" dirty="0">
                          <a:latin typeface="Times New Roman"/>
                          <a:ea typeface="Calibri"/>
                          <a:cs typeface="Times New Roman"/>
                        </a:rPr>
                        <a:t>Тірек сөздер</a:t>
                      </a:r>
                      <a:r>
                        <a:rPr lang="kk-KZ" sz="2000" dirty="0">
                          <a:latin typeface="Times New Roman"/>
                          <a:ea typeface="Calibri"/>
                          <a:cs typeface="Times New Roman"/>
                        </a:rPr>
                        <a:t>:ең алғашқы көлік,көліктің авторы,бумен жүретін көлік,жанармаймен </a:t>
                      </a:r>
                      <a:r>
                        <a:rPr lang="kk-KZ" sz="2000" dirty="0" smtClean="0">
                          <a:latin typeface="Times New Roman"/>
                          <a:ea typeface="Calibri"/>
                          <a:cs typeface="Times New Roman"/>
                        </a:rPr>
                        <a:t>жүретін </a:t>
                      </a:r>
                      <a:r>
                        <a:rPr lang="kk-KZ" sz="2000" dirty="0">
                          <a:latin typeface="Times New Roman"/>
                          <a:ea typeface="Calibri"/>
                          <a:cs typeface="Times New Roman"/>
                        </a:rPr>
                        <a:t>көлік,тұңғыш шығарушысы</a:t>
                      </a:r>
                      <a:r>
                        <a:rPr lang="kk-KZ" sz="2000" dirty="0" smtClean="0">
                          <a:latin typeface="Times New Roman"/>
                          <a:ea typeface="Calibri"/>
                          <a:cs typeface="Times New Roman"/>
                        </a:rPr>
                        <a:t>.  </a:t>
                      </a:r>
                    </a:p>
                    <a:p>
                      <a:pPr algn="l">
                        <a:lnSpc>
                          <a:spcPct val="107000"/>
                        </a:lnSpc>
                        <a:spcAft>
                          <a:spcPts val="800"/>
                        </a:spcAft>
                      </a:pPr>
                      <a:endParaRPr lang="ru-RU" sz="1100" dirty="0">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11" name="Рисунок 10" descr="Resultado de imagen para medios de transporte antiguos carretas | Medios de  transporte antiguos, Medios de transporte, Epoca colonial"/>
          <p:cNvPicPr/>
          <p:nvPr/>
        </p:nvPicPr>
        <p:blipFill>
          <a:blip r:embed="rId3"/>
          <a:srcRect/>
          <a:stretch>
            <a:fillRect/>
          </a:stretch>
        </p:blipFill>
        <p:spPr bwMode="auto">
          <a:xfrm>
            <a:off x="6246055" y="2817203"/>
            <a:ext cx="2324467" cy="1504950"/>
          </a:xfrm>
          <a:prstGeom prst="rect">
            <a:avLst/>
          </a:prstGeom>
          <a:noFill/>
          <a:ln w="9525">
            <a:noFill/>
            <a:miter lim="800000"/>
            <a:headEnd/>
            <a:tailEnd/>
          </a:ln>
        </p:spPr>
      </p:pic>
      <p:pic>
        <p:nvPicPr>
          <p:cNvPr id="12" name="Рисунок 11" descr="Evolución de los medios de transporte - Medios de transporte"/>
          <p:cNvPicPr/>
          <p:nvPr/>
        </p:nvPicPr>
        <p:blipFill>
          <a:blip r:embed="rId4"/>
          <a:srcRect/>
          <a:stretch>
            <a:fillRect/>
          </a:stretch>
        </p:blipFill>
        <p:spPr bwMode="auto">
          <a:xfrm>
            <a:off x="6314856" y="4501663"/>
            <a:ext cx="2224233" cy="1700798"/>
          </a:xfrm>
          <a:prstGeom prst="rect">
            <a:avLst/>
          </a:prstGeom>
          <a:noFill/>
          <a:ln w="9525">
            <a:noFill/>
            <a:miter lim="800000"/>
            <a:headEnd/>
            <a:tailEnd/>
          </a:ln>
        </p:spPr>
      </p:pic>
      <p:pic>
        <p:nvPicPr>
          <p:cNvPr id="13" name="Рисунок 12" descr="Көліктер - Ғылыми жұмыстар -"/>
          <p:cNvPicPr/>
          <p:nvPr/>
        </p:nvPicPr>
        <p:blipFill>
          <a:blip r:embed="rId5"/>
          <a:srcRect/>
          <a:stretch>
            <a:fillRect/>
          </a:stretch>
        </p:blipFill>
        <p:spPr bwMode="auto">
          <a:xfrm>
            <a:off x="783199" y="2813537"/>
            <a:ext cx="5270500" cy="2082019"/>
          </a:xfrm>
          <a:prstGeom prst="rect">
            <a:avLst/>
          </a:prstGeom>
          <a:noFill/>
          <a:ln w="9525">
            <a:noFill/>
            <a:miter lim="800000"/>
            <a:headEnd/>
            <a:tailEnd/>
          </a:ln>
        </p:spPr>
      </p:pic>
    </p:spTree>
    <p:extLst>
      <p:ext uri="{BB962C8B-B14F-4D97-AF65-F5344CB8AC3E}">
        <p14:creationId xmlns="" xmlns:p14="http://schemas.microsoft.com/office/powerpoint/2010/main" val="311937353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Прямоугольник 7"/>
          <p:cNvSpPr/>
          <p:nvPr/>
        </p:nvSpPr>
        <p:spPr>
          <a:xfrm>
            <a:off x="730008" y="534313"/>
            <a:ext cx="7651992" cy="461665"/>
          </a:xfrm>
          <a:prstGeom prst="rect">
            <a:avLst/>
          </a:prstGeom>
        </p:spPr>
        <p:txBody>
          <a:bodyPr wrap="square">
            <a:spAutoFit/>
          </a:bodyPr>
          <a:lstStyle/>
          <a:p>
            <a:pPr lvl="0" algn="just" defTabSz="914400">
              <a:defRPr/>
            </a:pPr>
            <a:r>
              <a:rPr kumimoji="0" lang="kk-KZ" sz="24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kk-KZ" sz="2000" b="1" i="0" u="none" strike="noStrike" kern="0" cap="none" spc="0" normalizeH="0" baseline="0" noProof="0" dirty="0" smtClean="0">
                <a:ln>
                  <a:noFill/>
                </a:ln>
                <a:solidFill>
                  <a:schemeClr val="tx2"/>
                </a:solidFill>
                <a:effectLst/>
                <a:uLnTx/>
                <a:uFillTx/>
                <a:latin typeface="Times New Roman" panose="02020603050405020304" pitchFamily="18" charset="0"/>
                <a:cs typeface="Times New Roman" panose="02020603050405020304" pitchFamily="18" charset="0"/>
              </a:rPr>
              <a:t>1-тапсырма.Мәтін бойынша сұрақтарға жауап беріңіз.</a:t>
            </a:r>
            <a:endParaRPr kumimoji="0" lang="ru-RU" sz="2000" b="0" i="0" u="none" strike="noStrike" kern="0" cap="none" spc="0" normalizeH="0" baseline="0" noProof="0" dirty="0" smtClean="0">
              <a:ln>
                <a:noFill/>
              </a:ln>
              <a:solidFill>
                <a:schemeClr val="tx2"/>
              </a:solidFill>
              <a:effectLst/>
              <a:uLnTx/>
              <a:uFillTx/>
            </a:endParaRPr>
          </a:p>
        </p:txBody>
      </p:sp>
      <p:sp>
        <p:nvSpPr>
          <p:cNvPr id="17410" name="AutoShape 2"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6" name="AutoShape 8"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8" name="AutoShape 10"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20" name="AutoShape 12"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22" name="AutoShape 14"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24" name="AutoShape 16"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26" name="AutoShape 18"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28" name="AutoShape 20"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30" name="AutoShape 22"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32" name="AutoShape 24" descr="Леонардо да Винчи ұлы ғалым,суретші және өнертапқыш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34" name="AutoShape 26" descr="Маньяк, тайна и шедевр. Как похищение сделало «Мону Лизу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36" name="AutoShape 28" descr="Маньяк, тайна и шедевр. Как похищение сделало «Мону Лизу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 name="TextBox 20"/>
          <p:cNvSpPr txBox="1"/>
          <p:nvPr/>
        </p:nvSpPr>
        <p:spPr>
          <a:xfrm>
            <a:off x="1209822" y="4965895"/>
            <a:ext cx="7272996" cy="369332"/>
          </a:xfrm>
          <a:prstGeom prst="rect">
            <a:avLst/>
          </a:prstGeom>
          <a:noFill/>
        </p:spPr>
        <p:txBody>
          <a:bodyPr wrap="square" rtlCol="0">
            <a:spAutoFit/>
          </a:bodyPr>
          <a:lstStyle/>
          <a:p>
            <a:r>
              <a:rPr lang="kk-KZ" dirty="0" smtClean="0"/>
              <a:t>.</a:t>
            </a:r>
            <a:endParaRPr lang="ru-RU" dirty="0"/>
          </a:p>
        </p:txBody>
      </p:sp>
      <p:sp>
        <p:nvSpPr>
          <p:cNvPr id="30" name="TextBox 29"/>
          <p:cNvSpPr txBox="1"/>
          <p:nvPr/>
        </p:nvSpPr>
        <p:spPr>
          <a:xfrm>
            <a:off x="1055077" y="3390314"/>
            <a:ext cx="7580141" cy="646331"/>
          </a:xfrm>
          <a:prstGeom prst="rect">
            <a:avLst/>
          </a:prstGeom>
          <a:noFill/>
        </p:spPr>
        <p:txBody>
          <a:bodyPr wrap="square" rtlCol="0">
            <a:spAutoFit/>
          </a:bodyPr>
          <a:lstStyle/>
          <a:p>
            <a:endParaRPr lang="kk-KZ"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graphicFrame>
        <p:nvGraphicFramePr>
          <p:cNvPr id="29" name="Таблица 28"/>
          <p:cNvGraphicFramePr>
            <a:graphicFrameLocks noGrp="1"/>
          </p:cNvGraphicFramePr>
          <p:nvPr/>
        </p:nvGraphicFramePr>
        <p:xfrm>
          <a:off x="661183" y="956603"/>
          <a:ext cx="7596552" cy="5205046"/>
        </p:xfrm>
        <a:graphic>
          <a:graphicData uri="http://schemas.openxmlformats.org/drawingml/2006/table">
            <a:tbl>
              <a:tblPr/>
              <a:tblGrid>
                <a:gridCol w="7596552"/>
              </a:tblGrid>
              <a:tr h="5205046">
                <a:tc>
                  <a:txBody>
                    <a:bodyPr/>
                    <a:lstStyle/>
                    <a:p>
                      <a:pPr algn="l">
                        <a:lnSpc>
                          <a:spcPct val="107000"/>
                        </a:lnSpc>
                        <a:spcAft>
                          <a:spcPts val="800"/>
                        </a:spcAft>
                      </a:pPr>
                      <a:endParaRPr lang="kk-KZ" sz="2000" dirty="0" smtClean="0">
                        <a:latin typeface="Times New Roman"/>
                        <a:ea typeface="Calibri"/>
                        <a:cs typeface="Times New Roman"/>
                      </a:endParaRPr>
                    </a:p>
                    <a:p>
                      <a:pPr algn="l">
                        <a:lnSpc>
                          <a:spcPct val="107000"/>
                        </a:lnSpc>
                        <a:spcAft>
                          <a:spcPts val="800"/>
                        </a:spcAft>
                      </a:pPr>
                      <a:r>
                        <a:rPr lang="kk-KZ" sz="2400" dirty="0" smtClean="0">
                          <a:latin typeface="Times New Roman"/>
                          <a:ea typeface="Calibri"/>
                          <a:cs typeface="Times New Roman"/>
                        </a:rPr>
                        <a:t>1.Өздігінен </a:t>
                      </a:r>
                      <a:r>
                        <a:rPr lang="kk-KZ" sz="2400" dirty="0">
                          <a:latin typeface="Times New Roman"/>
                          <a:ea typeface="Calibri"/>
                          <a:cs typeface="Times New Roman"/>
                        </a:rPr>
                        <a:t>жүретін алғашқы көлікті кім ойлап тапты?</a:t>
                      </a:r>
                      <a:endParaRPr lang="ru-RU" sz="2400" dirty="0">
                        <a:latin typeface="Calibri"/>
                        <a:ea typeface="Calibri"/>
                        <a:cs typeface="Times New Roman"/>
                      </a:endParaRPr>
                    </a:p>
                    <a:p>
                      <a:pPr algn="l">
                        <a:lnSpc>
                          <a:spcPct val="107000"/>
                        </a:lnSpc>
                        <a:spcAft>
                          <a:spcPts val="800"/>
                        </a:spcAft>
                      </a:pPr>
                      <a:endParaRPr lang="kk-KZ" sz="2400" dirty="0" smtClean="0">
                        <a:latin typeface="Times New Roman"/>
                        <a:ea typeface="Calibri"/>
                        <a:cs typeface="Times New Roman"/>
                      </a:endParaRPr>
                    </a:p>
                    <a:p>
                      <a:pPr algn="l">
                        <a:lnSpc>
                          <a:spcPct val="107000"/>
                        </a:lnSpc>
                        <a:spcAft>
                          <a:spcPts val="800"/>
                        </a:spcAft>
                      </a:pPr>
                      <a:r>
                        <a:rPr lang="kk-KZ" sz="2400" dirty="0" smtClean="0">
                          <a:latin typeface="Times New Roman"/>
                          <a:ea typeface="Calibri"/>
                          <a:cs typeface="Times New Roman"/>
                        </a:rPr>
                        <a:t>2.Жанармаймен </a:t>
                      </a:r>
                      <a:r>
                        <a:rPr lang="kk-KZ" sz="2400" dirty="0">
                          <a:latin typeface="Times New Roman"/>
                          <a:ea typeface="Calibri"/>
                          <a:cs typeface="Times New Roman"/>
                        </a:rPr>
                        <a:t>жүретін алғашқы көлікті жасап шығарған кім?</a:t>
                      </a:r>
                      <a:endParaRPr lang="ru-RU" sz="2400" dirty="0">
                        <a:latin typeface="Calibri"/>
                        <a:ea typeface="Calibri"/>
                        <a:cs typeface="Times New Roman"/>
                      </a:endParaRPr>
                    </a:p>
                    <a:p>
                      <a:pPr algn="l">
                        <a:lnSpc>
                          <a:spcPct val="107000"/>
                        </a:lnSpc>
                        <a:spcAft>
                          <a:spcPts val="800"/>
                        </a:spcAft>
                      </a:pPr>
                      <a:endParaRPr lang="kk-KZ" sz="2400" dirty="0" smtClean="0">
                        <a:latin typeface="Times New Roman"/>
                        <a:ea typeface="Calibri"/>
                        <a:cs typeface="Times New Roman"/>
                      </a:endParaRPr>
                    </a:p>
                    <a:p>
                      <a:pPr algn="l">
                        <a:lnSpc>
                          <a:spcPct val="107000"/>
                        </a:lnSpc>
                        <a:spcAft>
                          <a:spcPts val="800"/>
                        </a:spcAft>
                      </a:pPr>
                      <a:r>
                        <a:rPr lang="kk-KZ" sz="2400" dirty="0" smtClean="0">
                          <a:latin typeface="Times New Roman"/>
                          <a:ea typeface="Calibri"/>
                          <a:cs typeface="Times New Roman"/>
                        </a:rPr>
                        <a:t>3.Қалай </a:t>
                      </a:r>
                      <a:r>
                        <a:rPr lang="kk-KZ" sz="2400" dirty="0">
                          <a:latin typeface="Times New Roman"/>
                          <a:ea typeface="Calibri"/>
                          <a:cs typeface="Times New Roman"/>
                        </a:rPr>
                        <a:t>ойлайсыңдар,көліктің адамзатқа пайдалы жағы бар ма</a:t>
                      </a:r>
                      <a:r>
                        <a:rPr lang="kk-KZ" sz="2400" dirty="0" smtClean="0">
                          <a:latin typeface="Times New Roman"/>
                          <a:ea typeface="Calibri"/>
                          <a:cs typeface="Times New Roman"/>
                        </a:rPr>
                        <a:t>?</a:t>
                      </a:r>
                    </a:p>
                    <a:p>
                      <a:pPr algn="l">
                        <a:lnSpc>
                          <a:spcPct val="107000"/>
                        </a:lnSpc>
                        <a:spcAft>
                          <a:spcPts val="800"/>
                        </a:spcAft>
                      </a:pPr>
                      <a:r>
                        <a:rPr lang="kk-KZ" sz="2000" dirty="0" smtClean="0">
                          <a:latin typeface="Times New Roman"/>
                          <a:ea typeface="Calibri"/>
                          <a:cs typeface="Times New Roman"/>
                        </a:rPr>
                        <a:t>       Дескриптор                             Білім алушы</a:t>
                      </a:r>
                    </a:p>
                    <a:p>
                      <a:pPr algn="l">
                        <a:lnSpc>
                          <a:spcPct val="107000"/>
                        </a:lnSpc>
                        <a:spcAft>
                          <a:spcPts val="800"/>
                        </a:spcAft>
                      </a:pPr>
                      <a:r>
                        <a:rPr lang="kk-KZ" sz="2000" dirty="0" smtClean="0">
                          <a:latin typeface="Times New Roman"/>
                          <a:ea typeface="Calibri"/>
                          <a:cs typeface="Times New Roman"/>
                        </a:rPr>
                        <a:t>                                                   -тірек сөздерді орынды қолданады;</a:t>
                      </a:r>
                    </a:p>
                    <a:p>
                      <a:pPr algn="l">
                        <a:lnSpc>
                          <a:spcPct val="107000"/>
                        </a:lnSpc>
                        <a:spcAft>
                          <a:spcPts val="800"/>
                        </a:spcAft>
                      </a:pPr>
                      <a:r>
                        <a:rPr lang="kk-KZ" sz="2000" dirty="0" smtClean="0">
                          <a:latin typeface="Times New Roman"/>
                          <a:ea typeface="Calibri"/>
                          <a:cs typeface="Times New Roman"/>
                        </a:rPr>
                        <a:t>                                                  -</a:t>
                      </a:r>
                      <a:r>
                        <a:rPr lang="kk-KZ" sz="2000" baseline="0" dirty="0" smtClean="0">
                          <a:latin typeface="Times New Roman"/>
                          <a:ea typeface="Calibri"/>
                          <a:cs typeface="Times New Roman"/>
                        </a:rPr>
                        <a:t> сұрақтарға дұрыс жауап береді.</a:t>
                      </a:r>
                      <a:endParaRPr lang="kk-KZ" sz="2000" dirty="0" smtClean="0">
                        <a:latin typeface="Times New Roman"/>
                        <a:ea typeface="Calibri"/>
                        <a:cs typeface="Times New Roman"/>
                      </a:endParaRPr>
                    </a:p>
                  </a:txBody>
                  <a:tcPr marL="114300" marR="114300" marT="0" marB="0">
                    <a:lnL>
                      <a:noFill/>
                    </a:lnL>
                    <a:lnR>
                      <a:noFill/>
                    </a:lnR>
                    <a:lnT>
                      <a:noFill/>
                    </a:lnT>
                    <a:lnB>
                      <a:noFill/>
                    </a:lnB>
                  </a:tcPr>
                </a:tc>
              </a:tr>
            </a:tbl>
          </a:graphicData>
        </a:graphic>
      </p:graphicFrame>
    </p:spTree>
    <p:extLst>
      <p:ext uri="{BB962C8B-B14F-4D97-AF65-F5344CB8AC3E}">
        <p14:creationId xmlns="" xmlns:p14="http://schemas.microsoft.com/office/powerpoint/2010/main" val="87410577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15926" y="872197"/>
          <a:ext cx="7582486" cy="4979963"/>
        </p:xfrm>
        <a:graphic>
          <a:graphicData uri="http://schemas.openxmlformats.org/drawingml/2006/table">
            <a:tbl>
              <a:tblPr/>
              <a:tblGrid>
                <a:gridCol w="7582486"/>
              </a:tblGrid>
              <a:tr h="4979963">
                <a:tc>
                  <a:txBody>
                    <a:bodyPr/>
                    <a:lstStyle/>
                    <a:p>
                      <a:pPr algn="just">
                        <a:lnSpc>
                          <a:spcPct val="107000"/>
                        </a:lnSpc>
                        <a:spcAft>
                          <a:spcPts val="800"/>
                        </a:spcAft>
                      </a:pPr>
                      <a:r>
                        <a:rPr lang="kk-KZ" sz="2000" b="1" dirty="0">
                          <a:latin typeface="Times New Roman"/>
                          <a:ea typeface="Calibri"/>
                          <a:cs typeface="Times New Roman"/>
                        </a:rPr>
                        <a:t>Өзіңді тексер!</a:t>
                      </a:r>
                      <a:endParaRPr lang="ru-RU" sz="2000" dirty="0">
                        <a:latin typeface="Calibri"/>
                        <a:ea typeface="Calibri"/>
                        <a:cs typeface="Times New Roman"/>
                      </a:endParaRPr>
                    </a:p>
                    <a:p>
                      <a:pPr algn="l">
                        <a:spcAft>
                          <a:spcPts val="0"/>
                        </a:spcAft>
                      </a:pPr>
                      <a:r>
                        <a:rPr lang="kk-KZ" sz="2400" dirty="0">
                          <a:latin typeface="Times New Roman"/>
                          <a:ea typeface="Calibri"/>
                          <a:cs typeface="Times New Roman"/>
                        </a:rPr>
                        <a:t>1.Өздігінен қозғалатын алғашқы көлікті </a:t>
                      </a:r>
                      <a:r>
                        <a:rPr lang="kk-KZ" sz="2400" dirty="0">
                          <a:solidFill>
                            <a:srgbClr val="000000"/>
                          </a:solidFill>
                          <a:latin typeface="Times New Roman"/>
                          <a:ea typeface="Times New Roman"/>
                          <a:cs typeface="Times New Roman"/>
                        </a:rPr>
                        <a:t> Николас Джозеф Кагнот пен әскери механик Брезин Парижде құрастырып шығарды.</a:t>
                      </a:r>
                      <a:endParaRPr lang="ru-RU" sz="2400" dirty="0">
                        <a:latin typeface="Calibri"/>
                        <a:ea typeface="Calibri"/>
                        <a:cs typeface="Times New Roman"/>
                      </a:endParaRPr>
                    </a:p>
                    <a:p>
                      <a:pPr algn="l">
                        <a:spcAft>
                          <a:spcPts val="0"/>
                        </a:spcAft>
                      </a:pPr>
                      <a:endParaRPr lang="kk-KZ" sz="2400" dirty="0" smtClean="0">
                        <a:solidFill>
                          <a:srgbClr val="000000"/>
                        </a:solidFill>
                        <a:latin typeface="Times New Roman"/>
                        <a:ea typeface="Times New Roman"/>
                        <a:cs typeface="Times New Roman"/>
                      </a:endParaRPr>
                    </a:p>
                    <a:p>
                      <a:pPr algn="l">
                        <a:spcAft>
                          <a:spcPts val="0"/>
                        </a:spcAft>
                      </a:pPr>
                      <a:r>
                        <a:rPr lang="kk-KZ" sz="2400" dirty="0" smtClean="0">
                          <a:solidFill>
                            <a:srgbClr val="000000"/>
                          </a:solidFill>
                          <a:latin typeface="Times New Roman"/>
                          <a:ea typeface="Times New Roman"/>
                          <a:cs typeface="Times New Roman"/>
                        </a:rPr>
                        <a:t>2</a:t>
                      </a:r>
                      <a:r>
                        <a:rPr lang="kk-KZ" sz="2400" dirty="0">
                          <a:solidFill>
                            <a:srgbClr val="000000"/>
                          </a:solidFill>
                          <a:latin typeface="Times New Roman"/>
                          <a:ea typeface="Times New Roman"/>
                          <a:cs typeface="Times New Roman"/>
                        </a:rPr>
                        <a:t>. Жанармаймен жүретін алғашқы көліктің авторы Карл Бенц болып саналады.</a:t>
                      </a:r>
                      <a:r>
                        <a:rPr lang="kk-KZ" sz="2400" dirty="0">
                          <a:latin typeface="Times New Roman"/>
                          <a:ea typeface="Calibri"/>
                          <a:cs typeface="Times New Roman"/>
                        </a:rPr>
                        <a:t/>
                      </a:r>
                      <a:br>
                        <a:rPr lang="kk-KZ" sz="2400" dirty="0">
                          <a:latin typeface="Times New Roman"/>
                          <a:ea typeface="Calibri"/>
                          <a:cs typeface="Times New Roman"/>
                        </a:rPr>
                      </a:br>
                      <a:endParaRPr lang="kk-KZ" sz="2400" dirty="0" smtClean="0">
                        <a:latin typeface="Times New Roman"/>
                        <a:ea typeface="Calibri"/>
                        <a:cs typeface="Times New Roman"/>
                      </a:endParaRPr>
                    </a:p>
                    <a:p>
                      <a:pPr algn="l">
                        <a:spcAft>
                          <a:spcPts val="0"/>
                        </a:spcAft>
                      </a:pPr>
                      <a:r>
                        <a:rPr lang="kk-KZ" sz="2400" dirty="0" smtClean="0">
                          <a:latin typeface="Times New Roman"/>
                          <a:ea typeface="Calibri"/>
                          <a:cs typeface="Times New Roman"/>
                        </a:rPr>
                        <a:t>3</a:t>
                      </a:r>
                      <a:r>
                        <a:rPr lang="kk-KZ" sz="2400" dirty="0">
                          <a:latin typeface="Times New Roman"/>
                          <a:ea typeface="Calibri"/>
                          <a:cs typeface="Times New Roman"/>
                        </a:rPr>
                        <a:t>.</a:t>
                      </a:r>
                      <a:r>
                        <a:rPr lang="kk-KZ" sz="2400" dirty="0">
                          <a:solidFill>
                            <a:srgbClr val="000000"/>
                          </a:solidFill>
                          <a:latin typeface="Times New Roman"/>
                          <a:ea typeface="Times New Roman"/>
                          <a:cs typeface="Times New Roman"/>
                        </a:rPr>
                        <a:t> Көліктің адамзатқа пайдасы өте зор.Ол қысқа мерзімде ұзақ қашықтықтарға жету, өз жұмысын жеңілдету, еңбек өнімділігін арттыру үшін қажет.</a:t>
                      </a:r>
                      <a:endParaRPr lang="ru-RU" sz="2400" dirty="0">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45057" name="Rectangle 1"/>
          <p:cNvSpPr>
            <a:spLocks noChangeArrowheads="1"/>
          </p:cNvSpPr>
          <p:nvPr/>
        </p:nvSpPr>
        <p:spPr bwMode="auto">
          <a:xfrm>
            <a:off x="3376247" y="2180492"/>
            <a:ext cx="889987"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Прямоугольник 6"/>
          <p:cNvSpPr/>
          <p:nvPr/>
        </p:nvSpPr>
        <p:spPr>
          <a:xfrm>
            <a:off x="634181" y="1530688"/>
            <a:ext cx="7713405" cy="415498"/>
          </a:xfrm>
          <a:prstGeom prst="rect">
            <a:avLst/>
          </a:prstGeom>
        </p:spPr>
        <p:txBody>
          <a:bodyPr wrap="square">
            <a:spAutoFit/>
          </a:bodyPr>
          <a:lstStyle/>
          <a:p>
            <a:pPr lvl="0" algn="just" defTabSz="914400"/>
            <a:r>
              <a:rPr lang="ru-RU" sz="2100" b="1" dirty="0">
                <a:solidFill>
                  <a:srgbClr val="002060"/>
                </a:solidFill>
                <a:latin typeface="Arial" panose="020B0604020202020204" pitchFamily="34" charset="0"/>
                <a:cs typeface="Arial" panose="020B0604020202020204" pitchFamily="34" charset="0"/>
              </a:rPr>
              <a:t>	</a:t>
            </a:r>
            <a:endParaRPr lang="ru-RU" sz="2100" dirty="0">
              <a:solidFill>
                <a:srgbClr val="002060"/>
              </a:solidFill>
              <a:latin typeface="Arial" panose="020B0604020202020204" pitchFamily="34" charset="0"/>
              <a:ea typeface="Open Sans" panose="020B0606030504020204" pitchFamily="34" charset="0"/>
              <a:cs typeface="Arial" panose="020B0604020202020204" pitchFamily="34" charset="0"/>
            </a:endParaRPr>
          </a:p>
        </p:txBody>
      </p:sp>
      <p:sp>
        <p:nvSpPr>
          <p:cNvPr id="16387" name="AutoShape 3" descr="Бастауыш сыныптар Archives - Страница 40 из 56 - sabaq.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9" name="AutoShape 5" descr="Бастауыш сыныптар Archives - Страница 40 из 56 - sabaq.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1" name="AutoShape 7" descr="Бастауыш сыныптар Archives - Страница 40 из 56 - sabaq.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3" name="AutoShape 9" descr="http://sabaq.kz/wp-content/uploads/2014/10/bult.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5" name="AutoShape 11" descr="http://sabaq.kz/wp-content/uploads/2014/10/b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7" name="AutoShape 13" descr="http://sabaq.kz/wp-content/uploads/2014/10/b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9" name="AutoShape 15" descr="http://sabaq.kz/wp-content/uploads/2014/10/b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401" name="AutoShape 17" descr="http://sabaq.kz/wp-content/uploads/2014/10/b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403" name="AutoShape 19" descr="http://sabaq.kz/wp-content/uploads/2014/10/b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405" name="AutoShape 21" descr="http://sabaq.kz/wp-content/uploads/2014/10/b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407" name="AutoShape 23" descr="http://sabaq.kz/wp-content/uploads/2014/10/b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409" name="AutoShape 25" descr="http://sabaq.kz/wp-content/uploads/2014/10/b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411" name="AutoShape 27" descr="http://sabaq.kz/wp-content/uploads/2014/10/b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413" name="AutoShape 29" descr="http://sabaq.kz/wp-content/uploads/2014/10/b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31" name="Таблица 30"/>
          <p:cNvGraphicFramePr>
            <a:graphicFrameLocks noGrp="1"/>
          </p:cNvGraphicFramePr>
          <p:nvPr/>
        </p:nvGraphicFramePr>
        <p:xfrm>
          <a:off x="703385" y="478302"/>
          <a:ext cx="8032652" cy="5176910"/>
        </p:xfrm>
        <a:graphic>
          <a:graphicData uri="http://schemas.openxmlformats.org/drawingml/2006/table">
            <a:tbl>
              <a:tblPr/>
              <a:tblGrid>
                <a:gridCol w="8032652"/>
              </a:tblGrid>
              <a:tr h="5176910">
                <a:tc>
                  <a:txBody>
                    <a:bodyPr/>
                    <a:lstStyle/>
                    <a:p>
                      <a:pPr algn="just">
                        <a:lnSpc>
                          <a:spcPct val="107000"/>
                        </a:lnSpc>
                        <a:spcAft>
                          <a:spcPts val="800"/>
                        </a:spcAft>
                      </a:pPr>
                      <a:endParaRPr lang="kk-KZ" sz="1200" b="1" dirty="0" smtClean="0">
                        <a:latin typeface="Times New Roman"/>
                        <a:ea typeface="Calibri"/>
                        <a:cs typeface="Times New Roman"/>
                      </a:endParaRPr>
                    </a:p>
                    <a:p>
                      <a:pPr algn="just">
                        <a:lnSpc>
                          <a:spcPct val="107000"/>
                        </a:lnSpc>
                        <a:spcAft>
                          <a:spcPts val="800"/>
                        </a:spcAft>
                      </a:pPr>
                      <a:r>
                        <a:rPr lang="kk-KZ" sz="2400" b="1" dirty="0" smtClean="0">
                          <a:latin typeface="Times New Roman"/>
                          <a:ea typeface="Calibri"/>
                          <a:cs typeface="Times New Roman"/>
                        </a:rPr>
                        <a:t>2-тапсырма.</a:t>
                      </a:r>
                      <a:r>
                        <a:rPr lang="kk-KZ" sz="2400" dirty="0" smtClean="0">
                          <a:latin typeface="Times New Roman"/>
                          <a:ea typeface="Calibri"/>
                          <a:cs typeface="Times New Roman"/>
                        </a:rPr>
                        <a:t>Тыңдалым </a:t>
                      </a:r>
                      <a:r>
                        <a:rPr lang="kk-KZ" sz="2400" dirty="0">
                          <a:latin typeface="Times New Roman"/>
                          <a:ea typeface="Calibri"/>
                          <a:cs typeface="Times New Roman"/>
                        </a:rPr>
                        <a:t>мәтінінен сын есім қатысқан сөйлемдерді анықтаңыз</a:t>
                      </a:r>
                      <a:r>
                        <a:rPr lang="kk-KZ" sz="2400" dirty="0" smtClean="0">
                          <a:latin typeface="Times New Roman"/>
                          <a:ea typeface="Calibri"/>
                          <a:cs typeface="Times New Roman"/>
                        </a:rPr>
                        <a:t>.</a:t>
                      </a:r>
                      <a:endParaRPr lang="kk-KZ" sz="2400" b="0" dirty="0" smtClean="0">
                        <a:latin typeface="Times New Roman"/>
                        <a:ea typeface="Calibri"/>
                        <a:cs typeface="Times New Roman"/>
                      </a:endParaRPr>
                    </a:p>
                    <a:p>
                      <a:r>
                        <a:rPr lang="kk-KZ" sz="2400" dirty="0" smtClean="0">
                          <a:solidFill>
                            <a:srgbClr val="000000"/>
                          </a:solidFill>
                          <a:latin typeface="+mn-lt"/>
                          <a:ea typeface="Times New Roman"/>
                          <a:cs typeface="Times New Roman"/>
                        </a:rPr>
                        <a:t>а)Соған қарамастан Кагноттың көлігі тарихта </a:t>
                      </a:r>
                      <a:r>
                        <a:rPr lang="kk-KZ" sz="2400" b="1" dirty="0" smtClean="0">
                          <a:solidFill>
                            <a:srgbClr val="000000"/>
                          </a:solidFill>
                          <a:latin typeface="+mn-lt"/>
                          <a:ea typeface="Times New Roman"/>
                          <a:cs typeface="Times New Roman"/>
                        </a:rPr>
                        <a:t>ең алғашқы </a:t>
                      </a:r>
                      <a:r>
                        <a:rPr lang="kk-KZ" sz="2400" dirty="0" smtClean="0">
                          <a:solidFill>
                            <a:srgbClr val="000000"/>
                          </a:solidFill>
                          <a:latin typeface="+mn-lt"/>
                          <a:ea typeface="Times New Roman"/>
                          <a:cs typeface="Times New Roman"/>
                        </a:rPr>
                        <a:t>рет көлік ретінде танылады.</a:t>
                      </a:r>
                      <a:endParaRPr kumimoji="0" lang="kk-KZ" sz="2400" kern="1200" dirty="0" smtClean="0">
                        <a:solidFill>
                          <a:schemeClr val="tx1"/>
                        </a:solidFill>
                        <a:latin typeface="+mn-lt"/>
                        <a:ea typeface="+mn-ea"/>
                        <a:cs typeface="+mn-cs"/>
                      </a:endParaRPr>
                    </a:p>
                    <a:p>
                      <a:r>
                        <a:rPr kumimoji="0" lang="kk-KZ" sz="2400" kern="1200" dirty="0" smtClean="0">
                          <a:solidFill>
                            <a:schemeClr val="tx1"/>
                          </a:solidFill>
                          <a:latin typeface="+mn-lt"/>
                          <a:ea typeface="+mn-ea"/>
                          <a:cs typeface="+mn-cs"/>
                        </a:rPr>
                        <a:t>ә)Ал бұл көліктің </a:t>
                      </a:r>
                      <a:r>
                        <a:rPr kumimoji="0" lang="kk-KZ" sz="2400" b="1" kern="1200" dirty="0" smtClean="0">
                          <a:solidFill>
                            <a:schemeClr val="tx1"/>
                          </a:solidFill>
                          <a:latin typeface="+mn-lt"/>
                          <a:ea typeface="+mn-ea"/>
                          <a:cs typeface="+mn-cs"/>
                        </a:rPr>
                        <a:t>осалдау</a:t>
                      </a:r>
                      <a:r>
                        <a:rPr kumimoji="0" lang="kk-KZ" sz="2400" kern="1200" dirty="0" smtClean="0">
                          <a:solidFill>
                            <a:schemeClr val="tx1"/>
                          </a:solidFill>
                          <a:latin typeface="+mn-lt"/>
                          <a:ea typeface="+mn-ea"/>
                          <a:cs typeface="+mn-cs"/>
                        </a:rPr>
                        <a:t>  жері тежегіші болатын.</a:t>
                      </a:r>
                      <a:endParaRPr kumimoji="0" lang="ru-RU" sz="2400" kern="1200" dirty="0" smtClean="0">
                        <a:solidFill>
                          <a:schemeClr val="tx1"/>
                        </a:solidFill>
                        <a:latin typeface="+mn-lt"/>
                        <a:ea typeface="+mn-ea"/>
                        <a:cs typeface="+mn-cs"/>
                      </a:endParaRPr>
                    </a:p>
                    <a:p>
                      <a:r>
                        <a:rPr kumimoji="0" lang="kk-KZ" sz="2400" kern="1200" dirty="0" smtClean="0">
                          <a:solidFill>
                            <a:schemeClr val="tx1"/>
                          </a:solidFill>
                          <a:latin typeface="+mn-lt"/>
                          <a:ea typeface="+mn-ea"/>
                          <a:cs typeface="+mn-cs"/>
                        </a:rPr>
                        <a:t>б)Қазіргі көліктердің күші- 40 аттың күшіне тең, яғни </a:t>
                      </a:r>
                      <a:r>
                        <a:rPr kumimoji="0" lang="kk-KZ" sz="2400" b="1" kern="1200" dirty="0" smtClean="0">
                          <a:solidFill>
                            <a:schemeClr val="tx1"/>
                          </a:solidFill>
                          <a:latin typeface="+mn-lt"/>
                          <a:ea typeface="+mn-ea"/>
                          <a:cs typeface="+mn-cs"/>
                        </a:rPr>
                        <a:t>көбірек</a:t>
                      </a:r>
                      <a:r>
                        <a:rPr kumimoji="0" lang="kk-KZ" sz="2400" kern="1200" dirty="0" smtClean="0">
                          <a:solidFill>
                            <a:schemeClr val="tx1"/>
                          </a:solidFill>
                          <a:latin typeface="+mn-lt"/>
                          <a:ea typeface="+mn-ea"/>
                          <a:cs typeface="+mn-cs"/>
                        </a:rPr>
                        <a:t>.</a:t>
                      </a:r>
                      <a:endParaRPr kumimoji="0" lang="ru-RU" sz="2400" kern="1200" dirty="0" smtClean="0">
                        <a:solidFill>
                          <a:schemeClr val="tx1"/>
                        </a:solidFill>
                        <a:latin typeface="+mn-lt"/>
                        <a:ea typeface="+mn-ea"/>
                        <a:cs typeface="+mn-cs"/>
                      </a:endParaRPr>
                    </a:p>
                    <a:p>
                      <a:r>
                        <a:rPr kumimoji="0" lang="kk-KZ" sz="2400" kern="1200" dirty="0" smtClean="0">
                          <a:solidFill>
                            <a:schemeClr val="tx1"/>
                          </a:solidFill>
                          <a:latin typeface="+mn-lt"/>
                          <a:ea typeface="+mn-ea"/>
                          <a:cs typeface="+mn-cs"/>
                        </a:rPr>
                        <a:t> </a:t>
                      </a:r>
                      <a:endParaRPr kumimoji="0" lang="ru-RU" sz="2400" kern="1200" dirty="0" smtClean="0">
                        <a:solidFill>
                          <a:schemeClr val="tx1"/>
                        </a:solidFill>
                        <a:latin typeface="+mn-lt"/>
                        <a:ea typeface="+mn-ea"/>
                        <a:cs typeface="+mn-cs"/>
                      </a:endParaRPr>
                    </a:p>
                    <a:p>
                      <a:endParaRPr kumimoji="0" lang="kk-KZ" sz="2000" kern="1200" dirty="0" smtClean="0">
                        <a:solidFill>
                          <a:schemeClr val="tx1"/>
                        </a:solidFill>
                        <a:latin typeface="+mn-lt"/>
                        <a:ea typeface="+mn-ea"/>
                        <a:cs typeface="+mn-cs"/>
                      </a:endParaRPr>
                    </a:p>
                    <a:p>
                      <a:r>
                        <a:rPr kumimoji="0" lang="kk-KZ" sz="2000" kern="1200" dirty="0" smtClean="0">
                          <a:solidFill>
                            <a:schemeClr val="tx1"/>
                          </a:solidFill>
                          <a:latin typeface="+mn-lt"/>
                          <a:ea typeface="+mn-ea"/>
                          <a:cs typeface="+mn-cs"/>
                        </a:rPr>
                        <a:t>Дескриптор                Білім алушы </a:t>
                      </a:r>
                      <a:endParaRPr kumimoji="0" lang="ru-RU" sz="2000" kern="1200" dirty="0" smtClean="0">
                        <a:solidFill>
                          <a:schemeClr val="tx1"/>
                        </a:solidFill>
                        <a:latin typeface="+mn-lt"/>
                        <a:ea typeface="+mn-ea"/>
                        <a:cs typeface="+mn-cs"/>
                      </a:endParaRPr>
                    </a:p>
                    <a:p>
                      <a:r>
                        <a:rPr kumimoji="0" lang="kk-KZ" sz="2000" kern="1200" dirty="0" smtClean="0">
                          <a:solidFill>
                            <a:schemeClr val="tx1"/>
                          </a:solidFill>
                          <a:latin typeface="+mn-lt"/>
                          <a:ea typeface="+mn-ea"/>
                          <a:cs typeface="+mn-cs"/>
                        </a:rPr>
                        <a:t>                         - мәтіннен сын есім қатысқан сөйлемдерді анықтайды;</a:t>
                      </a:r>
                      <a:endParaRPr kumimoji="0" lang="ru-RU" sz="2000" kern="1200" dirty="0" smtClean="0">
                        <a:solidFill>
                          <a:schemeClr val="tx1"/>
                        </a:solidFill>
                        <a:latin typeface="+mn-lt"/>
                        <a:ea typeface="+mn-ea"/>
                        <a:cs typeface="+mn-cs"/>
                      </a:endParaRPr>
                    </a:p>
                    <a:p>
                      <a:r>
                        <a:rPr kumimoji="0" lang="kk-KZ" sz="2000" kern="1200" dirty="0" smtClean="0">
                          <a:solidFill>
                            <a:schemeClr val="tx1"/>
                          </a:solidFill>
                          <a:latin typeface="+mn-lt"/>
                          <a:ea typeface="+mn-ea"/>
                          <a:cs typeface="+mn-cs"/>
                        </a:rPr>
                        <a:t> </a:t>
                      </a:r>
                      <a:endParaRPr kumimoji="0" lang="ru-RU" sz="2000" kern="1200" dirty="0" smtClean="0">
                        <a:solidFill>
                          <a:schemeClr val="tx1"/>
                        </a:solidFill>
                        <a:latin typeface="+mn-lt"/>
                        <a:ea typeface="+mn-ea"/>
                        <a:cs typeface="+mn-cs"/>
                      </a:endParaRPr>
                    </a:p>
                    <a:p>
                      <a:pPr algn="just">
                        <a:lnSpc>
                          <a:spcPct val="107000"/>
                        </a:lnSpc>
                        <a:spcAft>
                          <a:spcPts val="800"/>
                        </a:spcAft>
                      </a:pPr>
                      <a:endParaRPr lang="ru-RU" sz="11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extLst>
      <p:ext uri="{BB962C8B-B14F-4D97-AF65-F5344CB8AC3E}">
        <p14:creationId xmlns="" xmlns:p14="http://schemas.microsoft.com/office/powerpoint/2010/main" val="42771424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3582</TotalTime>
  <Words>595</Words>
  <Application>Microsoft Office PowerPoint</Application>
  <PresentationFormat>Экран (4:3)</PresentationFormat>
  <Paragraphs>103</Paragraphs>
  <Slides>13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252</cp:revision>
  <dcterms:created xsi:type="dcterms:W3CDTF">2020-03-23T04:56:31Z</dcterms:created>
  <dcterms:modified xsi:type="dcterms:W3CDTF">2021-01-31T03:57:34Z</dcterms:modified>
</cp:coreProperties>
</file>