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8" r:id="rId3"/>
    <p:sldId id="259" r:id="rId4"/>
    <p:sldId id="262" r:id="rId5"/>
    <p:sldId id="260" r:id="rId6"/>
    <p:sldId id="263" r:id="rId7"/>
    <p:sldId id="264" r:id="rId8"/>
    <p:sldId id="261" r:id="rId9"/>
    <p:sldId id="265" r:id="rId10"/>
    <p:sldId id="268" r:id="rId11"/>
    <p:sldId id="266" r:id="rId12"/>
    <p:sldId id="267" r:id="rId13"/>
    <p:sldId id="269" r:id="rId14"/>
    <p:sldId id="27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051E"/>
    <a:srgbClr val="FF66CC"/>
    <a:srgbClr val="FF0048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129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40"/>
    </p:cViewPr>
  </p:sorterViewPr>
  <p:notesViewPr>
    <p:cSldViewPr snapToGrid="0">
      <p:cViewPr varScale="1">
        <p:scale>
          <a:sx n="54" d="100"/>
          <a:sy n="54" d="100"/>
        </p:scale>
        <p:origin x="282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8D0DF-48D5-4684-8096-31748A7D21F7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32C423-004B-4D5F-AD3F-0D2C02146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120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6CEA39-C9C9-4AD0-BB7C-0FC6B5E167FD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D31845-8D77-47DA-848C-B545A558D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904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74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074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265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50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08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00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5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2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01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4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0" y="1371597"/>
            <a:ext cx="9144000" cy="548640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020"/>
          <a:stretch/>
        </p:blipFill>
        <p:spPr>
          <a:xfrm>
            <a:off x="0" y="0"/>
            <a:ext cx="9144000" cy="137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7.wma"/><Relationship Id="rId7" Type="http://schemas.openxmlformats.org/officeDocument/2006/relationships/image" Target="../media/image2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wm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</p:pic>
      <p:sp>
        <p:nvSpPr>
          <p:cNvPr id="29" name="Заголовок 1"/>
          <p:cNvSpPr txBox="1">
            <a:spLocks/>
          </p:cNvSpPr>
          <p:nvPr/>
        </p:nvSpPr>
        <p:spPr>
          <a:xfrm>
            <a:off x="2238301" y="1261863"/>
            <a:ext cx="4667398" cy="18766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8000" b="1" spc="50" dirty="0" smtClean="0">
                <a:ln w="11430"/>
                <a:solidFill>
                  <a:srgbClr val="FF0048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5-сынып</a:t>
            </a:r>
          </a:p>
          <a:p>
            <a:r>
              <a:rPr lang="ru-RU" sz="8000" b="1" spc="50" dirty="0" err="1" smtClean="0">
                <a:ln w="11430"/>
                <a:solidFill>
                  <a:srgbClr val="FF0048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Қазақ</a:t>
            </a:r>
            <a:r>
              <a:rPr lang="ru-RU" sz="8000" b="1" spc="50" dirty="0" smtClean="0">
                <a:ln w="11430"/>
                <a:solidFill>
                  <a:srgbClr val="FF0048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 </a:t>
            </a:r>
            <a:r>
              <a:rPr lang="ru-RU" sz="8000" b="1" spc="50" dirty="0" err="1" smtClean="0">
                <a:ln w="11430"/>
                <a:solidFill>
                  <a:srgbClr val="FF0048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тілі</a:t>
            </a:r>
            <a:endParaRPr lang="ru-RU" sz="8000" b="1" spc="50" dirty="0">
              <a:ln w="11430"/>
              <a:solidFill>
                <a:srgbClr val="FF0048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832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38"/>
    </mc:Choice>
    <mc:Fallback>
      <p:transition spd="slow" advTm="7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9258" y="-373491"/>
            <a:ext cx="7886700" cy="1325563"/>
          </a:xfrm>
        </p:spPr>
        <p:txBody>
          <a:bodyPr/>
          <a:lstStyle/>
          <a:p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Дұрыс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жауабымен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тексеріп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көріңдер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олнце 4"/>
          <p:cNvSpPr/>
          <p:nvPr/>
        </p:nvSpPr>
        <p:spPr>
          <a:xfrm>
            <a:off x="772730" y="1030309"/>
            <a:ext cx="7340959" cy="5666703"/>
          </a:xfrm>
          <a:prstGeom prst="sun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Есек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секілді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мақтаншақ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болмай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әрбір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ісіңе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адал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болу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керек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Қандай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жағдай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болмасын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болмысыңды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сақтап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қалу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қажет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13679" y="3540494"/>
            <a:ext cx="2730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Жануарларды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бір-бірімен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шағыстыру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9559788">
            <a:off x="5550793" y="1665932"/>
            <a:ext cx="26401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Түйе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төзімділігімен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күштілігімен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көзге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түседі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909" y="3401994"/>
            <a:ext cx="26466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адалдығымен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әрі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жүйріктігімен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еленеді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2964641">
            <a:off x="1371346" y="1868903"/>
            <a:ext cx="23954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Сиыр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сүттілігімен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құрт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майымен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қызықтырады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476247">
            <a:off x="3428017" y="1029889"/>
            <a:ext cx="2584885" cy="1233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Қой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өсімталдығымен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сезімділігімен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сүйсіндіреді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052293" y="5343538"/>
            <a:ext cx="3052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Ешкі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сары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алтындай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жібек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жүнімен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таңырқатады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3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551"/>
    </mc:Choice>
    <mc:Fallback>
      <p:transition spd="slow" advTm="51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8" t="26651" r="4502" b="18953"/>
          <a:stretch/>
        </p:blipFill>
        <p:spPr>
          <a:xfrm>
            <a:off x="964800" y="1342623"/>
            <a:ext cx="7072653" cy="323259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145465" y="213231"/>
            <a:ext cx="67113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Сәйкестендіру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кестесі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020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497"/>
    </mc:Choice>
    <mc:Fallback>
      <p:transition spd="slow" advTm="45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9411" y="442399"/>
            <a:ext cx="7886700" cy="1325563"/>
          </a:xfrm>
        </p:spPr>
        <p:txBody>
          <a:bodyPr>
            <a:normAutofit/>
          </a:bodyPr>
          <a:lstStyle/>
          <a:p>
            <a:r>
              <a:rPr lang="ru-RU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Дұрыс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жауабымен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тексеріп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көрейік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8" t="26651" r="4502" b="18953"/>
          <a:stretch/>
        </p:blipFill>
        <p:spPr>
          <a:xfrm>
            <a:off x="905836" y="1699361"/>
            <a:ext cx="7255053" cy="3315980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>
            <a:off x="1854558" y="2009104"/>
            <a:ext cx="953036" cy="1249251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V="1">
            <a:off x="1854558" y="2009104"/>
            <a:ext cx="850005" cy="759854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1854558" y="3258355"/>
            <a:ext cx="1068946" cy="79849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1738648" y="2768959"/>
            <a:ext cx="1184856" cy="1828799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1854558" y="4056845"/>
            <a:ext cx="1068946" cy="540913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5087155" y="2009104"/>
            <a:ext cx="1249251" cy="62462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5087155" y="3258355"/>
            <a:ext cx="1249251" cy="119773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V="1">
            <a:off x="5177307" y="2009104"/>
            <a:ext cx="1159099" cy="184811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5177307" y="2633729"/>
            <a:ext cx="1159099" cy="1223493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V="1">
            <a:off x="5087155" y="3245475"/>
            <a:ext cx="1249251" cy="1352283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288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85"/>
    </mc:Choice>
    <mc:Fallback>
      <p:transition spd="slow" advTm="9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0629" y="566674"/>
            <a:ext cx="8324582" cy="4958367"/>
          </a:xfrm>
        </p:spPr>
        <p:txBody>
          <a:bodyPr>
            <a:normAutofit/>
          </a:bodyPr>
          <a:lstStyle/>
          <a:p>
            <a:r>
              <a:rPr lang="ru-RU" sz="3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Қосымша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3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жолды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өлең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құрастыр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Тақырыпқа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қатысты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есім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кім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не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?);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 </a:t>
            </a:r>
            <a:r>
              <a:rPr lang="ru-RU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есім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қандай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?).</a:t>
            </a:r>
            <a:br>
              <a:rPr lang="ru-RU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 </a:t>
            </a:r>
            <a:r>
              <a:rPr lang="ru-RU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етістік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(не </a:t>
            </a:r>
            <a:r>
              <a:rPr lang="ru-RU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істеді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стейді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?),</a:t>
            </a:r>
            <a:br>
              <a:rPr lang="ru-RU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өрт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сөзден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тұратын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сөйлем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кім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458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354"/>
    </mc:Choice>
    <mc:Fallback>
      <p:transition spd="slow" advTm="34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0013" y="2052258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Қорытынды</a:t>
            </a:r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Сіз</a:t>
            </a:r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сабақта</a:t>
            </a:r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негізгі</a:t>
            </a:r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қосымша</a:t>
            </a:r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ақпаратты</a:t>
            </a:r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ажыратуды</a:t>
            </a:r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меңгердіңіз</a:t>
            </a:r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151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12"/>
    </mc:Choice>
    <mc:Fallback>
      <p:transition spd="slow" advTm="13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347" y="669706"/>
            <a:ext cx="7886700" cy="4820258"/>
          </a:xfrm>
        </p:spPr>
        <p:txBody>
          <a:bodyPr>
            <a:normAutofit fontScale="90000"/>
          </a:bodyPr>
          <a:lstStyle/>
          <a:p>
            <a:r>
              <a:rPr lang="ru-RU" altLang="ru-RU" sz="49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Бөлім</a:t>
            </a:r>
            <a:r>
              <a:rPr lang="ru-RU" altLang="ru-RU" sz="49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49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тақырыбы</a:t>
            </a:r>
            <a:r>
              <a:rPr lang="ru-RU" altLang="ru-RU" sz="49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altLang="ru-RU" sz="4900" b="1" dirty="0" err="1" smtClean="0">
                <a:solidFill>
                  <a:srgbClr val="FF66CC"/>
                </a:solidFill>
                <a:latin typeface="Times New Roman" pitchFamily="18" charset="0"/>
                <a:cs typeface="Times New Roman" pitchFamily="18" charset="0"/>
              </a:rPr>
              <a:t>Жануарлар</a:t>
            </a:r>
            <a:r>
              <a:rPr lang="ru-RU" altLang="ru-RU" sz="4900" b="1" dirty="0" smtClean="0">
                <a:solidFill>
                  <a:srgbClr val="FF66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4900" b="1" dirty="0" err="1">
                <a:solidFill>
                  <a:srgbClr val="FF66CC"/>
                </a:solidFill>
                <a:latin typeface="Times New Roman" pitchFamily="18" charset="0"/>
                <a:cs typeface="Times New Roman" pitchFamily="18" charset="0"/>
              </a:rPr>
              <a:t>әлемі</a:t>
            </a:r>
            <a:r>
              <a:rPr lang="ru-RU" altLang="ru-RU" sz="4900" b="1" dirty="0">
                <a:solidFill>
                  <a:srgbClr val="FF66CC"/>
                </a:solidFill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altLang="ru-RU" sz="4900" b="1" dirty="0" err="1">
                <a:solidFill>
                  <a:srgbClr val="FF66CC"/>
                </a:solidFill>
                <a:latin typeface="Times New Roman" pitchFamily="18" charset="0"/>
                <a:cs typeface="Times New Roman" pitchFamily="18" charset="0"/>
              </a:rPr>
              <a:t>өсімдіктер</a:t>
            </a:r>
            <a:r>
              <a:rPr lang="ru-RU" altLang="ru-RU" sz="4900" b="1" dirty="0">
                <a:solidFill>
                  <a:srgbClr val="FF66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4900" b="1" dirty="0" err="1" smtClean="0">
                <a:solidFill>
                  <a:srgbClr val="FF66CC"/>
                </a:solidFill>
                <a:latin typeface="Times New Roman" pitchFamily="18" charset="0"/>
                <a:cs typeface="Times New Roman" pitchFamily="18" charset="0"/>
              </a:rPr>
              <a:t>дүниесі</a:t>
            </a:r>
            <a:r>
              <a:rPr lang="ru-RU" altLang="ru-RU" sz="49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49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9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49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9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49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9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Сабақтың</a:t>
            </a:r>
            <a:r>
              <a:rPr lang="ru-RU" altLang="ru-RU" sz="49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49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тақырыбы</a:t>
            </a:r>
            <a:r>
              <a:rPr lang="ru-RU" altLang="ru-RU" sz="49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altLang="ru-RU" sz="49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Түлік</a:t>
            </a:r>
            <a:r>
              <a:rPr lang="ru-RU" altLang="ru-RU" sz="49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49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төлден</a:t>
            </a:r>
            <a:r>
              <a:rPr lang="ru-RU" altLang="ru-RU" sz="49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49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өседі</a:t>
            </a:r>
            <a:r>
              <a:rPr lang="ru-RU" altLang="ru-RU" sz="44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44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55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10394"/>
    </mc:Choice>
    <mc:Fallback>
      <p:transition spd="slow" advTm="10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3488" y="218942"/>
            <a:ext cx="8116105" cy="55121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ru-RU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Оқу</a:t>
            </a:r>
            <a:r>
              <a:rPr lang="ru-RU" alt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мақсаты</a:t>
            </a:r>
            <a:r>
              <a:rPr lang="ru-RU" alt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alt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5О1; </a:t>
            </a:r>
            <a:r>
              <a:rPr lang="ru-RU" altLang="ru-RU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Ақпаратты</a:t>
            </a:r>
            <a:r>
              <a:rPr lang="ru-RU" alt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түсіну</a:t>
            </a:r>
            <a:r>
              <a:rPr lang="ru-RU" alt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altLang="ru-RU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Мәтіндегі</a:t>
            </a:r>
            <a:r>
              <a:rPr lang="ru-RU" alt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негізгі</a:t>
            </a:r>
            <a:r>
              <a:rPr lang="ru-RU" alt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alt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қосымша</a:t>
            </a:r>
            <a:r>
              <a:rPr lang="ru-RU" alt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ақпаратты</a:t>
            </a:r>
            <a:r>
              <a:rPr lang="ru-RU" alt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түсіну</a:t>
            </a:r>
            <a:r>
              <a:rPr lang="ru-RU" alt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анықтау</a:t>
            </a:r>
            <a:r>
              <a:rPr lang="ru-RU" alt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altLang="ru-RU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Сабақ</a:t>
            </a:r>
            <a:r>
              <a:rPr lang="ru-RU" alt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мақсаты</a:t>
            </a:r>
            <a:r>
              <a:rPr lang="ru-RU" alt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altLang="ru-RU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Негізгі</a:t>
            </a:r>
            <a:r>
              <a:rPr lang="ru-RU" alt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alt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қосымша</a:t>
            </a:r>
            <a:r>
              <a:rPr lang="ru-RU" alt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ақпараттарды</a:t>
            </a:r>
            <a:r>
              <a:rPr lang="ru-RU" alt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анықтайсыз</a:t>
            </a:r>
            <a:r>
              <a:rPr lang="ru-RU" alt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altLang="ru-RU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Тыңдалым</a:t>
            </a:r>
            <a:r>
              <a:rPr lang="ru-RU" alt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мәтінінің</a:t>
            </a:r>
            <a:r>
              <a:rPr lang="ru-RU" alt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мазмұнын</a:t>
            </a:r>
            <a:r>
              <a:rPr lang="ru-RU" alt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түсінесіз</a:t>
            </a:r>
            <a:r>
              <a:rPr lang="ru-RU" altLang="ru-RU" sz="40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13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70"/>
    </mc:Choice>
    <mc:Fallback>
      <p:transition spd="slow" advTm="17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/>
            <a:r>
              <a:rPr lang="ru-RU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Бағалау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критерийі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8498" y="1481071"/>
            <a:ext cx="7886700" cy="3490175"/>
          </a:xfrm>
          <a:noFill/>
        </p:spPr>
        <p:txBody>
          <a:bodyPr>
            <a:normAutofit fontScale="92500"/>
          </a:bodyPr>
          <a:lstStyle/>
          <a:p>
            <a:r>
              <a:rPr lang="ru-RU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Сабақтың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тақырыбын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анықтау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мақсатында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қойылған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сұрақтарға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жауап</a:t>
            </a: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береді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Бейнематериалдың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мазмұнын</a:t>
            </a: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түсінеді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Тыңдалған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мәтіннен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егізгі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қосымша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ақпаратты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анықтай</a:t>
            </a: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алады</a:t>
            </a: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32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әйкестендіру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тапсырмасын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орындайды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32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68"/>
    </mc:Choice>
    <mc:Fallback>
      <p:transition spd="slow" advTm="18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9549"/>
            <a:ext cx="368300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097" y="2573359"/>
            <a:ext cx="4219575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456" y="520386"/>
            <a:ext cx="4176713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245" y="4599791"/>
            <a:ext cx="3767137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6" y="4599791"/>
            <a:ext cx="4127500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90153" y="-90153"/>
            <a:ext cx="941834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Төрт</a:t>
            </a:r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түліктің</a:t>
            </a:r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төлдерін</a:t>
            </a:r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қалай</a:t>
            </a:r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атаймыз</a:t>
            </a:r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283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517"/>
    </mc:Choice>
    <mc:Fallback>
      <p:transition spd="slow" advTm="36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ҮЙ ЖАНУАРЛАРЫ - ҮЙ ЖАНУАРЛАРЫ МЕН ТӨЛДЕРІ - ҮЙ ЖАНУАРЛАРЫНЫҢ ДАУЫСТАРЫ - ЖАНУАРЛАР ДАУЫСЫ 🐕🐴🐏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93949" y="903353"/>
            <a:ext cx="6280673" cy="4711382"/>
          </a:xfrm>
          <a:prstGeom prst="rect">
            <a:avLst/>
          </a:prstGeom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sp>
        <p:nvSpPr>
          <p:cNvPr id="6" name="Прямоугольник 5"/>
          <p:cNvSpPr/>
          <p:nvPr/>
        </p:nvSpPr>
        <p:spPr>
          <a:xfrm>
            <a:off x="579549" y="0"/>
            <a:ext cx="8564451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4400" b="1" dirty="0" err="1">
                <a:solidFill>
                  <a:srgbClr val="FF0048"/>
                </a:solidFill>
                <a:latin typeface="Times New Roman" pitchFamily="18" charset="0"/>
                <a:cs typeface="Times New Roman" pitchFamily="18" charset="0"/>
              </a:rPr>
              <a:t>Бейнероликке</a:t>
            </a:r>
            <a:r>
              <a:rPr lang="ru-RU" altLang="ru-RU" sz="4400" b="1" dirty="0">
                <a:solidFill>
                  <a:srgbClr val="FF004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4400" b="1" dirty="0" err="1">
                <a:solidFill>
                  <a:srgbClr val="FF0048"/>
                </a:solidFill>
                <a:latin typeface="Times New Roman" pitchFamily="18" charset="0"/>
                <a:cs typeface="Times New Roman" pitchFamily="18" charset="0"/>
              </a:rPr>
              <a:t>назар</a:t>
            </a:r>
            <a:r>
              <a:rPr lang="ru-RU" altLang="ru-RU" sz="4400" b="1" dirty="0">
                <a:solidFill>
                  <a:srgbClr val="FF004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4400" b="1" dirty="0" err="1">
                <a:solidFill>
                  <a:srgbClr val="FF0048"/>
                </a:solidFill>
                <a:latin typeface="Times New Roman" pitchFamily="18" charset="0"/>
                <a:cs typeface="Times New Roman" pitchFamily="18" charset="0"/>
              </a:rPr>
              <a:t>аударайық</a:t>
            </a:r>
            <a:r>
              <a:rPr lang="ru-RU" altLang="ru-RU" sz="4400" b="1" dirty="0">
                <a:solidFill>
                  <a:srgbClr val="FF0048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ru-RU" altLang="ru-RU" b="1" dirty="0">
                <a:solidFill>
                  <a:srgbClr val="FF004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dirty="0">
                <a:solidFill>
                  <a:srgbClr val="FF0048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82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170"/>
    </mc:Choice>
    <mc:Fallback>
      <p:transition spd="slow" advTm="95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593" objId="5"/>
        <p14:triggerEvt type="onClick" time="7593" objId="5"/>
        <p14:stopEvt time="95170" objId="5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668" y="193182"/>
            <a:ext cx="8796270" cy="1983347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1-тапсырма: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Берілген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ертегідегі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негізгі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қосымша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ақпарат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қандай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Негізгі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ақпаратты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күннің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ортасына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қосымша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ақпаратты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күннің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шашақтарына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жазады</a:t>
            </a:r>
            <a:r>
              <a:rPr lang="ru-RU" dirty="0" smtClean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691686" y="2571741"/>
            <a:ext cx="2730322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Еске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түсірейік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28810" y="3414876"/>
            <a:ext cx="5434884" cy="175432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осымша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ақпарат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мәтінге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қосымша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берілген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иллюстрациялар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кестелермен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қатар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негізгі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ойды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қолдауға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бағытталған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цитаталар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дәйектемелер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ойды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дәлелдеуге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негіздейтін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мысалдар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жатады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Мұндай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ақпараттар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мысалы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себебі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көбіне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т.б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деген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сияқты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сөздермен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көрсетіледі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4852" y="3691875"/>
            <a:ext cx="2691684" cy="1200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егізгі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ақпарат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мәтіннің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негізгі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идеясы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негізгі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фактілері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екенін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ескере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40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972">
        <p:sndAc>
          <p:stSnd>
            <p:snd r:embed="rId4" name="applause.wav"/>
          </p:stSnd>
        </p:sndAc>
      </p:transition>
    </mc:Choice>
    <mc:Fallback>
      <p:transition spd="slow" advTm="58972"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8788" y="128753"/>
            <a:ext cx="8899301" cy="618630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45720"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Ақымақ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есек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ертегісі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Баяғы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заманда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боз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түйе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сұр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ала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сиыр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қоңыр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қой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сары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ешкі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қара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есек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болыпты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Долы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қара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есек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дөрекі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дауысымен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жануарларға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орынсыз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ақыра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береді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екен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Түйенің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істеген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жұмысын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«мен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істедім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мақтанатын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көрінеді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Өтірік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айтып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атқа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сиырды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тептіретін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болыпты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Өсек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айтып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қой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ешкіні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сүзістіріп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қойыпты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Есерсоқ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есектің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ерсі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мінезін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күзетші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байқап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қалады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Көрген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білгенін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ақыл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иесі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адамға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жеткізеді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Адам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жануарларды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сынау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барлығын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алдына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шақырады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Адамға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жақсы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көрінгісі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келген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есек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қара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терісін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аққа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боятады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қалған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жануарлар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бойларындағы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жақсы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қасиеттерімен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көзге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түсуге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тырысады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Түйе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төзімділігімен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күштілігімен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көзге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түседі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адалдығымен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әрі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жүйріктігімен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еленеді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Сиыр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сүттілігімен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құрт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майымен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қызықтырады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Қой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өсімталдығымен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сезімділігімен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сүйсіндіреді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Ешкі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сары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алтындай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жібек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жүнімен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таңырқатады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Есек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болса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боялған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түрімен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күлкілі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көрініп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ақымақтығын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көрсетіп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қояды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Жануарлардың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қасиеттерін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білген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адам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күннен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бастап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төрт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түлік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малға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қора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салып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күтім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жасайды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Жануарлар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тату -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тәтті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тұрып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оған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қызмет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етеді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Ал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ақымақ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есекті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көлік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ретінде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пайдаланып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қара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жұмысқа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салады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Ақымақ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есек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әлі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күнге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шейін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ақырғанда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өзін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мықты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сезініп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қалады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екен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Бірақ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оған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ешкім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мән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бермейтін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болыпты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06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878"/>
    </mc:Choice>
    <mc:Fallback>
      <p:transition spd="slow" advTm="123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лнце 6"/>
          <p:cNvSpPr/>
          <p:nvPr/>
        </p:nvSpPr>
        <p:spPr>
          <a:xfrm>
            <a:off x="2021980" y="1931828"/>
            <a:ext cx="5228823" cy="4404575"/>
          </a:xfrm>
          <a:prstGeom prst="sun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80" y="231820"/>
            <a:ext cx="5736496" cy="1700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68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721"/>
    </mc:Choice>
    <mc:Fallback>
      <p:transition spd="slow" advTm="46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235</Words>
  <Application>Microsoft Office PowerPoint</Application>
  <PresentationFormat>Экран (4:3)</PresentationFormat>
  <Paragraphs>33</Paragraphs>
  <Slides>14</Slides>
  <Notes>0</Notes>
  <HiddenSlides>0</HiddenSlides>
  <MMClips>15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Бөлім тақырыбы: Жануарлар әлемі мен өсімдіктер дүниесі   Сабақтың тақырыбы: Түлік төлден өседі  </vt:lpstr>
      <vt:lpstr>Презентация PowerPoint</vt:lpstr>
      <vt:lpstr>Бағалау критерийі:</vt:lpstr>
      <vt:lpstr>Презентация PowerPoint</vt:lpstr>
      <vt:lpstr>Презентация PowerPoint</vt:lpstr>
      <vt:lpstr>1-тапсырма:  Берілген ертегідегі негізгі және қосымша ақпарат қандай? Негізгі ақпаратты күннің ортасына, қосымша ақпаратты күннің шашақтарына жазады.</vt:lpstr>
      <vt:lpstr>Презентация PowerPoint</vt:lpstr>
      <vt:lpstr>Презентация PowerPoint</vt:lpstr>
      <vt:lpstr>Дұрыс жауабымен тексеріп көріңдер!</vt:lpstr>
      <vt:lpstr>Презентация PowerPoint</vt:lpstr>
      <vt:lpstr>Дұрыс жауабымен тексеріп көрейік!</vt:lpstr>
      <vt:lpstr>Қосымша тапсырма: 5 жолды өлең құрастыр. 1. Тақырыпқа қатысты бір зат есім (кім? не?); 2. Екі сын есім (қандай?). 3, Үш етістік (не істеді/iстейді?), 4. Төрт сөзден тұратын сөйлем. 5. Ол – кім?  </vt:lpstr>
      <vt:lpstr>Қорытынды:  Сіз сабақта негізгі және қосымша ақпаратты ажыратуды меңгердіңіз.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Админ</cp:lastModifiedBy>
  <cp:revision>128</cp:revision>
  <dcterms:created xsi:type="dcterms:W3CDTF">2014-11-21T11:00:06Z</dcterms:created>
  <dcterms:modified xsi:type="dcterms:W3CDTF">2020-10-26T16:02:54Z</dcterms:modified>
</cp:coreProperties>
</file>