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20"/>
  </p:notesMasterIdLst>
  <p:sldIdLst>
    <p:sldId id="260" r:id="rId2"/>
    <p:sldId id="266" r:id="rId3"/>
    <p:sldId id="286" r:id="rId4"/>
    <p:sldId id="261" r:id="rId5"/>
    <p:sldId id="271" r:id="rId6"/>
    <p:sldId id="300" r:id="rId7"/>
    <p:sldId id="301" r:id="rId8"/>
    <p:sldId id="302" r:id="rId9"/>
    <p:sldId id="310" r:id="rId10"/>
    <p:sldId id="262" r:id="rId11"/>
    <p:sldId id="303" r:id="rId12"/>
    <p:sldId id="307" r:id="rId13"/>
    <p:sldId id="308" r:id="rId14"/>
    <p:sldId id="309" r:id="rId15"/>
    <p:sldId id="305" r:id="rId16"/>
    <p:sldId id="306" r:id="rId17"/>
    <p:sldId id="291" r:id="rId18"/>
    <p:sldId id="29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E2FF"/>
    <a:srgbClr val="D9F5FF"/>
    <a:srgbClr val="71DAFF"/>
    <a:srgbClr val="A3E7FF"/>
    <a:srgbClr val="17A9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5673" autoAdjust="0"/>
  </p:normalViewPr>
  <p:slideViewPr>
    <p:cSldViewPr snapToGrid="0">
      <p:cViewPr varScale="1">
        <p:scale>
          <a:sx n="40" d="100"/>
          <a:sy n="40" d="100"/>
        </p:scale>
        <p:origin x="134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22.10.2020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p14="http://schemas.microsoft.com/office/powerpoint/2010/main"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79157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03B2B0-5123-4112-9DAB-FEF64EAB8535}" type="slidenum">
              <a:rPr lang="ru-RU" smtClean="0"/>
              <a:pPr/>
              <a:t>13</a:t>
            </a:fld>
            <a:endParaRPr lang="ru-RU"/>
          </a:p>
        </p:txBody>
      </p:sp>
    </p:spTree>
    <p:extLst>
      <p:ext uri="{BB962C8B-B14F-4D97-AF65-F5344CB8AC3E}">
        <p14:creationId xmlns:p14="http://schemas.microsoft.com/office/powerpoint/2010/main" val="1078136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00000000-1234-1234-1234-123412341234}"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38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67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77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5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451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420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05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669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60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1645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6814740"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4857194"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2899648"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942102"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Tree>
    <p:extLst>
      <p:ext uri="{BB962C8B-B14F-4D97-AF65-F5344CB8AC3E}">
        <p14:creationId xmlns:p14="http://schemas.microsoft.com/office/powerpoint/2010/main" val="5917093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54353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4298479" y="93"/>
            <a:ext cx="4845521"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a14="http://schemas.microsoft.com/office/drawing/2010/main" val="0"/>
              </a:ext>
            </a:extLst>
          </a:blip>
          <a:stretch>
            <a:fillRect/>
          </a:stretch>
        </p:blipFill>
        <p:spPr>
          <a:xfrm>
            <a:off x="787623" y="1055507"/>
            <a:ext cx="2918635" cy="4814922"/>
          </a:xfrm>
          <a:prstGeom prst="rect">
            <a:avLst/>
          </a:prstGeom>
          <a:noFill/>
          <a:ln>
            <a:noFill/>
          </a:ln>
        </p:spPr>
      </p:pic>
      <p:sp>
        <p:nvSpPr>
          <p:cNvPr id="6" name="Title 1"/>
          <p:cNvSpPr>
            <a:spLocks noGrp="1"/>
          </p:cNvSpPr>
          <p:nvPr>
            <p:ph type="title" hasCustomPrompt="1"/>
          </p:nvPr>
        </p:nvSpPr>
        <p:spPr>
          <a:xfrm>
            <a:off x="4877369" y="682388"/>
            <a:ext cx="3792372" cy="5100954"/>
          </a:xfrm>
          <a:effectLst>
            <a:outerShdw blurRad="50800" dist="38100" dir="5400000" algn="t" rotWithShape="0">
              <a:prstClr val="black">
                <a:alpha val="40000"/>
              </a:prstClr>
            </a:outerShdw>
          </a:effectLst>
        </p:spPr>
        <p:txBody>
          <a:bodyPr>
            <a:normAutofit/>
          </a:bodyPr>
          <a:lstStyle>
            <a:lvl1pPr algn="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val="12394942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810" y="191382"/>
            <a:ext cx="671033" cy="895361"/>
          </a:xfrm>
          <a:prstGeom prst="rect">
            <a:avLst/>
          </a:prstGeom>
        </p:spPr>
      </p:pic>
      <p:sp>
        <p:nvSpPr>
          <p:cNvPr id="14" name="Текст 13"/>
          <p:cNvSpPr>
            <a:spLocks noGrp="1"/>
          </p:cNvSpPr>
          <p:nvPr>
            <p:ph type="body" sz="quarter" idx="10"/>
          </p:nvPr>
        </p:nvSpPr>
        <p:spPr>
          <a:xfrm>
            <a:off x="970313" y="2167244"/>
            <a:ext cx="7059689" cy="3847608"/>
          </a:xfrm>
        </p:spPr>
        <p:txBody>
          <a:bodyPr>
            <a:normAutofit/>
          </a:bodyPr>
          <a:lstStyle>
            <a:lvl1pPr marL="342900" indent="-342900">
              <a:buFont typeface="Arial" panose="020B0604020202020204" pitchFamily="34" charset="0"/>
              <a:buChar char="•"/>
              <a:defRPr sz="1800" b="0"/>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970313" y="1543788"/>
            <a:ext cx="7059689"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val="24847047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810" y="191382"/>
            <a:ext cx="671033" cy="895361"/>
          </a:xfrm>
          <a:prstGeom prst="rect">
            <a:avLst/>
          </a:prstGeom>
        </p:spPr>
      </p:pic>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970312" y="2167244"/>
            <a:ext cx="7075043" cy="3847608"/>
          </a:xfrm>
        </p:spPr>
        <p:txBody>
          <a:bodyPr>
            <a:normAutofit/>
          </a:bodyPr>
          <a:lstStyle>
            <a:lvl1pPr marL="0" indent="0">
              <a:lnSpc>
                <a:spcPct val="100000"/>
              </a:lnSpc>
              <a:buFont typeface="Arial" panose="020B0604020202020204" pitchFamily="34" charset="0"/>
              <a:buNone/>
              <a:defRPr sz="1350" b="0" baseline="0"/>
            </a:lvl1pPr>
            <a:lvl2pPr marL="342900" indent="0">
              <a:buNone/>
              <a:defRPr/>
            </a:lvl2pPr>
            <a:lvl3pPr marL="685800" indent="0">
              <a:buNone/>
              <a:defRPr/>
            </a:lvl3pPr>
            <a:lvl4pPr marL="1028700" indent="0">
              <a:buNone/>
              <a:defRPr/>
            </a:lvl4pPr>
            <a:lvl5pPr marL="13716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970312" y="1543788"/>
            <a:ext cx="7075043"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Tree>
    <p:extLst>
      <p:ext uri="{BB962C8B-B14F-4D97-AF65-F5344CB8AC3E}">
        <p14:creationId xmlns:p14="http://schemas.microsoft.com/office/powerpoint/2010/main" val="3723088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4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78446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16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5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336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4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968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63852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733" r:id="rId20"/>
    <p:sldLayoutId id="2147483650" r:id="rId21"/>
    <p:sldLayoutId id="2147483721" r:id="rId22"/>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Прямоугольник 5"/>
          <p:cNvSpPr/>
          <p:nvPr/>
        </p:nvSpPr>
        <p:spPr>
          <a:xfrm>
            <a:off x="1042728" y="885373"/>
            <a:ext cx="7417730" cy="1574277"/>
          </a:xfrm>
          <a:prstGeom prst="rect">
            <a:avLst/>
          </a:prstGeom>
        </p:spPr>
        <p:txBody>
          <a:bodyPr wrap="square">
            <a:spAutoFit/>
          </a:bodyPr>
          <a:lstStyle/>
          <a:p>
            <a:pPr>
              <a:lnSpc>
                <a:spcPct val="107000"/>
              </a:lnSpc>
              <a:spcAft>
                <a:spcPts val="600"/>
              </a:spcAft>
            </a:pPr>
            <a: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Бөлім тақырыбы:</a:t>
            </a:r>
            <a:b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kk-KZ" sz="30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Бос уақыт және хобби</a:t>
            </a:r>
            <a: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u-RU" sz="3000" b="1" i="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00525" y="2167027"/>
            <a:ext cx="7417729" cy="1384995"/>
          </a:xfrm>
          <a:prstGeom prst="rect">
            <a:avLst/>
          </a:prstGeom>
        </p:spPr>
        <p:txBody>
          <a:bodyPr wrap="square">
            <a:spAutoFit/>
          </a:bodyPr>
          <a:lstStyle/>
          <a:p>
            <a:pPr>
              <a:lnSpc>
                <a:spcPct val="150000"/>
              </a:lnSpc>
            </a:pPr>
            <a:r>
              <a:rPr lang="kk-KZ" sz="2800" b="1" dirty="0">
                <a:solidFill>
                  <a:srgbClr val="FF0000"/>
                </a:solidFill>
                <a:latin typeface="Times New Roman" panose="02020603050405020304" pitchFamily="18" charset="0"/>
                <a:ea typeface="Calibri" panose="020F0502020204030204" pitchFamily="34" charset="0"/>
              </a:rPr>
              <a:t>Сабақтың тақырыбы</a:t>
            </a:r>
            <a:r>
              <a:rPr lang="kk-KZ" sz="2800" b="1" dirty="0" smtClean="0">
                <a:solidFill>
                  <a:srgbClr val="FF0000"/>
                </a:solidFill>
                <a:latin typeface="Times New Roman" panose="02020603050405020304" pitchFamily="18" charset="0"/>
                <a:ea typeface="Calibri" panose="020F0502020204030204" pitchFamily="34" charset="0"/>
              </a:rPr>
              <a:t>: </a:t>
            </a:r>
          </a:p>
          <a:p>
            <a:pPr algn="ctr">
              <a:lnSpc>
                <a:spcPct val="150000"/>
              </a:lnSpc>
            </a:pPr>
            <a:r>
              <a:rPr lang="kk-KZ" sz="2800" b="1" dirty="0" smtClean="0">
                <a:solidFill>
                  <a:srgbClr val="002060"/>
                </a:solidFill>
                <a:latin typeface="Times New Roman" panose="02020603050405020304" pitchFamily="18" charset="0"/>
                <a:ea typeface="Calibri" panose="020F0502020204030204" pitchFamily="34" charset="0"/>
              </a:rPr>
              <a:t>Хобби еріккеннің ермегі емес</a:t>
            </a:r>
            <a:endParaRPr lang="kk-KZ" sz="2800" b="1" dirty="0">
              <a:solidFill>
                <a:srgbClr val="002060"/>
              </a:solidFill>
              <a:latin typeface="Times New Roman" panose="02020603050405020304" pitchFamily="18" charset="0"/>
              <a:ea typeface="Calibri" panose="020F0502020204030204" pitchFamily="34" charset="0"/>
            </a:endParaRPr>
          </a:p>
        </p:txBody>
      </p:sp>
      <p:sp>
        <p:nvSpPr>
          <p:cNvPr id="8" name="Прямоугольник 7"/>
          <p:cNvSpPr/>
          <p:nvPr/>
        </p:nvSpPr>
        <p:spPr>
          <a:xfrm>
            <a:off x="6822614" y="5571046"/>
            <a:ext cx="1483098" cy="738664"/>
          </a:xfrm>
          <a:prstGeom prst="rect">
            <a:avLst/>
          </a:prstGeom>
        </p:spPr>
        <p:txBody>
          <a:bodyPr wrap="none">
            <a:spAutoFit/>
          </a:bodyPr>
          <a:lstStyle/>
          <a:p>
            <a:pPr algn="ctr"/>
            <a:r>
              <a:rPr lang="kk-KZ" sz="2100" b="1" dirty="0">
                <a:solidFill>
                  <a:srgbClr val="002060"/>
                </a:solidFill>
                <a:latin typeface="Times New Roman" panose="02020603050405020304" pitchFamily="18" charset="0"/>
                <a:ea typeface="Calibri" panose="020F0502020204030204" pitchFamily="34" charset="0"/>
              </a:rPr>
              <a:t>Қазақ тілі </a:t>
            </a:r>
            <a:endParaRPr lang="ru-RU" sz="2100" b="1" dirty="0">
              <a:solidFill>
                <a:srgbClr val="002060"/>
              </a:solidFill>
            </a:endParaRPr>
          </a:p>
          <a:p>
            <a:pPr algn="ctr"/>
            <a:r>
              <a:rPr lang="kk-KZ" sz="2100" b="1" dirty="0">
                <a:solidFill>
                  <a:srgbClr val="002060"/>
                </a:solidFill>
                <a:latin typeface="Times New Roman" panose="02020603050405020304" pitchFamily="18" charset="0"/>
                <a:ea typeface="Calibri" panose="020F0502020204030204" pitchFamily="34" charset="0"/>
              </a:rPr>
              <a:t>5-сынып </a:t>
            </a:r>
            <a:endParaRPr lang="ru-RU" sz="2100" b="1" dirty="0">
              <a:solidFill>
                <a:srgbClr val="002060"/>
              </a:solidFill>
            </a:endParaRPr>
          </a:p>
        </p:txBody>
      </p:sp>
    </p:spTree>
    <p:extLst>
      <p:ext uri="{BB962C8B-B14F-4D97-AF65-F5344CB8AC3E}">
        <p14:creationId xmlns:p14="http://schemas.microsoft.com/office/powerpoint/2010/main"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964261" y="592633"/>
            <a:ext cx="6170830" cy="553998"/>
          </a:xfrm>
          <a:prstGeom prst="rect">
            <a:avLst/>
          </a:prstGeom>
        </p:spPr>
        <p:txBody>
          <a:bodyPr wrap="square">
            <a:spAutoFit/>
          </a:bodyPr>
          <a:lstStyle/>
          <a:p>
            <a:pPr>
              <a:spcAft>
                <a:spcPts val="600"/>
              </a:spcAft>
            </a:pPr>
            <a:r>
              <a:rPr lang="kk-KZ"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АНЫҚТАМА БҰРЫШЫ</a:t>
            </a:r>
            <a:endParaRPr lang="ru-RU" sz="3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662940" y="1146631"/>
            <a:ext cx="7863840" cy="4819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800" b="1" dirty="0" smtClean="0">
                <a:solidFill>
                  <a:srgbClr val="002060"/>
                </a:solidFill>
                <a:latin typeface="Times New Roman" panose="02020603050405020304" pitchFamily="18" charset="0"/>
                <a:cs typeface="Times New Roman" panose="02020603050405020304" pitchFamily="18" charset="0"/>
              </a:rPr>
              <a:t>Синоним дегеніміз – </a:t>
            </a:r>
            <a:r>
              <a:rPr lang="kk-KZ" sz="2800" dirty="0" smtClean="0">
                <a:solidFill>
                  <a:srgbClr val="002060"/>
                </a:solidFill>
                <a:latin typeface="Times New Roman" panose="02020603050405020304" pitchFamily="18" charset="0"/>
                <a:cs typeface="Times New Roman" panose="02020603050405020304" pitchFamily="18" charset="0"/>
              </a:rPr>
              <a:t>мағыналары жағынан бір-біріне жуық, дыбысталуы әртүрлі сөздер.  </a:t>
            </a:r>
          </a:p>
          <a:p>
            <a:pPr lvl="0" algn="just" defTabSz="914400"/>
            <a:r>
              <a:rPr lang="kk-KZ" sz="2800" dirty="0" smtClean="0">
                <a:solidFill>
                  <a:srgbClr val="002060"/>
                </a:solidFill>
                <a:latin typeface="Times New Roman" panose="02020603050405020304" pitchFamily="18" charset="0"/>
                <a:cs typeface="Times New Roman" panose="02020603050405020304" pitchFamily="18" charset="0"/>
              </a:rPr>
              <a:t>Мысалы: сұлу - әдемі, әсем, көркем, көрікті, ажарлы, ару, келбетті, шырайлы, өңді.</a:t>
            </a:r>
          </a:p>
          <a:p>
            <a:pPr lvl="0" algn="just" defTabSz="914400"/>
            <a:r>
              <a:rPr lang="kk-KZ" sz="2800" dirty="0">
                <a:solidFill>
                  <a:srgbClr val="002060"/>
                </a:solidFill>
                <a:latin typeface="Times New Roman" panose="02020603050405020304" pitchFamily="18" charset="0"/>
                <a:cs typeface="Times New Roman" panose="02020603050405020304" pitchFamily="18" charset="0"/>
              </a:rPr>
              <a:t> </a:t>
            </a:r>
            <a:r>
              <a:rPr lang="kk-KZ" sz="2800" dirty="0" smtClean="0">
                <a:solidFill>
                  <a:srgbClr val="002060"/>
                </a:solidFill>
                <a:latin typeface="Times New Roman" panose="02020603050405020304" pitchFamily="18" charset="0"/>
                <a:cs typeface="Times New Roman" panose="02020603050405020304" pitchFamily="18" charset="0"/>
              </a:rPr>
              <a:t>   Синоним сөздер мағыналарының жалпы жақындығына қарай бір топқа жинақталуы </a:t>
            </a:r>
            <a:r>
              <a:rPr lang="kk-KZ" sz="2800" i="1" dirty="0" smtClean="0">
                <a:solidFill>
                  <a:srgbClr val="002060"/>
                </a:solidFill>
                <a:latin typeface="Times New Roman" panose="02020603050405020304" pitchFamily="18" charset="0"/>
                <a:cs typeface="Times New Roman" panose="02020603050405020304" pitchFamily="18" charset="0"/>
              </a:rPr>
              <a:t>синонимдік қатар </a:t>
            </a:r>
            <a:r>
              <a:rPr lang="kk-KZ" sz="2800" dirty="0" smtClean="0">
                <a:solidFill>
                  <a:srgbClr val="002060"/>
                </a:solidFill>
                <a:latin typeface="Times New Roman" panose="02020603050405020304" pitchFamily="18" charset="0"/>
                <a:cs typeface="Times New Roman" panose="02020603050405020304" pitchFamily="18" charset="0"/>
              </a:rPr>
              <a:t>деп аталады</a:t>
            </a:r>
            <a:r>
              <a:rPr lang="kk-KZ" sz="2800" i="1" dirty="0" smtClean="0">
                <a:solidFill>
                  <a:srgbClr val="002060"/>
                </a:solidFill>
                <a:latin typeface="Times New Roman" panose="02020603050405020304" pitchFamily="18" charset="0"/>
                <a:cs typeface="Times New Roman" panose="02020603050405020304" pitchFamily="18" charset="0"/>
              </a:rPr>
              <a:t>.</a:t>
            </a:r>
          </a:p>
          <a:p>
            <a:pPr lvl="0" algn="just" defTabSz="914400"/>
            <a:r>
              <a:rPr lang="kk-KZ" sz="2800" i="1" dirty="0">
                <a:solidFill>
                  <a:srgbClr val="002060"/>
                </a:solidFill>
                <a:latin typeface="Times New Roman" panose="02020603050405020304" pitchFamily="18" charset="0"/>
                <a:cs typeface="Times New Roman" panose="02020603050405020304" pitchFamily="18" charset="0"/>
              </a:rPr>
              <a:t> </a:t>
            </a:r>
            <a:r>
              <a:rPr lang="kk-KZ" sz="2800" i="1" dirty="0" smtClean="0">
                <a:solidFill>
                  <a:srgbClr val="002060"/>
                </a:solidFill>
                <a:latin typeface="Times New Roman" panose="02020603050405020304" pitchFamily="18" charset="0"/>
                <a:cs typeface="Times New Roman" panose="02020603050405020304" pitchFamily="18" charset="0"/>
              </a:rPr>
              <a:t>   Синоним болу үшін:</a:t>
            </a:r>
          </a:p>
          <a:p>
            <a:pPr marL="457200" lvl="0" indent="-457200" algn="just" defTabSz="914400">
              <a:buFontTx/>
              <a:buChar char="-"/>
            </a:pPr>
            <a:r>
              <a:rPr lang="kk-KZ" sz="2800" dirty="0" smtClean="0">
                <a:solidFill>
                  <a:srgbClr val="002060"/>
                </a:solidFill>
                <a:latin typeface="Times New Roman" panose="02020603050405020304" pitchFamily="18" charset="0"/>
                <a:cs typeface="Times New Roman" panose="02020603050405020304" pitchFamily="18" charset="0"/>
              </a:rPr>
              <a:t>Сөздер әртүрлі дыбысталуы тиіс;</a:t>
            </a:r>
          </a:p>
          <a:p>
            <a:pPr marL="457200" lvl="0" indent="-457200" algn="just" defTabSz="914400">
              <a:buFontTx/>
              <a:buChar char="-"/>
            </a:pPr>
            <a:r>
              <a:rPr lang="kk-KZ" sz="2800" dirty="0" smtClean="0">
                <a:solidFill>
                  <a:srgbClr val="002060"/>
                </a:solidFill>
                <a:latin typeface="Times New Roman" panose="02020603050405020304" pitchFamily="18" charset="0"/>
                <a:cs typeface="Times New Roman" panose="02020603050405020304" pitchFamily="18" charset="0"/>
              </a:rPr>
              <a:t>Мағыналас сөздер бір сөз табына ғана қатысты болуы керек</a:t>
            </a:r>
            <a:r>
              <a:rPr lang="kk-KZ" sz="2800" i="1" dirty="0" smtClean="0">
                <a:solidFill>
                  <a:srgbClr val="002060"/>
                </a:solidFill>
                <a:latin typeface="Times New Roman" panose="02020603050405020304" pitchFamily="18" charset="0"/>
                <a:cs typeface="Times New Roman" panose="02020603050405020304" pitchFamily="18" charset="0"/>
              </a:rPr>
              <a:t>.</a:t>
            </a:r>
            <a:endParaRPr lang="kk-KZ" sz="28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373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5880" y="1005840"/>
            <a:ext cx="6423660" cy="5248232"/>
          </a:xfrm>
          <a:prstGeom prst="rect">
            <a:avLst/>
          </a:prstGeom>
        </p:spPr>
        <p:txBody>
          <a:bodyPr wrap="square">
            <a:spAutoFit/>
          </a:bodyPr>
          <a:lstStyle/>
          <a:p>
            <a:pPr>
              <a:lnSpc>
                <a:spcPct val="107000"/>
              </a:lnSpc>
              <a:spcAft>
                <a:spcPts val="0"/>
              </a:spcAft>
            </a:pPr>
            <a:r>
              <a:rPr lang="kk-KZ" sz="2000" b="1" dirty="0">
                <a:latin typeface="Times New Roman" panose="02020603050405020304" pitchFamily="18" charset="0"/>
                <a:ea typeface="Calibri" panose="020F0502020204030204" pitchFamily="34" charset="0"/>
                <a:cs typeface="Times New Roman" panose="02020603050405020304" pitchFamily="18" charset="0"/>
              </a:rPr>
              <a:t>Тапсырма №4.</a:t>
            </a:r>
            <a:r>
              <a:rPr lang="kk-KZ" sz="2000" dirty="0">
                <a:latin typeface="Times New Roman" panose="02020603050405020304" pitchFamily="18" charset="0"/>
                <a:ea typeface="Calibri" panose="020F0502020204030204" pitchFamily="34" charset="0"/>
                <a:cs typeface="Times New Roman" panose="02020603050405020304" pitchFamily="18" charset="0"/>
              </a:rPr>
              <a:t> Мәтін ішіндегі мына </a:t>
            </a:r>
            <a:r>
              <a:rPr lang="kk-KZ" sz="2000" dirty="0" smtClean="0">
                <a:latin typeface="Times New Roman" panose="02020603050405020304" pitchFamily="18" charset="0"/>
                <a:ea typeface="Calibri" panose="020F0502020204030204" pitchFamily="34" charset="0"/>
                <a:cs typeface="Times New Roman" panose="02020603050405020304" pitchFamily="18" charset="0"/>
              </a:rPr>
              <a:t>бес сөздің </a:t>
            </a:r>
            <a:r>
              <a:rPr lang="kk-KZ" sz="2000" dirty="0">
                <a:latin typeface="Times New Roman" panose="02020603050405020304" pitchFamily="18" charset="0"/>
                <a:ea typeface="Calibri" panose="020F0502020204030204" pitchFamily="34" charset="0"/>
                <a:cs typeface="Times New Roman" panose="02020603050405020304" pitchFamily="18" charset="0"/>
              </a:rPr>
              <a:t>синонимін, </a:t>
            </a:r>
            <a:r>
              <a:rPr lang="kk-KZ" sz="2000" dirty="0" smtClean="0">
                <a:latin typeface="Times New Roman" panose="02020603050405020304" pitchFamily="18" charset="0"/>
                <a:ea typeface="Calibri" panose="020F0502020204030204" pitchFamily="34" charset="0"/>
                <a:cs typeface="Times New Roman" panose="02020603050405020304" pitchFamily="18" charset="0"/>
              </a:rPr>
              <a:t>бес сөздің антонимін </a:t>
            </a:r>
            <a:r>
              <a:rPr lang="kk-KZ" sz="2000" dirty="0">
                <a:latin typeface="Times New Roman" panose="02020603050405020304" pitchFamily="18" charset="0"/>
                <a:ea typeface="Calibri" panose="020F0502020204030204" pitchFamily="34" charset="0"/>
                <a:cs typeface="Times New Roman" panose="02020603050405020304" pitchFamily="18" charset="0"/>
              </a:rPr>
              <a:t>тауып </a:t>
            </a:r>
            <a:r>
              <a:rPr lang="kk-KZ" sz="2000" dirty="0" smtClean="0">
                <a:latin typeface="Times New Roman" panose="02020603050405020304" pitchFamily="18" charset="0"/>
                <a:ea typeface="Calibri" panose="020F0502020204030204" pitchFamily="34" charset="0"/>
                <a:cs typeface="Times New Roman" panose="02020603050405020304" pitchFamily="18" charset="0"/>
              </a:rPr>
              <a:t>жазыңдар</a:t>
            </a:r>
            <a:endParaRPr lang="kk-KZ"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dirty="0" smtClean="0">
                <a:latin typeface="Times New Roman" panose="02020603050405020304" pitchFamily="18" charset="0"/>
                <a:ea typeface="Calibri" panose="020F0502020204030204" pitchFamily="34" charset="0"/>
                <a:cs typeface="Times New Roman" panose="02020603050405020304" pitchFamily="18" charset="0"/>
              </a:rPr>
              <a:t>Синоним сөздер:</a:t>
            </a:r>
          </a:p>
          <a:p>
            <a:r>
              <a:rPr lang="kk-KZ" sz="1600" dirty="0" smtClean="0"/>
              <a:t> </a:t>
            </a:r>
            <a:r>
              <a:rPr lang="kk-KZ" sz="2000" dirty="0"/>
              <a:t>Қызығатын – </a:t>
            </a:r>
            <a:endParaRPr lang="ru-RU" sz="2000" dirty="0"/>
          </a:p>
          <a:p>
            <a:r>
              <a:rPr lang="kk-KZ" sz="2000" dirty="0"/>
              <a:t>Ісі – </a:t>
            </a:r>
            <a:endParaRPr lang="ru-RU" sz="2000" dirty="0"/>
          </a:p>
          <a:p>
            <a:r>
              <a:rPr lang="kk-KZ" sz="2000" dirty="0"/>
              <a:t>Атақты – </a:t>
            </a:r>
            <a:endParaRPr lang="ru-RU" sz="2000" dirty="0"/>
          </a:p>
          <a:p>
            <a:r>
              <a:rPr lang="kk-KZ" sz="2000" dirty="0"/>
              <a:t>Керемет – </a:t>
            </a:r>
            <a:endParaRPr lang="ru-RU" sz="2000" dirty="0"/>
          </a:p>
          <a:p>
            <a:r>
              <a:rPr lang="kk-KZ" sz="2000" dirty="0"/>
              <a:t>Алғашқы – </a:t>
            </a:r>
            <a:endParaRPr lang="kk-KZ" sz="2000" dirty="0" smtClean="0"/>
          </a:p>
          <a:p>
            <a:endParaRPr lang="kk-KZ" sz="2000" dirty="0" smtClean="0"/>
          </a:p>
          <a:p>
            <a:r>
              <a:rPr lang="kk-KZ" sz="2000" dirty="0" smtClean="0"/>
              <a:t>Антоним сөздер:</a:t>
            </a:r>
            <a:endParaRPr lang="ru-RU" sz="2000" dirty="0"/>
          </a:p>
          <a:p>
            <a:r>
              <a:rPr lang="kk-KZ" sz="2000" dirty="0"/>
              <a:t>Жақсы – </a:t>
            </a:r>
            <a:endParaRPr lang="ru-RU" sz="2000" dirty="0"/>
          </a:p>
          <a:p>
            <a:r>
              <a:rPr lang="kk-KZ" sz="2000" dirty="0"/>
              <a:t>Аз – </a:t>
            </a:r>
            <a:endParaRPr lang="ru-RU" sz="2000" dirty="0"/>
          </a:p>
          <a:p>
            <a:r>
              <a:rPr lang="kk-KZ" sz="2000" dirty="0"/>
              <a:t>Сирек </a:t>
            </a:r>
            <a:r>
              <a:rPr lang="kk-KZ" sz="2000" dirty="0" smtClean="0"/>
              <a:t>– </a:t>
            </a:r>
            <a:endParaRPr lang="kk-KZ" sz="2000" dirty="0"/>
          </a:p>
          <a:p>
            <a:r>
              <a:rPr lang="kk-KZ" sz="2000" dirty="0" smtClean="0"/>
              <a:t>Қымбат </a:t>
            </a:r>
            <a:r>
              <a:rPr lang="kk-KZ" sz="2000" dirty="0"/>
              <a:t>- </a:t>
            </a:r>
            <a:endParaRPr lang="ru-RU" sz="2000" dirty="0"/>
          </a:p>
          <a:p>
            <a:r>
              <a:rPr lang="kk-KZ" sz="2000" dirty="0"/>
              <a:t>Ескі </a:t>
            </a:r>
            <a:r>
              <a:rPr lang="kk-KZ" sz="2000" dirty="0" smtClean="0"/>
              <a:t>–</a:t>
            </a:r>
            <a:endParaRPr lang="ru-RU" sz="2000" dirty="0"/>
          </a:p>
          <a:p>
            <a:pPr>
              <a:lnSpc>
                <a:spcPct val="107000"/>
              </a:lnSpc>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562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6801" y="716280"/>
            <a:ext cx="4292242" cy="400110"/>
          </a:xfrm>
          <a:prstGeom prst="rect">
            <a:avLst/>
          </a:prstGeom>
        </p:spPr>
        <p:txBody>
          <a:bodyPr wrap="square">
            <a:spAutoFit/>
          </a:bodyPr>
          <a:lstStyle/>
          <a:p>
            <a:pPr lvl="0" defTabSz="914400"/>
            <a:r>
              <a:rPr lang="kk-KZ"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Өзіңді тексер</a:t>
            </a:r>
          </a:p>
        </p:txBody>
      </p:sp>
      <p:sp>
        <p:nvSpPr>
          <p:cNvPr id="2" name="Прямоугольник 1"/>
          <p:cNvSpPr/>
          <p:nvPr/>
        </p:nvSpPr>
        <p:spPr>
          <a:xfrm>
            <a:off x="1467853" y="1395663"/>
            <a:ext cx="5390147" cy="4093428"/>
          </a:xfrm>
          <a:prstGeom prst="rect">
            <a:avLst/>
          </a:prstGeom>
        </p:spPr>
        <p:txBody>
          <a:bodyPr wrap="square">
            <a:spAutoFit/>
          </a:bodyPr>
          <a:lstStyle/>
          <a:p>
            <a:r>
              <a:rPr lang="kk-KZ" sz="2000" b="1" dirty="0" smtClean="0"/>
              <a:t>Синоним сөздер:</a:t>
            </a:r>
          </a:p>
          <a:p>
            <a:r>
              <a:rPr lang="kk-KZ" sz="2000" dirty="0" smtClean="0"/>
              <a:t>Қызығатын </a:t>
            </a:r>
            <a:r>
              <a:rPr lang="kk-KZ" sz="2000" dirty="0"/>
              <a:t>– әуестенетін</a:t>
            </a:r>
            <a:endParaRPr lang="ru-RU" sz="2000" dirty="0"/>
          </a:p>
          <a:p>
            <a:r>
              <a:rPr lang="kk-KZ" sz="2000" dirty="0"/>
              <a:t>Ісі – жұмысы</a:t>
            </a:r>
            <a:endParaRPr lang="ru-RU" sz="2000" dirty="0"/>
          </a:p>
          <a:p>
            <a:r>
              <a:rPr lang="kk-KZ" sz="2000" dirty="0"/>
              <a:t>Атақты – танымал</a:t>
            </a:r>
            <a:endParaRPr lang="ru-RU" sz="2000" dirty="0"/>
          </a:p>
          <a:p>
            <a:r>
              <a:rPr lang="kk-KZ" sz="2000" dirty="0"/>
              <a:t>Керемет – тамаша</a:t>
            </a:r>
            <a:endParaRPr lang="ru-RU" sz="2000" dirty="0"/>
          </a:p>
          <a:p>
            <a:r>
              <a:rPr lang="kk-KZ" sz="2000" dirty="0"/>
              <a:t>Алғашқы – </a:t>
            </a:r>
            <a:r>
              <a:rPr lang="kk-KZ" sz="2000" dirty="0" smtClean="0"/>
              <a:t>бірінші</a:t>
            </a:r>
          </a:p>
          <a:p>
            <a:endParaRPr lang="kk-KZ" sz="2000" dirty="0" smtClean="0"/>
          </a:p>
          <a:p>
            <a:r>
              <a:rPr lang="kk-KZ" sz="2000" b="1" dirty="0" smtClean="0"/>
              <a:t>Антоним сөздер:</a:t>
            </a:r>
            <a:endParaRPr lang="ru-RU" sz="2000" b="1" dirty="0"/>
          </a:p>
          <a:p>
            <a:r>
              <a:rPr lang="kk-KZ" sz="2000" dirty="0"/>
              <a:t>Жақсы – жаман </a:t>
            </a:r>
            <a:endParaRPr lang="ru-RU" sz="2000" dirty="0"/>
          </a:p>
          <a:p>
            <a:r>
              <a:rPr lang="kk-KZ" sz="2000" dirty="0"/>
              <a:t>Аз – көп</a:t>
            </a:r>
            <a:endParaRPr lang="ru-RU" sz="2000" dirty="0"/>
          </a:p>
          <a:p>
            <a:r>
              <a:rPr lang="kk-KZ" sz="2000" dirty="0"/>
              <a:t>Сирек - жиі</a:t>
            </a:r>
            <a:endParaRPr lang="ru-RU" sz="2000" dirty="0"/>
          </a:p>
          <a:p>
            <a:r>
              <a:rPr lang="kk-KZ" sz="2000" dirty="0"/>
              <a:t>Қымбат - арзан</a:t>
            </a:r>
            <a:endParaRPr lang="ru-RU" sz="2000" dirty="0"/>
          </a:p>
          <a:p>
            <a:r>
              <a:rPr lang="kk-KZ" sz="2000" dirty="0"/>
              <a:t>Ескі –жаңа</a:t>
            </a:r>
            <a:endParaRPr lang="ru-RU" sz="2000" dirty="0"/>
          </a:p>
        </p:txBody>
      </p:sp>
    </p:spTree>
    <p:extLst>
      <p:ext uri="{BB962C8B-B14F-4D97-AF65-F5344CB8AC3E}">
        <p14:creationId xmlns:p14="http://schemas.microsoft.com/office/powerpoint/2010/main" val="267639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502920"/>
            <a:ext cx="7299960" cy="3385542"/>
          </a:xfrm>
          <a:prstGeom prst="rect">
            <a:avLst/>
          </a:prstGeom>
        </p:spPr>
        <p:txBody>
          <a:bodyPr wrap="square">
            <a:spAutoFit/>
          </a:bodyPr>
          <a:lstStyle/>
          <a:p>
            <a:pPr>
              <a:lnSpc>
                <a:spcPct val="107000"/>
              </a:lnSpc>
              <a:spcAft>
                <a:spcPts val="0"/>
              </a:spcAft>
            </a:pP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kk-KZ" sz="2000" b="1" dirty="0" smtClean="0">
                <a:latin typeface="Times New Roman" panose="02020603050405020304" pitchFamily="18" charset="0"/>
                <a:ea typeface="Calibri" panose="020F0502020204030204" pitchFamily="34" charset="0"/>
                <a:cs typeface="Times New Roman" panose="02020603050405020304" pitchFamily="18" charset="0"/>
              </a:rPr>
              <a:t>Тапсырма </a:t>
            </a:r>
            <a:r>
              <a:rPr lang="kk-KZ" sz="2000" b="1" dirty="0">
                <a:latin typeface="Times New Roman" panose="02020603050405020304" pitchFamily="18" charset="0"/>
                <a:ea typeface="Calibri" panose="020F0502020204030204" pitchFamily="34" charset="0"/>
                <a:cs typeface="Times New Roman" panose="02020603050405020304" pitchFamily="18" charset="0"/>
              </a:rPr>
              <a:t>№5</a:t>
            </a:r>
            <a:r>
              <a:rPr lang="kk-KZ" sz="2000" dirty="0">
                <a:latin typeface="Times New Roman" panose="02020603050405020304" pitchFamily="18" charset="0"/>
                <a:ea typeface="Calibri" panose="020F0502020204030204" pitchFamily="34" charset="0"/>
                <a:cs typeface="Times New Roman" panose="02020603050405020304" pitchFamily="18" charset="0"/>
              </a:rPr>
              <a:t>.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Мәтіндегі орфографиялық қателерді сөздіктерге  сүйене отырып,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түзетіп, редакциялап жазыңдар.</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Уақыт кері ғайдпайды. Сондығтан әргім өз уақытын тиімді әрі пайдалы істерге жұмсауы керег. Ол үшүн өзіңө ұнайтын іспен айналысыб, күн тәртібінен пайдасыз істерді алыб тастау керег. Бір гүнгө, абта, ай немесе бір жылға жоспар ғұру маңызды істерді айқындауға, уақытты босқа  жібермеуге көмөктөсөді.</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sz="20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767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7281" y="655320"/>
            <a:ext cx="4261762" cy="400110"/>
          </a:xfrm>
          <a:prstGeom prst="rect">
            <a:avLst/>
          </a:prstGeom>
        </p:spPr>
        <p:txBody>
          <a:bodyPr wrap="square">
            <a:spAutoFit/>
          </a:bodyPr>
          <a:lstStyle/>
          <a:p>
            <a:pPr lvl="0" defTabSz="914400"/>
            <a:r>
              <a:rPr lang="kk-KZ"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Өзіңді тексер</a:t>
            </a:r>
          </a:p>
        </p:txBody>
      </p:sp>
      <p:sp>
        <p:nvSpPr>
          <p:cNvPr id="3" name="Прямоугольник 2"/>
          <p:cNvSpPr/>
          <p:nvPr/>
        </p:nvSpPr>
        <p:spPr>
          <a:xfrm>
            <a:off x="1097281" y="1478280"/>
            <a:ext cx="7056119" cy="2397579"/>
          </a:xfrm>
          <a:prstGeom prst="rect">
            <a:avLst/>
          </a:prstGeom>
        </p:spPr>
        <p:txBody>
          <a:bodyPr wrap="square">
            <a:spAutoFit/>
          </a:bodyPr>
          <a:lstStyle/>
          <a:p>
            <a:pPr>
              <a:lnSpc>
                <a:spcPct val="107000"/>
              </a:lnSpc>
              <a:spcAft>
                <a:spcPts val="0"/>
              </a:spcAft>
            </a:pPr>
            <a:r>
              <a:rPr lang="kk-KZ" dirty="0">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Уақыт кері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қайтпайды</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Сондықтан әркім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өз уақытын тиімді әрі пайдалы істерге жұмсауы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керек.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Ол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үшін өзіңе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ұнайтын іспен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айналысып,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күн тәртібінен пайдасыз істерді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алып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тастау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керек.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Бір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күнге, апта</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 ай немесе бір жылға жоспар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құру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маңызды істерді айқындауға, уақытты босқа  жібермеуге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көмөктеседі</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sz="20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p>
        </p:txBody>
      </p:sp>
    </p:spTree>
    <p:extLst>
      <p:ext uri="{BB962C8B-B14F-4D97-AF65-F5344CB8AC3E}">
        <p14:creationId xmlns:p14="http://schemas.microsoft.com/office/powerpoint/2010/main" val="2307936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7260" y="800101"/>
            <a:ext cx="5920740" cy="1064009"/>
          </a:xfrm>
          <a:prstGeom prst="rect">
            <a:avLst/>
          </a:prstGeom>
        </p:spPr>
        <p:txBody>
          <a:bodyPr wrap="square">
            <a:spAutoFit/>
          </a:bodyPr>
          <a:lstStyle/>
          <a:p>
            <a:pPr>
              <a:lnSpc>
                <a:spcPct val="107000"/>
              </a:lnSpc>
              <a:spcAft>
                <a:spcPts val="0"/>
              </a:spcAft>
            </a:pPr>
            <a:r>
              <a:rPr lang="kk-KZ" sz="2000" b="1" u="sng" dirty="0">
                <a:latin typeface="Times New Roman" panose="02020603050405020304" pitchFamily="18" charset="0"/>
                <a:ea typeface="Calibri" panose="020F0502020204030204" pitchFamily="34" charset="0"/>
                <a:cs typeface="Times New Roman" panose="02020603050405020304" pitchFamily="18" charset="0"/>
              </a:rPr>
              <a:t>Тапсырма </a:t>
            </a:r>
            <a:r>
              <a:rPr lang="kk-KZ" sz="2000" b="1" u="sng" dirty="0" smtClean="0">
                <a:latin typeface="Times New Roman" panose="02020603050405020304" pitchFamily="18" charset="0"/>
                <a:ea typeface="Calibri" panose="020F0502020204030204" pitchFamily="34" charset="0"/>
                <a:cs typeface="Times New Roman" panose="02020603050405020304" pitchFamily="18" charset="0"/>
              </a:rPr>
              <a:t>№5.</a:t>
            </a:r>
            <a:r>
              <a:rPr lang="kk-KZ" sz="2000" b="1" i="1" u="sng"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000" i="1" u="sng" dirty="0">
                <a:latin typeface="Times New Roman" panose="02020603050405020304" pitchFamily="18" charset="0"/>
                <a:ea typeface="Calibri" panose="020F0502020204030204" pitchFamily="34" charset="0"/>
                <a:cs typeface="Times New Roman" panose="02020603050405020304" pitchFamily="18" charset="0"/>
              </a:rPr>
              <a:t>Өз ойыңды талқылап, жазып көр</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kk-KZ" sz="2000" b="1" i="1" u="sng"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kk-KZ" sz="2000" b="1" i="1" u="sng" dirty="0" smtClean="0">
                <a:latin typeface="Times New Roman" panose="02020603050405020304" pitchFamily="18" charset="0"/>
                <a:ea typeface="Calibri" panose="020F0502020204030204" pitchFamily="34" charset="0"/>
                <a:cs typeface="Times New Roman" panose="02020603050405020304" pitchFamily="18" charset="0"/>
              </a:rPr>
              <a:t>Сен </a:t>
            </a:r>
            <a:r>
              <a:rPr lang="kk-KZ" sz="2000" b="1" i="1" u="sng" dirty="0">
                <a:latin typeface="Times New Roman" panose="02020603050405020304" pitchFamily="18" charset="0"/>
                <a:ea typeface="Calibri" panose="020F0502020204030204" pitchFamily="34" charset="0"/>
                <a:cs typeface="Times New Roman" panose="02020603050405020304" pitchFamily="18" charset="0"/>
              </a:rPr>
              <a:t>қалай ойлайсың?</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70081214"/>
              </p:ext>
            </p:extLst>
          </p:nvPr>
        </p:nvGraphicFramePr>
        <p:xfrm>
          <a:off x="1165860" y="2057400"/>
          <a:ext cx="6483191" cy="2266210"/>
        </p:xfrm>
        <a:graphic>
          <a:graphicData uri="http://schemas.openxmlformats.org/drawingml/2006/table">
            <a:tbl>
              <a:tblPr firstRow="1" firstCol="1" bandRow="1"/>
              <a:tblGrid>
                <a:gridCol w="3357140"/>
                <a:gridCol w="3126051"/>
              </a:tblGrid>
              <a:tr h="480060">
                <a:tc gridSpan="2">
                  <a:txBody>
                    <a:bodyPr/>
                    <a:lstStyle/>
                    <a:p>
                      <a:pPr>
                        <a:lnSpc>
                          <a:spcPct val="107000"/>
                        </a:lnSpc>
                        <a:spcAft>
                          <a:spcPts val="0"/>
                        </a:spcAft>
                      </a:pPr>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Әуес </a:t>
                      </a:r>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іспен айналысу – уақытты сарп ету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613938">
                <a:tc>
                  <a:txBody>
                    <a:bodyPr/>
                    <a:lstStyle/>
                    <a:p>
                      <a:pPr>
                        <a:lnSpc>
                          <a:spcPct val="107000"/>
                        </a:lnSpc>
                        <a:spcAft>
                          <a:spcPts val="0"/>
                        </a:spcAft>
                      </a:pPr>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Келісемін, себебі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Келіспеймін, өйткені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109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2960" y="548640"/>
            <a:ext cx="7338060" cy="1080296"/>
          </a:xfrm>
          <a:prstGeom prst="rect">
            <a:avLst/>
          </a:prstGeom>
        </p:spPr>
        <p:txBody>
          <a:bodyPr wrap="square">
            <a:spAutoFit/>
          </a:bodyPr>
          <a:lstStyle/>
          <a:p>
            <a:pPr marL="457200">
              <a:lnSpc>
                <a:spcPct val="107000"/>
              </a:lnSpc>
              <a:spcAft>
                <a:spcPts val="0"/>
              </a:spcAft>
            </a:pPr>
            <a:r>
              <a:rPr lang="kk-KZ"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kk-KZ" sz="2000" b="1" dirty="0">
                <a:latin typeface="Times New Roman" panose="02020603050405020304" pitchFamily="18" charset="0"/>
                <a:ea typeface="Times New Roman" panose="02020603050405020304" pitchFamily="18" charset="0"/>
                <a:cs typeface="Times New Roman" panose="02020603050405020304" pitchFamily="18" charset="0"/>
              </a:rPr>
              <a:t>Хобби еріккеннің ермегі ме?- деген сұрақ төңірегінде бүгінгі сабақты қорытындылау. </a:t>
            </a:r>
            <a:r>
              <a:rPr lang="kk-KZ" sz="2000" b="1" dirty="0" smtClean="0">
                <a:latin typeface="Times New Roman" panose="02020603050405020304" pitchFamily="18" charset="0"/>
                <a:ea typeface="Times New Roman" panose="02020603050405020304" pitchFamily="18" charset="0"/>
                <a:cs typeface="Times New Roman" panose="02020603050405020304" pitchFamily="18" charset="0"/>
              </a:rPr>
              <a:t>Мына сөйлем ретімен өз пікірлерінді білдіріңдер.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120140" y="2240279"/>
            <a:ext cx="7040880" cy="2025170"/>
          </a:xfrm>
          <a:prstGeom prst="rect">
            <a:avLst/>
          </a:prstGeom>
        </p:spPr>
        <p:txBody>
          <a:bodyPr wrap="square">
            <a:spAutoFit/>
          </a:bodyPr>
          <a:lstStyle/>
          <a:p>
            <a:pPr marL="457200">
              <a:lnSpc>
                <a:spcPct val="107000"/>
              </a:lnSpc>
              <a:spcAft>
                <a:spcPts val="0"/>
              </a:spcAft>
            </a:pPr>
            <a:r>
              <a:rPr lang="kk-KZ" sz="2000" b="1" dirty="0">
                <a:latin typeface="Times New Roman" panose="02020603050405020304" pitchFamily="18" charset="0"/>
                <a:ea typeface="Times New Roman" panose="02020603050405020304" pitchFamily="18" charset="0"/>
                <a:cs typeface="Times New Roman" panose="02020603050405020304" pitchFamily="18" charset="0"/>
              </a:rPr>
              <a:t>Бірінші сөйлем. «</a:t>
            </a:r>
            <a:r>
              <a:rPr lang="kk-KZ" sz="2000" i="1" dirty="0">
                <a:latin typeface="Times New Roman" panose="02020603050405020304" pitchFamily="18" charset="0"/>
                <a:ea typeface="Times New Roman" panose="02020603050405020304" pitchFamily="18" charset="0"/>
                <a:cs typeface="Times New Roman" panose="02020603050405020304" pitchFamily="18" charset="0"/>
              </a:rPr>
              <a:t>Менің ойымша....»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k-KZ" sz="2000" b="1" dirty="0">
                <a:latin typeface="Times New Roman" panose="02020603050405020304" pitchFamily="18" charset="0"/>
                <a:ea typeface="Times New Roman" panose="02020603050405020304" pitchFamily="18" charset="0"/>
                <a:cs typeface="Times New Roman" panose="02020603050405020304" pitchFamily="18" charset="0"/>
              </a:rPr>
              <a:t>Екінші сөйлем. «</a:t>
            </a:r>
            <a:r>
              <a:rPr lang="kk-KZ" sz="2000" i="1" dirty="0">
                <a:latin typeface="Times New Roman" panose="02020603050405020304" pitchFamily="18" charset="0"/>
                <a:ea typeface="Times New Roman" panose="02020603050405020304" pitchFamily="18" charset="0"/>
                <a:cs typeface="Times New Roman" panose="02020603050405020304" pitchFamily="18" charset="0"/>
              </a:rPr>
              <a:t>Себебі, мен оны .... деп түсінемін</a:t>
            </a:r>
            <a:r>
              <a:rPr lang="kk-KZ"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k-KZ" sz="2000" b="1" dirty="0">
                <a:latin typeface="Times New Roman" panose="02020603050405020304" pitchFamily="18" charset="0"/>
                <a:ea typeface="Times New Roman" panose="02020603050405020304" pitchFamily="18" charset="0"/>
                <a:cs typeface="Times New Roman" panose="02020603050405020304" pitchFamily="18" charset="0"/>
              </a:rPr>
              <a:t>Үшінші сөйлем. </a:t>
            </a:r>
            <a:r>
              <a:rPr lang="kk-KZ" sz="2000" i="1" dirty="0">
                <a:latin typeface="Times New Roman" panose="02020603050405020304" pitchFamily="18" charset="0"/>
                <a:ea typeface="Times New Roman" panose="02020603050405020304" pitchFamily="18" charset="0"/>
                <a:cs typeface="Times New Roman" panose="02020603050405020304" pitchFamily="18" charset="0"/>
              </a:rPr>
              <a:t>«Оны мен .... деген факторлармен, мысалдармен дәлелдей аламын»</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r>
              <a:rPr lang="kk-KZ" sz="2000" b="1" dirty="0">
                <a:latin typeface="Times New Roman" panose="02020603050405020304" pitchFamily="18" charset="0"/>
                <a:ea typeface="Times New Roman" panose="02020603050405020304" pitchFamily="18" charset="0"/>
              </a:rPr>
              <a:t>Соңғы сөйлем. </a:t>
            </a:r>
            <a:r>
              <a:rPr lang="kk-KZ" sz="2000" i="1" dirty="0">
                <a:latin typeface="Times New Roman" panose="02020603050405020304" pitchFamily="18" charset="0"/>
                <a:ea typeface="Times New Roman" panose="02020603050405020304" pitchFamily="18" charset="0"/>
              </a:rPr>
              <a:t>«Осыған байланысты мен .... деген шешімге келдім</a:t>
            </a:r>
            <a:r>
              <a:rPr lang="kk-KZ" i="1" dirty="0">
                <a:latin typeface="Times New Roman" panose="02020603050405020304" pitchFamily="18" charset="0"/>
                <a:ea typeface="Times New Roman" panose="02020603050405020304" pitchFamily="18" charset="0"/>
              </a:rPr>
              <a:t>»</a:t>
            </a:r>
            <a:endParaRPr lang="ru-RU" dirty="0"/>
          </a:p>
        </p:txBody>
      </p:sp>
    </p:spTree>
    <p:extLst>
      <p:ext uri="{BB962C8B-B14F-4D97-AF65-F5344CB8AC3E}">
        <p14:creationId xmlns:p14="http://schemas.microsoft.com/office/powerpoint/2010/main" val="366867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1081475" y="625893"/>
            <a:ext cx="6905768" cy="400110"/>
          </a:xfrm>
          <a:prstGeom prst="rect">
            <a:avLst/>
          </a:prstGeom>
        </p:spPr>
        <p:txBody>
          <a:bodyPr wrap="square">
            <a:spAutoFit/>
          </a:bodyPr>
          <a:lstStyle/>
          <a:p>
            <a:pPr fontAlgn="base"/>
            <a:r>
              <a:rPr lang="kk-KZ" sz="2000" b="1" dirty="0">
                <a:solidFill>
                  <a:srgbClr val="FF0000"/>
                </a:solidFill>
                <a:latin typeface="Times New Roman" panose="02020603050405020304" pitchFamily="18" charset="0"/>
                <a:cs typeface="Times New Roman" panose="02020603050405020304" pitchFamily="18" charset="0"/>
              </a:rPr>
              <a:t>КЕРІ  </a:t>
            </a:r>
            <a:r>
              <a:rPr lang="kk-KZ" sz="2000" b="1" dirty="0" smtClean="0">
                <a:solidFill>
                  <a:srgbClr val="FF0000"/>
                </a:solidFill>
                <a:latin typeface="Times New Roman" panose="02020603050405020304" pitchFamily="18" charset="0"/>
                <a:cs typeface="Times New Roman" panose="02020603050405020304" pitchFamily="18" charset="0"/>
              </a:rPr>
              <a:t>БАЙЛАНЫС</a:t>
            </a:r>
            <a:endParaRPr lang="kk-KZ"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782967" y="1210668"/>
            <a:ext cx="7204276" cy="1200329"/>
          </a:xfrm>
          <a:prstGeom prst="rect">
            <a:avLst/>
          </a:prstGeom>
        </p:spPr>
        <p:txBody>
          <a:bodyPr wrap="square">
            <a:spAutoFit/>
          </a:bodyPr>
          <a:lstStyle/>
          <a:p>
            <a:pPr lvl="0" algn="just" defTabSz="914400"/>
            <a:r>
              <a:rPr lang="kk-KZ" sz="2400" dirty="0">
                <a:solidFill>
                  <a:prstClr val="black"/>
                </a:solidFill>
                <a:latin typeface="Times New Roman" panose="02020603050405020304" pitchFamily="18" charset="0"/>
                <a:cs typeface="Times New Roman" panose="02020603050405020304" pitchFamily="18" charset="0"/>
              </a:rPr>
              <a:t>Егер бүгінгі сабағымызда төмендегі іс-әрекеттерді толық жасаған </a:t>
            </a:r>
            <a:r>
              <a:rPr lang="kk-KZ" sz="2400" dirty="0" smtClean="0">
                <a:solidFill>
                  <a:prstClr val="black"/>
                </a:solidFill>
                <a:latin typeface="Times New Roman" panose="02020603050405020304" pitchFamily="18" charset="0"/>
                <a:cs typeface="Times New Roman" panose="02020603050405020304" pitchFamily="18" charset="0"/>
              </a:rPr>
              <a:t>болсақ, онда </a:t>
            </a:r>
            <a:r>
              <a:rPr lang="kk-KZ" sz="2400" dirty="0">
                <a:solidFill>
                  <a:prstClr val="black"/>
                </a:solidFill>
                <a:latin typeface="Times New Roman" panose="02020603050405020304" pitchFamily="18" charset="0"/>
                <a:cs typeface="Times New Roman" panose="02020603050405020304" pitchFamily="18" charset="0"/>
              </a:rPr>
              <a:t>алдымыздағы </a:t>
            </a:r>
            <a:r>
              <a:rPr lang="kk-KZ" sz="2400" dirty="0" smtClean="0">
                <a:solidFill>
                  <a:prstClr val="black"/>
                </a:solidFill>
                <a:latin typeface="Times New Roman" panose="02020603050405020304" pitchFamily="18" charset="0"/>
                <a:cs typeface="Times New Roman" panose="02020603050405020304" pitchFamily="18" charset="0"/>
              </a:rPr>
              <a:t>білім есігінің </a:t>
            </a:r>
            <a:r>
              <a:rPr lang="kk-KZ" sz="2400" dirty="0">
                <a:solidFill>
                  <a:prstClr val="black"/>
                </a:solidFill>
                <a:latin typeface="Times New Roman" panose="02020603050405020304" pitchFamily="18" charset="0"/>
                <a:cs typeface="Times New Roman" panose="02020603050405020304" pitchFamily="18" charset="0"/>
              </a:rPr>
              <a:t>кілтін дәл тауып, </a:t>
            </a:r>
            <a:r>
              <a:rPr lang="kk-KZ" sz="2400" dirty="0" smtClean="0">
                <a:solidFill>
                  <a:prstClr val="black"/>
                </a:solidFill>
                <a:latin typeface="Times New Roman" panose="02020603050405020304" pitchFamily="18" charset="0"/>
                <a:cs typeface="Times New Roman" panose="02020603050405020304" pitchFamily="18" charset="0"/>
              </a:rPr>
              <a:t>аша </a:t>
            </a:r>
            <a:r>
              <a:rPr lang="kk-KZ" sz="2400" dirty="0">
                <a:solidFill>
                  <a:prstClr val="black"/>
                </a:solidFill>
                <a:latin typeface="Times New Roman" panose="02020603050405020304" pitchFamily="18" charset="0"/>
                <a:cs typeface="Times New Roman" panose="02020603050405020304" pitchFamily="18" charset="0"/>
              </a:rPr>
              <a:t>алдық </a:t>
            </a:r>
            <a:r>
              <a:rPr lang="kk-KZ" sz="2400" dirty="0" smtClean="0">
                <a:solidFill>
                  <a:prstClr val="black"/>
                </a:solidFill>
                <a:latin typeface="Times New Roman" panose="02020603050405020304" pitchFamily="18" charset="0"/>
                <a:cs typeface="Times New Roman" panose="02020603050405020304" pitchFamily="18" charset="0"/>
              </a:rPr>
              <a:t>деп ойлаңыздар</a:t>
            </a:r>
            <a:r>
              <a:rPr lang="kk-KZ" sz="2400" dirty="0">
                <a:solidFill>
                  <a:prstClr val="black"/>
                </a:solidFill>
                <a:latin typeface="Times New Roman" panose="02020603050405020304" pitchFamily="18" charset="0"/>
                <a:cs typeface="Times New Roman" panose="02020603050405020304" pitchFamily="18" charset="0"/>
              </a:rPr>
              <a:t>.</a:t>
            </a:r>
          </a:p>
        </p:txBody>
      </p:sp>
      <p:sp>
        <p:nvSpPr>
          <p:cNvPr id="7" name="Скругленный прямоугольник 6"/>
          <p:cNvSpPr/>
          <p:nvPr/>
        </p:nvSpPr>
        <p:spPr>
          <a:xfrm>
            <a:off x="782967" y="2687681"/>
            <a:ext cx="4749152" cy="1686199"/>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defRPr/>
            </a:pPr>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kk-KZ"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мәтін мазмұны бойынша  </a:t>
            </a:r>
            <a:r>
              <a:rPr lang="kk-KZ"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сұрақтарға жауап </a:t>
            </a:r>
            <a:r>
              <a:rPr lang="kk-KZ"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бердік;</a:t>
            </a:r>
          </a:p>
          <a:p>
            <a:pPr algn="just" defTabSz="914400">
              <a:defRPr/>
            </a:pPr>
            <a:r>
              <a:rPr lang="kk-KZ"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-көтерілген </a:t>
            </a:r>
            <a:r>
              <a:rPr lang="kk-KZ"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мәселе бойынша өз </a:t>
            </a:r>
            <a:r>
              <a:rPr lang="kk-KZ"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ойымызды білдірдік;</a:t>
            </a:r>
            <a:endParaRPr lang="kk-KZ"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914400">
              <a:defRPr/>
            </a:pPr>
            <a:endPar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8" name="Скругленный прямоугольник 7"/>
          <p:cNvSpPr/>
          <p:nvPr/>
        </p:nvSpPr>
        <p:spPr>
          <a:xfrm>
            <a:off x="782967" y="4678679"/>
            <a:ext cx="4871073" cy="1082041"/>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lang="kk-KZ" sz="2000" kern="0" dirty="0" smtClean="0">
                <a:solidFill>
                  <a:prstClr val="black"/>
                </a:solidFill>
                <a:latin typeface="Times New Roman" panose="02020603050405020304" pitchFamily="18" charset="0"/>
                <a:ea typeface="Calibri" panose="020F0502020204030204" pitchFamily="34" charset="0"/>
              </a:rPr>
              <a:t>-</a:t>
            </a:r>
            <a:r>
              <a:rPr lang="kk-KZ"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a:t>
            </a:r>
            <a:r>
              <a:rPr lang="kk-KZ"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әтінді орфография ережесіне сай түзетіп, редакцияладық</a:t>
            </a:r>
            <a:r>
              <a:rPr lang="kk-KZ" sz="2400" kern="0" dirty="0" smtClean="0">
                <a:solidFill>
                  <a:prstClr val="black"/>
                </a:solidFill>
                <a:latin typeface="Times New Roman" panose="02020603050405020304" pitchFamily="18" charset="0"/>
                <a:ea typeface="Calibri" panose="020F0502020204030204" pitchFamily="34" charset="0"/>
              </a:rPr>
              <a:t>.</a:t>
            </a:r>
            <a:endParaRPr lang="kk-KZ" sz="2400" kern="0" dirty="0">
              <a:solidFill>
                <a:prstClr val="black"/>
              </a:solidFill>
              <a:latin typeface="Times New Roman" panose="02020603050405020304" pitchFamily="18" charset="0"/>
              <a:ea typeface="Calibri" panose="020F0502020204030204" pitchFamily="34"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104" y="2687681"/>
            <a:ext cx="2761926" cy="2429056"/>
          </a:xfrm>
          <a:prstGeom prst="ellipse">
            <a:avLst/>
          </a:prstGeom>
          <a:ln>
            <a:noFill/>
          </a:ln>
          <a:effectLst>
            <a:softEdge rad="112500"/>
          </a:effectLst>
        </p:spPr>
      </p:pic>
    </p:spTree>
    <p:extLst>
      <p:ext uri="{BB962C8B-B14F-4D97-AF65-F5344CB8AC3E}">
        <p14:creationId xmlns:p14="http://schemas.microsoft.com/office/powerpoint/2010/main" val="2093625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9921" y="548540"/>
            <a:ext cx="3019160" cy="369332"/>
          </a:xfrm>
          <a:prstGeom prst="rect">
            <a:avLst/>
          </a:prstGeom>
        </p:spPr>
        <p:txBody>
          <a:bodyPr wrap="none">
            <a:spAutoFit/>
          </a:bodyPr>
          <a:lstStyle/>
          <a:p>
            <a:pPr lvl="0" algn="ctr" defTabSz="914400"/>
            <a:r>
              <a:rPr lang="kk-KZ" b="1" dirty="0">
                <a:solidFill>
                  <a:srgbClr val="FF0000"/>
                </a:solidFill>
                <a:latin typeface="Times New Roman" panose="02020603050405020304" pitchFamily="18" charset="0"/>
                <a:cs typeface="Times New Roman" panose="02020603050405020304" pitchFamily="18" charset="0"/>
              </a:rPr>
              <a:t>Қ</a:t>
            </a:r>
            <a:r>
              <a:rPr lang="kk-KZ" b="1" dirty="0" smtClean="0">
                <a:solidFill>
                  <a:srgbClr val="FF0000"/>
                </a:solidFill>
                <a:latin typeface="Times New Roman" panose="02020603050405020304" pitchFamily="18" charset="0"/>
                <a:cs typeface="Times New Roman" panose="02020603050405020304" pitchFamily="18" charset="0"/>
              </a:rPr>
              <a:t>ОСЫМША </a:t>
            </a:r>
            <a:r>
              <a:rPr lang="kk-KZ" b="1" dirty="0">
                <a:solidFill>
                  <a:srgbClr val="FF0000"/>
                </a:solidFill>
                <a:latin typeface="Times New Roman" panose="02020603050405020304" pitchFamily="18" charset="0"/>
                <a:cs typeface="Times New Roman" panose="02020603050405020304" pitchFamily="18" charset="0"/>
              </a:rPr>
              <a:t>ТАПСЫРМА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9920" y="1493520"/>
            <a:ext cx="6204799" cy="646331"/>
          </a:xfrm>
          <a:prstGeom prst="rect">
            <a:avLst/>
          </a:prstGeom>
        </p:spPr>
        <p:txBody>
          <a:bodyPr wrap="square">
            <a:spAutoFit/>
          </a:bodyPr>
          <a:lstStyle/>
          <a:p>
            <a:r>
              <a:rPr lang="kk-KZ" dirty="0">
                <a:latin typeface="Times New Roman" panose="02020603050405020304" pitchFamily="18" charset="0"/>
                <a:ea typeface="Calibri" panose="020F0502020204030204" pitchFamily="34" charset="0"/>
              </a:rPr>
              <a:t>«Мен уақытты </a:t>
            </a:r>
            <a:r>
              <a:rPr lang="kk-KZ" dirty="0" smtClean="0">
                <a:latin typeface="Times New Roman" panose="02020603050405020304" pitchFamily="18" charset="0"/>
                <a:ea typeface="Calibri" panose="020F0502020204030204" pitchFamily="34" charset="0"/>
              </a:rPr>
              <a:t>бағындыра </a:t>
            </a:r>
            <a:r>
              <a:rPr lang="kk-KZ" dirty="0">
                <a:latin typeface="Times New Roman" panose="02020603050405020304" pitchFamily="18" charset="0"/>
                <a:ea typeface="Calibri" panose="020F0502020204030204" pitchFamily="34" charset="0"/>
              </a:rPr>
              <a:t>аламын» деген тақырыпта шағын </a:t>
            </a:r>
            <a:r>
              <a:rPr lang="kk-KZ" dirty="0" smtClean="0">
                <a:latin typeface="Times New Roman" panose="02020603050405020304" pitchFamily="18" charset="0"/>
                <a:ea typeface="Calibri" panose="020F0502020204030204" pitchFamily="34" charset="0"/>
              </a:rPr>
              <a:t>эссе </a:t>
            </a:r>
            <a:r>
              <a:rPr lang="kk-KZ" dirty="0">
                <a:latin typeface="Times New Roman" panose="02020603050405020304" pitchFamily="18" charset="0"/>
                <a:ea typeface="Calibri" panose="020F0502020204030204" pitchFamily="34" charset="0"/>
              </a:rPr>
              <a:t>жазу. </a:t>
            </a:r>
            <a:endParaRPr lang="ru-RU" dirty="0"/>
          </a:p>
        </p:txBody>
      </p:sp>
    </p:spTree>
    <p:extLst>
      <p:ext uri="{BB962C8B-B14F-4D97-AF65-F5344CB8AC3E}">
        <p14:creationId xmlns:p14="http://schemas.microsoft.com/office/powerpoint/2010/main" val="46481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978190" y="662122"/>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Оқу мақсаттары: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387928" y="1284024"/>
            <a:ext cx="8174181" cy="1486048"/>
          </a:xfrm>
          <a:prstGeom prst="rect">
            <a:avLst/>
          </a:prstGeom>
        </p:spPr>
        <p:txBody>
          <a:bodyPr wrap="square">
            <a:spAutoFit/>
          </a:bodyPr>
          <a:lstStyle/>
          <a:p>
            <a:pPr marL="1143000" lvl="2" indent="-228600" algn="just" defTabSz="914400">
              <a:lnSpc>
                <a:spcPct val="90000"/>
              </a:lnSpc>
              <a:spcBef>
                <a:spcPts val="500"/>
              </a:spcBef>
              <a:buFont typeface="Arial" panose="020B0604020202020204" pitchFamily="34" charset="0"/>
              <a:buChar char="•"/>
            </a:pP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5.Т/А5.Тыңдалым мәтін мазмұны негізінде сұрақтарға жауап беру, көтерілген мәселе бойынша өз ойын білдіру;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gn="just" defTabSz="914400">
              <a:lnSpc>
                <a:spcPct val="90000"/>
              </a:lnSpc>
              <a:spcBef>
                <a:spcPts val="500"/>
              </a:spcBef>
              <a:buFont typeface="Arial" panose="020B0604020202020204" pitchFamily="34" charset="0"/>
              <a:buChar char="•"/>
            </a:pP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5.Ж6. Мәтіндерді түзету және редакциялау .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990127" y="2955582"/>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мақсаттары: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 name="Прямоугольник 6"/>
          <p:cNvSpPr/>
          <p:nvPr/>
        </p:nvSpPr>
        <p:spPr>
          <a:xfrm>
            <a:off x="444199" y="3549349"/>
            <a:ext cx="8174181" cy="1153649"/>
          </a:xfrm>
          <a:prstGeom prst="rect">
            <a:avLst/>
          </a:prstGeom>
        </p:spPr>
        <p:txBody>
          <a:bodyPr wrap="square">
            <a:spAutoFit/>
          </a:bodyPr>
          <a:lstStyle/>
          <a:p>
            <a:pPr marL="1143000" lvl="2" indent="-228600" algn="just" defTabSz="914400">
              <a:lnSpc>
                <a:spcPct val="90000"/>
              </a:lnSpc>
              <a:spcBef>
                <a:spcPts val="500"/>
              </a:spcBef>
              <a:buFont typeface="Arial" panose="020B0604020202020204" pitchFamily="34" charset="0"/>
              <a:buChar char="•"/>
            </a:pP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Тыңдалған мәтін мазмұны бойынша сұрақтарға жауап береді;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gn="just" defTabSz="914400">
              <a:lnSpc>
                <a:spcPct val="90000"/>
              </a:lnSpc>
              <a:spcBef>
                <a:spcPts val="500"/>
              </a:spcBef>
              <a:buFont typeface="Arial" panose="020B0604020202020204" pitchFamily="34" charset="0"/>
              <a:buChar char="•"/>
            </a:pP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Мәтіндерді түзетіп, редакциялайды.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15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44493" y="915460"/>
            <a:ext cx="4871397"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Бағалау критерийлері:</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311779" y="1691451"/>
            <a:ext cx="7106927" cy="1200329"/>
          </a:xfrm>
          <a:prstGeom prst="rect">
            <a:avLst/>
          </a:prstGeom>
        </p:spPr>
        <p:txBody>
          <a:bodyPr wrap="square">
            <a:spAutoFit/>
          </a:bodyPr>
          <a:lstStyle/>
          <a:p>
            <a:pPr marL="800100" lvl="1" indent="-342900" algn="just">
              <a:buFontTx/>
              <a:buChar char="-"/>
            </a:pPr>
            <a:r>
              <a:rPr lang="kk-KZ" sz="2400" dirty="0" smtClean="0">
                <a:solidFill>
                  <a:srgbClr val="002060"/>
                </a:solidFill>
                <a:latin typeface="Times New Roman" panose="02020603050405020304" pitchFamily="18" charset="0"/>
                <a:cs typeface="Times New Roman" panose="02020603050405020304" pitchFamily="18" charset="0"/>
              </a:rPr>
              <a:t>Мәтінді тыңдайды</a:t>
            </a:r>
          </a:p>
          <a:p>
            <a:pPr marL="800100" lvl="1" indent="-342900" algn="just">
              <a:buFontTx/>
              <a:buChar char="-"/>
            </a:pPr>
            <a:r>
              <a:rPr lang="kk-KZ" sz="2400" dirty="0" smtClean="0">
                <a:solidFill>
                  <a:srgbClr val="002060"/>
                </a:solidFill>
                <a:latin typeface="Times New Roman" panose="02020603050405020304" pitchFamily="18" charset="0"/>
                <a:cs typeface="Times New Roman" panose="02020603050405020304" pitchFamily="18" charset="0"/>
              </a:rPr>
              <a:t>Сұрақтарға жауап береді;</a:t>
            </a:r>
            <a:endParaRPr lang="kk-KZ" sz="2400" dirty="0">
              <a:solidFill>
                <a:srgbClr val="002060"/>
              </a:solidFill>
              <a:latin typeface="Times New Roman" panose="02020603050405020304" pitchFamily="18" charset="0"/>
              <a:cs typeface="Times New Roman" panose="02020603050405020304" pitchFamily="18" charset="0"/>
            </a:endParaRPr>
          </a:p>
          <a:p>
            <a:pPr lvl="1" algn="just"/>
            <a:r>
              <a:rPr lang="kk-KZ" sz="2400" dirty="0" smtClean="0">
                <a:solidFill>
                  <a:srgbClr val="002060"/>
                </a:solidFill>
                <a:latin typeface="Times New Roman" panose="02020603050405020304" pitchFamily="18" charset="0"/>
                <a:cs typeface="Times New Roman" panose="02020603050405020304" pitchFamily="18" charset="0"/>
              </a:rPr>
              <a:t>-    Мәтінді түзетіп, редакциялайды.</a:t>
            </a:r>
            <a:endParaRPr lang="kk-K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36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820648" y="631891"/>
            <a:ext cx="3259226" cy="400110"/>
          </a:xfrm>
          <a:prstGeom prst="rect">
            <a:avLst/>
          </a:prstGeom>
        </p:spPr>
        <p:txBody>
          <a:bodyPr wrap="none">
            <a:spAutoFit/>
          </a:bodyPr>
          <a:lstStyle/>
          <a:p>
            <a:pPr defTabSz="685800"/>
            <a:r>
              <a:rPr lang="kk-KZ" sz="2000" b="1" kern="0" dirty="0">
                <a:solidFill>
                  <a:srgbClr val="FF0000"/>
                </a:solidFill>
                <a:latin typeface="Times New Roman" panose="02020603050405020304" pitchFamily="18" charset="0"/>
                <a:cs typeface="Times New Roman" panose="02020603050405020304" pitchFamily="18" charset="0"/>
              </a:rPr>
              <a:t>ОЙ ТАСТАУ,  ОЙЛАНТУ</a:t>
            </a:r>
            <a:endParaRPr lang="ru-RU" sz="2000" kern="0" dirty="0">
              <a:solidFill>
                <a:sysClr val="windowText" lastClr="000000"/>
              </a:solidFill>
            </a:endParaRPr>
          </a:p>
        </p:txBody>
      </p:sp>
      <p:sp>
        <p:nvSpPr>
          <p:cNvPr id="6" name="Прямоугольник 5"/>
          <p:cNvSpPr/>
          <p:nvPr/>
        </p:nvSpPr>
        <p:spPr>
          <a:xfrm>
            <a:off x="820648" y="1615943"/>
            <a:ext cx="7463214" cy="2318583"/>
          </a:xfrm>
          <a:prstGeom prst="rect">
            <a:avLst/>
          </a:prstGeom>
        </p:spPr>
        <p:txBody>
          <a:bodyPr wrap="square">
            <a:spAutoFit/>
          </a:bodyPr>
          <a:lstStyle/>
          <a:p>
            <a:pPr marL="342900" lvl="1" defTabSz="685800">
              <a:lnSpc>
                <a:spcPct val="115000"/>
              </a:lnSpc>
              <a:spcBef>
                <a:spcPts val="375"/>
              </a:spcBef>
            </a:pPr>
            <a:r>
              <a:rPr lang="kk-KZ" sz="24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Берілген сұрақтар арқылы </a:t>
            </a:r>
            <a:r>
              <a:rPr lang="kk-KZ" sz="2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сабақ тақырыбына болжам </a:t>
            </a:r>
            <a:r>
              <a:rPr lang="kk-KZ" sz="24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жасап көрелік.</a:t>
            </a:r>
          </a:p>
          <a:p>
            <a:pPr marL="685800" lvl="1" indent="-342900" defTabSz="685800">
              <a:lnSpc>
                <a:spcPct val="115000"/>
              </a:lnSpc>
              <a:spcBef>
                <a:spcPts val="375"/>
              </a:spcBef>
              <a:buFontTx/>
              <a:buChar char="-"/>
            </a:pP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«Хобби» деген не?</a:t>
            </a:r>
          </a:p>
          <a:p>
            <a:pPr marL="685800" lvl="1" indent="-342900" defTabSz="685800">
              <a:lnSpc>
                <a:spcPct val="115000"/>
              </a:lnSpc>
              <a:spcBef>
                <a:spcPts val="375"/>
              </a:spcBef>
              <a:buFontTx/>
              <a:buChar char="-"/>
            </a:pP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Ұлы адамдардың хоббимен айналысқанын естіп пе едің?</a:t>
            </a:r>
            <a:endParaRPr lang="ru-RU"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2138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1066799" y="620852"/>
            <a:ext cx="7024256" cy="473975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kk-KZ" sz="3200" b="1" kern="0" dirty="0" smtClean="0">
                <a:solidFill>
                  <a:srgbClr val="FF0000"/>
                </a:solidFill>
                <a:latin typeface="Times New Roman" panose="02020603050405020304" pitchFamily="18" charset="0"/>
                <a:cs typeface="Times New Roman" panose="02020603050405020304" pitchFamily="18" charset="0"/>
              </a:rPr>
              <a:t>Тыңдалым мәтіні.</a:t>
            </a:r>
          </a:p>
          <a:p>
            <a:pPr algn="just">
              <a:spcAft>
                <a:spcPts val="0"/>
              </a:spcAft>
            </a:pPr>
            <a:r>
              <a:rPr lang="kk-KZ" sz="3200" dirty="0">
                <a:latin typeface="Times New Roman" panose="02020603050405020304" pitchFamily="18" charset="0"/>
                <a:ea typeface="Calibri" panose="020F0502020204030204" pitchFamily="34" charset="0"/>
                <a:cs typeface="Times New Roman" panose="02020603050405020304" pitchFamily="18" charset="0"/>
              </a:rPr>
              <a:t> </a:t>
            </a:r>
            <a:r>
              <a:rPr lang="kk-KZ" sz="1400" dirty="0">
                <a:latin typeface="Times New Roman" panose="02020603050405020304" pitchFamily="18" charset="0"/>
                <a:ea typeface="Calibri" panose="020F0502020204030204" pitchFamily="34" charset="0"/>
                <a:cs typeface="Times New Roman" panose="02020603050405020304" pitchFamily="18" charset="0"/>
              </a:rPr>
              <a:t>Хобби («yobby») ағылшын тілінен алғанда «сүйікті ісіңмен айналасу» дегенді білдіреді.  Бұл – ләззат алу үшін орындалатын адам әрекетінің бір түрі, яғни адам өзінің бос уақытында  қуана-қуана айналысатын  ісі. Адамның сүйікті ісі оны күйзелістен , ашу-ызадан құтқарады. Оның үстіне ол адамның жпн-жақты болуына көмектеседі. Хоббидің негізгі мақсаты – өзін-өзі дамытуға көмектеседі.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Microsoft (Майкрасофт) компаниясының негізін қалаушы Билл Гейтс тенис және бридж ойнауды жақсы көреді. Әсіресе, оның кітап оқуға деген құмарлығы кішкентай күнінен басталған. Ол кітапханасын сирек кездесетін кітаптармен толықтыруға арнайы адам жалдаған.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Телеграф, телефон, киноаппарат, фонограф тәрізді дүниелерді өмірге алып келген XX ғасырдың басындағы ұлы адам – Томас Эдисон түрлі диетаның адам ағзасына әсерін зерттеумен айналысқан.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Facebook ( Фейсбук) әлеуметтік желісін құрушы Марк Цукерберг жыл сайын өзінің хоббиін өзгертіп, әлем туралы түсінігін кеңейту үшін бос уақытын түрлі пәндер оқуға арнаған. Ол мұны өзін-өзі дамыту үшін істеді, сондықтан ол әлемге жан-жақты адам ретінде танылды.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Хобби осылайша адамдардың негізгі кәсібіне кедергі жасамайды, керісінше оның жан-жақты болуына және өмірінің мағыналы өтуіне көмектеседі екен.</a:t>
            </a:r>
            <a:endParaRPr kumimoji="0" lang="ru-RU" sz="14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947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21080" y="1264920"/>
            <a:ext cx="6720840" cy="1877437"/>
          </a:xfrm>
          <a:prstGeom prst="rect">
            <a:avLst/>
          </a:prstGeom>
        </p:spPr>
        <p:txBody>
          <a:bodyPr wrap="square">
            <a:spAutoFit/>
          </a:bodyPr>
          <a:lstStyle/>
          <a:p>
            <a:pPr algn="just">
              <a:spcAft>
                <a:spcPts val="0"/>
              </a:spcAft>
            </a:pPr>
            <a:r>
              <a:rPr lang="kk-KZ" sz="2000" b="1" i="1" dirty="0">
                <a:latin typeface="Times New Roman" panose="02020603050405020304" pitchFamily="18" charset="0"/>
                <a:ea typeface="Calibri" panose="020F0502020204030204" pitchFamily="34" charset="0"/>
                <a:cs typeface="Times New Roman" panose="02020603050405020304" pitchFamily="18" charset="0"/>
              </a:rPr>
              <a:t>Тапсырма №1.</a:t>
            </a:r>
            <a:r>
              <a:rPr lang="kk-KZ" sz="2000" b="1" dirty="0">
                <a:latin typeface="Times New Roman" panose="02020603050405020304" pitchFamily="18" charset="0"/>
                <a:ea typeface="Calibri" panose="020F0502020204030204" pitchFamily="34" charset="0"/>
                <a:cs typeface="Times New Roman" panose="02020603050405020304" pitchFamily="18" charset="0"/>
              </a:rPr>
              <a:t> </a:t>
            </a:r>
            <a:r>
              <a:rPr lang="kk-KZ" sz="2000" dirty="0">
                <a:latin typeface="Times New Roman" panose="02020603050405020304" pitchFamily="18" charset="0"/>
                <a:ea typeface="Calibri" panose="020F0502020204030204" pitchFamily="34" charset="0"/>
                <a:cs typeface="Times New Roman" panose="02020603050405020304" pitchFamily="18" charset="0"/>
              </a:rPr>
              <a:t>Мәтін бойынша сұрақтарға жауап беріңдер</a:t>
            </a:r>
            <a:r>
              <a:rPr lang="kk-KZ"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kk-KZ" sz="2000" dirty="0" smtClean="0">
                <a:latin typeface="Times New Roman" panose="02020603050405020304" pitchFamily="18" charset="0"/>
                <a:ea typeface="Calibri" panose="020F0502020204030204" pitchFamily="34" charset="0"/>
                <a:cs typeface="Times New Roman" panose="02020603050405020304" pitchFamily="18" charset="0"/>
              </a:rPr>
              <a:t>«Хобби» </a:t>
            </a:r>
            <a:r>
              <a:rPr lang="kk-KZ" sz="2000" dirty="0">
                <a:latin typeface="Times New Roman" panose="02020603050405020304" pitchFamily="18" charset="0"/>
                <a:ea typeface="Calibri" panose="020F0502020204030204" pitchFamily="34" charset="0"/>
                <a:cs typeface="Times New Roman" panose="02020603050405020304" pitchFamily="18" charset="0"/>
              </a:rPr>
              <a:t>деген сөз қандай мағынаны білдіреді?</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kk-KZ" sz="2000" dirty="0">
                <a:latin typeface="Times New Roman" panose="02020603050405020304" pitchFamily="18" charset="0"/>
                <a:ea typeface="Calibri" panose="020F0502020204030204" pitchFamily="34" charset="0"/>
                <a:cs typeface="Times New Roman" panose="02020603050405020304" pitchFamily="18" charset="0"/>
              </a:rPr>
              <a:t>Адамдар не үшін хоббимен айналысады?</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kk-KZ" sz="2000" dirty="0">
                <a:latin typeface="Times New Roman" panose="02020603050405020304" pitchFamily="18" charset="0"/>
                <a:ea typeface="Calibri" panose="020F0502020204030204" pitchFamily="34" charset="0"/>
                <a:cs typeface="Times New Roman" panose="02020603050405020304" pitchFamily="18" charset="0"/>
              </a:rPr>
              <a:t>Мәтінде айтылған ұлы адамдардың есімі, істеген ісі сендерге таныс па?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69832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71600" y="685800"/>
            <a:ext cx="5783580" cy="984885"/>
          </a:xfrm>
          <a:prstGeom prst="rect">
            <a:avLst/>
          </a:prstGeom>
        </p:spPr>
        <p:txBody>
          <a:bodyPr wrap="square">
            <a:spAutoFit/>
          </a:bodyPr>
          <a:lstStyle/>
          <a:p>
            <a:pPr>
              <a:spcAft>
                <a:spcPts val="0"/>
              </a:spcAft>
            </a:pPr>
            <a:r>
              <a:rPr lang="kk-KZ" sz="2000" b="1" i="1" dirty="0">
                <a:latin typeface="Times New Roman" panose="02020603050405020304" pitchFamily="18" charset="0"/>
                <a:ea typeface="Times New Roman" panose="02020603050405020304" pitchFamily="18" charset="0"/>
              </a:rPr>
              <a:t>Тапсырма №2</a:t>
            </a:r>
            <a:r>
              <a:rPr lang="kk-KZ" sz="2000" i="1" dirty="0">
                <a:latin typeface="Times New Roman" panose="02020603050405020304" pitchFamily="18" charset="0"/>
                <a:ea typeface="Times New Roman" panose="02020603050405020304" pitchFamily="18" charset="0"/>
              </a:rPr>
              <a:t>.</a:t>
            </a:r>
            <a:r>
              <a:rPr lang="kk-KZ" sz="2000" dirty="0">
                <a:latin typeface="Times New Roman" panose="02020603050405020304" pitchFamily="18" charset="0"/>
                <a:ea typeface="Times New Roman" panose="02020603050405020304" pitchFamily="18" charset="0"/>
              </a:rPr>
              <a:t> Хоббидің пайдасы туралы  кластер жасап, ойыңды дәлелдеп жаз.</a:t>
            </a:r>
            <a:endParaRPr lang="ru-RU" sz="2000" dirty="0"/>
          </a:p>
          <a:p>
            <a:pPr>
              <a:spcAft>
                <a:spcPts val="0"/>
              </a:spcAft>
            </a:pPr>
            <a:r>
              <a:rPr lang="kk-KZ" dirty="0">
                <a:latin typeface="Times New Roman" panose="02020603050405020304" pitchFamily="18" charset="0"/>
                <a:ea typeface="Times New Roman" panose="02020603050405020304" pitchFamily="18" charset="0"/>
              </a:rPr>
              <a:t> </a:t>
            </a:r>
            <a:endParaRPr lang="ru-RU" dirty="0">
              <a:effectLst/>
            </a:endParaRPr>
          </a:p>
        </p:txBody>
      </p:sp>
      <p:sp>
        <p:nvSpPr>
          <p:cNvPr id="8" name="Прямоугольник 7"/>
          <p:cNvSpPr/>
          <p:nvPr/>
        </p:nvSpPr>
        <p:spPr>
          <a:xfrm>
            <a:off x="3185159" y="2255520"/>
            <a:ext cx="1826259" cy="984885"/>
          </a:xfrm>
          <a:prstGeom prst="rect">
            <a:avLst/>
          </a:prstGeom>
        </p:spPr>
        <p:txBody>
          <a:bodyPr wrap="square">
            <a:spAutoFit/>
          </a:bodyPr>
          <a:lstStyle/>
          <a:p>
            <a:r>
              <a:rPr lang="kk-KZ" sz="2000" b="1" dirty="0" smtClean="0"/>
              <a:t>ХОББИДІҢ ПАЙДАСЫ</a:t>
            </a:r>
            <a:endParaRPr lang="ru-RU" sz="2000" b="1" dirty="0"/>
          </a:p>
          <a:p>
            <a:endParaRPr lang="ru-RU" dirty="0"/>
          </a:p>
        </p:txBody>
      </p:sp>
      <p:cxnSp>
        <p:nvCxnSpPr>
          <p:cNvPr id="10" name="Прямая со стрелкой 9"/>
          <p:cNvCxnSpPr/>
          <p:nvPr/>
        </p:nvCxnSpPr>
        <p:spPr>
          <a:xfrm>
            <a:off x="4127500" y="3289300"/>
            <a:ext cx="0" cy="86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2332991" y="3210878"/>
            <a:ext cx="690880" cy="689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8" idx="0"/>
            <a:endCxn id="8" idx="0"/>
          </p:cNvCxnSpPr>
          <p:nvPr/>
        </p:nvCxnSpPr>
        <p:spPr>
          <a:xfrm>
            <a:off x="4098289" y="225552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140960" y="3210878"/>
            <a:ext cx="584200" cy="492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a:stCxn id="8" idx="0"/>
            <a:endCxn id="8" idx="0"/>
          </p:cNvCxnSpPr>
          <p:nvPr/>
        </p:nvCxnSpPr>
        <p:spPr>
          <a:xfrm>
            <a:off x="4098289" y="22555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H="1" flipV="1">
            <a:off x="1983740" y="1730057"/>
            <a:ext cx="910590" cy="670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V="1">
            <a:off x="4070984" y="1429704"/>
            <a:ext cx="56516" cy="769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4949824" y="1710373"/>
            <a:ext cx="4826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3972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04899" y="1732547"/>
            <a:ext cx="6980321" cy="2331729"/>
          </a:xfrm>
          <a:prstGeom prst="rect">
            <a:avLst/>
          </a:prstGeom>
        </p:spPr>
        <p:txBody>
          <a:bodyPr wrap="square">
            <a:spAutoFit/>
          </a:bodyPr>
          <a:lstStyle/>
          <a:p>
            <a:pPr>
              <a:lnSpc>
                <a:spcPct val="107000"/>
              </a:lnSpc>
              <a:spcAft>
                <a:spcPts val="0"/>
              </a:spcAft>
            </a:pPr>
            <a:r>
              <a:rPr lang="kk-KZ" sz="2000" b="1" i="1" u="sng" dirty="0">
                <a:latin typeface="Times New Roman" panose="02020603050405020304" pitchFamily="18" charset="0"/>
                <a:ea typeface="Times New Roman" panose="02020603050405020304" pitchFamily="18" charset="0"/>
                <a:cs typeface="Times New Roman" panose="02020603050405020304" pitchFamily="18" charset="0"/>
              </a:rPr>
              <a:t>Тыңдалым алды </a:t>
            </a:r>
            <a:r>
              <a:rPr lang="kk-KZ" sz="2000" b="1" i="1" u="sng" dirty="0" smtClean="0">
                <a:latin typeface="Times New Roman" panose="02020603050405020304" pitchFamily="18" charset="0"/>
                <a:ea typeface="Times New Roman" panose="02020603050405020304" pitchFamily="18" charset="0"/>
                <a:cs typeface="Times New Roman" panose="02020603050405020304" pitchFamily="18" charset="0"/>
              </a:rPr>
              <a:t>тапсырма</a:t>
            </a:r>
          </a:p>
          <a:p>
            <a:pPr>
              <a:lnSpc>
                <a:spcPct val="107000"/>
              </a:lnSpc>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Жазушылардың ермек істері бола ма</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07000"/>
              </a:lnSpc>
              <a:spcAft>
                <a:spcPts val="0"/>
              </a:spcAft>
              <a:buFont typeface="+mj-lt"/>
              <a:buAutoNum type="arabicPeriod"/>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Шоқанның әуестенген сүйікті ісін </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білесіңдер ме</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07000"/>
              </a:lnSpc>
              <a:spcAft>
                <a:spcPts val="0"/>
              </a:spcAft>
              <a:buFont typeface="+mj-lt"/>
              <a:buAutoNum type="arabicPeriod"/>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Хоббидің денсаулыққа қандай әсері бар</a:t>
            </a: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104900" y="2540000"/>
            <a:ext cx="7277100" cy="1640064"/>
          </a:xfrm>
          <a:prstGeom prst="rect">
            <a:avLst/>
          </a:prstGeom>
        </p:spPr>
        <p:txBody>
          <a:bodyPr wrap="square">
            <a:spAutoFit/>
          </a:bodyPr>
          <a:lstStyle/>
          <a:p>
            <a:pPr>
              <a:lnSpc>
                <a:spcPct val="107000"/>
              </a:lnSpc>
              <a:spcAft>
                <a:spcPts val="0"/>
              </a:spcAft>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kk-KZ"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kk-KZ"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9799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25642" y="770022"/>
            <a:ext cx="7916779" cy="5130507"/>
          </a:xfrm>
          <a:prstGeom prst="rect">
            <a:avLst/>
          </a:prstGeom>
        </p:spPr>
        <p:txBody>
          <a:bodyPr wrap="square">
            <a:spAutoFit/>
          </a:bodyPr>
          <a:lstStyle/>
          <a:p>
            <a:pPr>
              <a:lnSpc>
                <a:spcPct val="107000"/>
              </a:lnSpc>
              <a:spcAft>
                <a:spcPts val="0"/>
              </a:spcAft>
            </a:pPr>
            <a:r>
              <a:rPr lang="kk-KZ" b="1" dirty="0">
                <a:latin typeface="Times New Roman" panose="02020603050405020304" pitchFamily="18" charset="0"/>
                <a:ea typeface="Times New Roman" panose="02020603050405020304" pitchFamily="18" charset="0"/>
                <a:cs typeface="Times New Roman" panose="02020603050405020304" pitchFamily="18" charset="0"/>
              </a:rPr>
              <a:t>Тапсырма №3.</a:t>
            </a:r>
            <a:r>
              <a:rPr lang="kk-KZ" dirty="0">
                <a:latin typeface="Times New Roman" panose="02020603050405020304" pitchFamily="18" charset="0"/>
                <a:ea typeface="Times New Roman" panose="02020603050405020304" pitchFamily="18" charset="0"/>
                <a:cs typeface="Times New Roman" panose="02020603050405020304" pitchFamily="18" charset="0"/>
              </a:rPr>
              <a:t>  </a:t>
            </a:r>
            <a:r>
              <a:rPr lang="kk-KZ"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Мәтінді тыңдап, есте сақтаңдар</a:t>
            </a:r>
            <a:endParaRPr lang="kk-KZ" i="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kk-KZ" i="1" u="sng"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kk-KZ" i="1" u="sng" dirty="0" smtClean="0">
                <a:latin typeface="Times New Roman" panose="02020603050405020304" pitchFamily="18" charset="0"/>
                <a:ea typeface="Times New Roman" panose="02020603050405020304" pitchFamily="18" charset="0"/>
                <a:cs typeface="Times New Roman" panose="02020603050405020304" pitchFamily="18" charset="0"/>
              </a:rPr>
              <a:t>Әр </a:t>
            </a:r>
            <a:r>
              <a:rPr lang="kk-KZ" i="1" u="sng" dirty="0">
                <a:latin typeface="Times New Roman" panose="02020603050405020304" pitchFamily="18" charset="0"/>
                <a:ea typeface="Times New Roman" panose="02020603050405020304" pitchFamily="18" charset="0"/>
                <a:cs typeface="Times New Roman" panose="02020603050405020304" pitchFamily="18" charset="0"/>
              </a:rPr>
              <a:t>адамның қызығатын , әуестенетін ісі болады. Мұны кейде хобби деп те атаймыз. Біреулер үшін хобби ермек сияқты көрінуі мүмкін. Ал енді біреулер содан рухани ләззат алады. Олар сол әуестіктері үшін барлық уақытын сарп етуге бар. Мәселен, I Петр патшаның ұсталықпен айналысып, түрлі коллекция жинағаны жайлы дерек бар. Атақты химик Дмитрий Менделеев чемодан жинағанды жақсы көрген екен. Леонардо да Винчи атақты суретші ғана емес, керемет аспаз болған. Лев Толстойдың жазушылығын ел білгенімен , етікшілігі жайлы ешкім білмейді.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i="1" u="sng" dirty="0">
                <a:latin typeface="Times New Roman" panose="02020603050405020304" pitchFamily="18" charset="0"/>
                <a:ea typeface="Times New Roman" panose="02020603050405020304" pitchFamily="18" charset="0"/>
                <a:cs typeface="Times New Roman" panose="02020603050405020304" pitchFamily="18" charset="0"/>
              </a:rPr>
              <a:t>     Әдемі әуестігі бар жандар бізде де аз емес. Қазақ топырағындағы  ең алғашқы коллекционер – Шоқан Уәлиханов. Шоқанның көптеген коллекциясы мен бай кітапханасы болыпты.  Ол сирек кездесетін қымбат тастарды жинап, кейіннен оларды Германияның  Дрезден қаласына сыйға тартыпты. Оның ескі музыкалық аспаптарды жинағаны да белгілі.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i="1" u="sng" dirty="0">
                <a:latin typeface="Times New Roman" panose="02020603050405020304" pitchFamily="18" charset="0"/>
                <a:ea typeface="Times New Roman" panose="02020603050405020304" pitchFamily="18" charset="0"/>
                <a:cs typeface="Times New Roman" panose="02020603050405020304" pitchFamily="18" charset="0"/>
              </a:rPr>
              <a:t>     Айта берсек хоббидің түрі сан алуан. Психологтер «хоббиі бар жандардың денсаулығы да жақсы болады» дегенді айтады.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4873246"/>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2743</TotalTime>
  <Words>942</Words>
  <Application>Microsoft Office PowerPoint</Application>
  <PresentationFormat>Экран (4:3)</PresentationFormat>
  <Paragraphs>115</Paragraphs>
  <Slides>18</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Garamond</vt:lpstr>
      <vt:lpstr>Open Sans</vt:lpstr>
      <vt:lpstr>Open Sans Light</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Амир</cp:lastModifiedBy>
  <cp:revision>130</cp:revision>
  <dcterms:created xsi:type="dcterms:W3CDTF">2020-03-23T04:56:31Z</dcterms:created>
  <dcterms:modified xsi:type="dcterms:W3CDTF">2020-10-21T19:29:20Z</dcterms:modified>
</cp:coreProperties>
</file>