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8" r:id="rId3"/>
    <p:sldId id="297" r:id="rId4"/>
    <p:sldId id="256" r:id="rId5"/>
    <p:sldId id="274" r:id="rId6"/>
    <p:sldId id="275" r:id="rId7"/>
    <p:sldId id="277" r:id="rId8"/>
    <p:sldId id="290" r:id="rId9"/>
    <p:sldId id="291" r:id="rId10"/>
    <p:sldId id="292" r:id="rId11"/>
    <p:sldId id="293" r:id="rId12"/>
    <p:sldId id="279" r:id="rId13"/>
    <p:sldId id="280" r:id="rId14"/>
    <p:sldId id="282" r:id="rId15"/>
    <p:sldId id="283" r:id="rId16"/>
    <p:sldId id="294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66CCFF"/>
    <a:srgbClr val="33CCFF"/>
    <a:srgbClr val="54E149"/>
    <a:srgbClr val="CC3399"/>
    <a:srgbClr val="3399FF"/>
    <a:srgbClr val="99FF66"/>
    <a:srgbClr val="CCFF99"/>
    <a:srgbClr val="FF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3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b7Nd8RXFw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96752"/>
            <a:ext cx="6840760" cy="4824536"/>
          </a:xfrm>
        </p:spPr>
        <p:txBody>
          <a:bodyPr>
            <a:normAutofit/>
          </a:bodyPr>
          <a:lstStyle/>
          <a:p>
            <a:r>
              <a:rPr lang="kk-KZ" sz="2400" b="1" dirty="0">
                <a:solidFill>
                  <a:schemeClr val="tx1"/>
                </a:solidFill>
              </a:rPr>
              <a:t>Қазақ тілі</a:t>
            </a:r>
          </a:p>
          <a:p>
            <a:r>
              <a:rPr lang="kk-KZ" sz="2400" b="1" dirty="0">
                <a:solidFill>
                  <a:schemeClr val="tx1"/>
                </a:solidFill>
              </a:rPr>
              <a:t>5 - сынып</a:t>
            </a:r>
          </a:p>
          <a:p>
            <a:r>
              <a:rPr lang="kk-KZ" sz="2400" b="1" dirty="0">
                <a:solidFill>
                  <a:schemeClr val="tx1"/>
                </a:solidFill>
              </a:rPr>
              <a:t>Бөлім тақырыбы: Бос уақыт және хобби</a:t>
            </a:r>
          </a:p>
          <a:p>
            <a:r>
              <a:rPr lang="kk-KZ" sz="2400" b="1" dirty="0">
                <a:solidFill>
                  <a:schemeClr val="tx1"/>
                </a:solidFill>
              </a:rPr>
              <a:t>Сабақ-15</a:t>
            </a:r>
          </a:p>
          <a:p>
            <a:r>
              <a:rPr lang="kk-KZ" sz="2400" b="1" dirty="0">
                <a:solidFill>
                  <a:schemeClr val="tx1"/>
                </a:solidFill>
              </a:rPr>
              <a:t>Тақырып: «Бос уақытта саяхаттау </a:t>
            </a:r>
            <a:r>
              <a:rPr lang="kk-KZ" sz="2400" b="1">
                <a:solidFill>
                  <a:schemeClr val="tx1"/>
                </a:solidFill>
              </a:rPr>
              <a:t>пайдалы</a:t>
            </a:r>
            <a:r>
              <a:rPr lang="kk-KZ" sz="2400" b="1" smtClean="0">
                <a:solidFill>
                  <a:schemeClr val="tx1"/>
                </a:solidFill>
              </a:rPr>
              <a:t>»</a:t>
            </a:r>
            <a:endParaRPr lang="kk-K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39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20334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800" dirty="0"/>
              <a:t>2 –тапсырма</a:t>
            </a:r>
            <a:br>
              <a:rPr lang="kk-KZ" sz="2800" dirty="0"/>
            </a:br>
            <a:r>
              <a:rPr lang="kk-KZ" sz="2800" dirty="0"/>
              <a:t>Мәтіндегі мәліметтерді сәйкестендіріңіз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31834"/>
              </p:ext>
            </p:extLst>
          </p:nvPr>
        </p:nvGraphicFramePr>
        <p:xfrm>
          <a:off x="755576" y="2780928"/>
          <a:ext cx="7781968" cy="3600400"/>
        </p:xfrm>
        <a:graphic>
          <a:graphicData uri="http://schemas.openxmlformats.org/drawingml/2006/table">
            <a:tbl>
              <a:tblPr firstRow="1" bandRow="1"/>
              <a:tblGrid>
                <a:gridCol w="2793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54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2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9pPr>
                    </a:lstStyle>
                    <a:p>
                      <a:pPr marL="271463" marR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k-KZ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Талас</a:t>
                      </a:r>
                      <a:r>
                        <a:rPr lang="kk-KZ" sz="18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Алатауының етегінде</a:t>
                      </a:r>
                      <a:endParaRPr lang="ru-RU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3FB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9pPr>
                    </a:lstStyle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алма</a:t>
                      </a:r>
                      <a:r>
                        <a:rPr lang="kk-KZ" sz="18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ағаштар өскен тоғайлар.</a:t>
                      </a:r>
                      <a:endParaRPr lang="ru-RU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Ақсу-Жабағылы</a:t>
                      </a:r>
                      <a:r>
                        <a:rPr lang="kk-KZ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қорығы</a:t>
                      </a:r>
                      <a:endParaRPr lang="ru-RU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гүл</a:t>
                      </a:r>
                      <a:r>
                        <a:rPr lang="kk-KZ" sz="18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таңдап алынған.</a:t>
                      </a:r>
                      <a:endParaRPr lang="ru-RU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 marL="355600" marR="0" lvl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</a:t>
                      </a:r>
                      <a:r>
                        <a:rPr lang="ru-RU" sz="1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Қорықтың</a:t>
                      </a:r>
                      <a:r>
                        <a:rPr lang="ru-RU" sz="18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мақтанышы</a:t>
                      </a:r>
                      <a:r>
                        <a:rPr lang="ru-RU" sz="18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3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r>
                        <a:rPr lang="kk-KZ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1926</a:t>
                      </a:r>
                      <a:r>
                        <a:rPr lang="kk-KZ" sz="18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жылы ұйымдастырылған.</a:t>
                      </a:r>
                      <a:endParaRPr lang="ru-RU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8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r>
                        <a:rPr lang="ru-RU" sz="1800" b="0" i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b="0" i="0" kern="12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Ақсу-Жабағылының</a:t>
                      </a:r>
                      <a:r>
                        <a:rPr lang="ru-RU" sz="1800" b="0" i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b="0" i="0" kern="12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эмблемасы</a:t>
                      </a:r>
                      <a:r>
                        <a:rPr lang="ru-RU" sz="1800" b="0" i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b="0" i="0" kern="12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ретінде</a:t>
                      </a:r>
                      <a:endParaRPr lang="ru-RU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r>
                        <a:rPr lang="kk-KZ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еліміздің</a:t>
                      </a:r>
                      <a:r>
                        <a:rPr lang="kk-KZ" sz="18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байырғы қорықтарының бірі- Ақсу-Жабағылы бар.</a:t>
                      </a:r>
                      <a:endParaRPr lang="ru-RU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40" y="1700808"/>
            <a:ext cx="729773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68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39136" cy="9796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kk-KZ" sz="4000" dirty="0"/>
              <a:t>Өз жауабыңызды тексеріңіз!</a:t>
            </a:r>
            <a:endParaRPr lang="ru-RU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6" y="1808651"/>
            <a:ext cx="7785267" cy="410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491880" y="2276872"/>
            <a:ext cx="1728192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91880" y="3284984"/>
            <a:ext cx="180020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491880" y="3284984"/>
            <a:ext cx="180020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24317"/>
              </p:ext>
            </p:extLst>
          </p:nvPr>
        </p:nvGraphicFramePr>
        <p:xfrm>
          <a:off x="1043609" y="1484784"/>
          <a:ext cx="7200800" cy="4762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7646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kk-KZ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Астана</a:t>
                      </a:r>
                      <a:r>
                        <a:rPr lang="kk-KZ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символы-Бәйтерек мұнарасы.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Әрбір саяхатшы бір көруді армандайтын қала- Алматы.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Қазақстандағы ең биік телемұнара-Астанада орналасқан.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Ақсу-Жабағылының эмблемасы ретінде аң- құстар таңдап алынған.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kk-KZ" sz="22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kk-KZ" sz="28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194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object 2"/>
          <p:cNvSpPr>
            <a:spLocks/>
          </p:cNvSpPr>
          <p:nvPr/>
        </p:nvSpPr>
        <p:spPr bwMode="auto">
          <a:xfrm>
            <a:off x="714612" y="820738"/>
            <a:ext cx="7726683" cy="977900"/>
          </a:xfrm>
          <a:custGeom>
            <a:avLst/>
            <a:gdLst>
              <a:gd name="T0" fmla="*/ 0 w 15238094"/>
              <a:gd name="T1" fmla="*/ 1229 h 1221740"/>
              <a:gd name="T2" fmla="*/ 15088 w 15238094"/>
              <a:gd name="T3" fmla="*/ 1229 h 1221740"/>
              <a:gd name="T4" fmla="*/ 15088 w 15238094"/>
              <a:gd name="T5" fmla="*/ 0 h 1221740"/>
              <a:gd name="T6" fmla="*/ 0 w 15238094"/>
              <a:gd name="T7" fmla="*/ 0 h 1221740"/>
              <a:gd name="T8" fmla="*/ 0 w 15238094"/>
              <a:gd name="T9" fmla="*/ 1229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66FFFF"/>
          </a:solidFill>
          <a:ln w="57150">
            <a:solidFill>
              <a:srgbClr val="7030A0"/>
            </a:solidFill>
          </a:ln>
        </p:spPr>
        <p:txBody>
          <a:bodyPr lIns="0" tIns="0" rIns="0" bIns="0"/>
          <a:lstStyle/>
          <a:p>
            <a:r>
              <a:rPr lang="kk-KZ" b="1" i="1" dirty="0"/>
              <a:t>      </a:t>
            </a:r>
            <a:r>
              <a:rPr lang="kk-KZ" sz="2000" b="1" i="1" dirty="0"/>
              <a:t>3-тапсырма.</a:t>
            </a:r>
            <a:endParaRPr lang="ru-RU" sz="2000" dirty="0"/>
          </a:p>
          <a:p>
            <a:r>
              <a:rPr lang="kk-KZ" sz="2000" b="1" i="1" dirty="0"/>
              <a:t>     Мәтін бойынша  ақпараттың дұрыс, бұрысын анықтаңыз</a:t>
            </a:r>
            <a:endParaRPr lang="ru-RU" sz="2000" dirty="0"/>
          </a:p>
        </p:txBody>
      </p:sp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/>
          <p:cNvCxnSpPr>
            <a:cxnSpLocks noChangeShapeType="1"/>
          </p:cNvCxnSpPr>
          <p:nvPr/>
        </p:nvCxnSpPr>
        <p:spPr bwMode="auto">
          <a:xfrm>
            <a:off x="509540" y="5552728"/>
            <a:ext cx="8020050" cy="36512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706710" y="5445224"/>
            <a:ext cx="7702006" cy="92370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i="1" dirty="0"/>
              <a:t>Дескриптор:</a:t>
            </a:r>
          </a:p>
          <a:p>
            <a:r>
              <a:rPr lang="kk-KZ" i="1" dirty="0"/>
              <a:t>-ақпараттың дұрыс-бұрыстығын анықтайды</a:t>
            </a:r>
            <a:r>
              <a:rPr lang="kk-KZ" dirty="0"/>
              <a:t>;</a:t>
            </a:r>
            <a:endParaRPr lang="ru-RU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object 2"/>
          <p:cNvSpPr>
            <a:spLocks/>
          </p:cNvSpPr>
          <p:nvPr/>
        </p:nvSpPr>
        <p:spPr bwMode="auto">
          <a:xfrm>
            <a:off x="397110" y="977900"/>
            <a:ext cx="8424936" cy="977900"/>
          </a:xfrm>
          <a:custGeom>
            <a:avLst/>
            <a:gdLst>
              <a:gd name="T0" fmla="*/ 0 w 15238094"/>
              <a:gd name="T1" fmla="*/ 1229 h 1221740"/>
              <a:gd name="T2" fmla="*/ 15088 w 15238094"/>
              <a:gd name="T3" fmla="*/ 1229 h 1221740"/>
              <a:gd name="T4" fmla="*/ 15088 w 15238094"/>
              <a:gd name="T5" fmla="*/ 0 h 1221740"/>
              <a:gd name="T6" fmla="*/ 0 w 15238094"/>
              <a:gd name="T7" fmla="*/ 0 h 1221740"/>
              <a:gd name="T8" fmla="*/ 0 w 15238094"/>
              <a:gd name="T9" fmla="*/ 1229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66FFFF"/>
          </a:solidFill>
          <a:ln w="57150">
            <a:solidFill>
              <a:srgbClr val="7030A0"/>
            </a:solidFill>
          </a:ln>
        </p:spPr>
        <p:txBody>
          <a:bodyPr lIns="0" tIns="0" rIns="0" bIns="0"/>
          <a:lstStyle/>
          <a:p>
            <a:pPr algn="ctr"/>
            <a:endParaRPr lang="kk-KZ" b="1" i="1" dirty="0"/>
          </a:p>
          <a:p>
            <a:pPr algn="ctr"/>
            <a:r>
              <a:rPr lang="kk-KZ" sz="2400" b="1" i="1" dirty="0"/>
              <a:t>Өз жауабыңызды тексеріп көріңіз!</a:t>
            </a:r>
          </a:p>
          <a:p>
            <a:pPr algn="ctr"/>
            <a:endParaRPr lang="ru-RU" sz="2400" dirty="0"/>
          </a:p>
        </p:txBody>
      </p:sp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/>
          <p:cNvCxnSpPr>
            <a:cxnSpLocks noChangeShapeType="1"/>
          </p:cNvCxnSpPr>
          <p:nvPr/>
        </p:nvCxnSpPr>
        <p:spPr bwMode="auto">
          <a:xfrm>
            <a:off x="567929" y="6364288"/>
            <a:ext cx="8020050" cy="36512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12413"/>
              </p:ext>
            </p:extLst>
          </p:nvPr>
        </p:nvGraphicFramePr>
        <p:xfrm>
          <a:off x="1071538" y="2000240"/>
          <a:ext cx="6912768" cy="379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970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kk-K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Астана символы-Бәйтерек мұнарасы.</a:t>
                      </a:r>
                      <a:r>
                        <a:rPr lang="kk-KZ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 дұрыс)</a:t>
                      </a:r>
                      <a:endParaRPr kumimoji="0" lang="kk-K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kk-K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Әрбір саяхатшы бір көруді армандайтын қала- Алматы.</a:t>
                      </a:r>
                      <a:r>
                        <a:rPr lang="kk-KZ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k-KZ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дұрыс)</a:t>
                      </a:r>
                      <a:endParaRPr kumimoji="0" lang="kk-K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kk-K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Қазақстандағы ең биік телемұнара- Астанада орналасқан.</a:t>
                      </a:r>
                      <a: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 бұрыс)</a:t>
                      </a:r>
                      <a:endParaRPr kumimoji="0" lang="kk-K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kk-K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Ақсу-Жабағылының эмблемасы ретінде аң- құстар таңдап алынған.</a:t>
                      </a:r>
                      <a: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 бұрыс)</a:t>
                      </a:r>
                    </a:p>
                  </a:txBody>
                  <a:tcPr marL="85725" marR="857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45300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74"/>
          <p:cNvSpPr>
            <a:spLocks noChangeArrowheads="1"/>
          </p:cNvSpPr>
          <p:nvPr/>
        </p:nvSpPr>
        <p:spPr bwMode="auto">
          <a:xfrm>
            <a:off x="4456510" y="1309688"/>
            <a:ext cx="117871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/>
          <p:cNvCxnSpPr>
            <a:cxnSpLocks noChangeShapeType="1"/>
          </p:cNvCxnSpPr>
          <p:nvPr/>
        </p:nvCxnSpPr>
        <p:spPr bwMode="auto">
          <a:xfrm>
            <a:off x="567929" y="6364288"/>
            <a:ext cx="8020050" cy="36512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271" name="Прямоугольник 8"/>
          <p:cNvSpPr>
            <a:spLocks noChangeArrowheads="1"/>
          </p:cNvSpPr>
          <p:nvPr/>
        </p:nvSpPr>
        <p:spPr bwMode="auto">
          <a:xfrm>
            <a:off x="1023641" y="919083"/>
            <a:ext cx="7108625" cy="707886"/>
          </a:xfrm>
          <a:prstGeom prst="rect">
            <a:avLst/>
          </a:prstGeom>
          <a:solidFill>
            <a:srgbClr val="66FFFF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2000" b="1" i="1" dirty="0">
                <a:solidFill>
                  <a:srgbClr val="002060"/>
                </a:solidFill>
              </a:rPr>
              <a:t>4-тапсырма. Мәтін мазмұны туралы пікіріңізді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2000" b="1" i="1" dirty="0">
                <a:solidFill>
                  <a:srgbClr val="002060"/>
                </a:solidFill>
              </a:rPr>
              <a:t>«Төрт сөйлем» құрылымына салып жазыңыз 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489347" y="5418138"/>
            <a:ext cx="1922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06789"/>
              </p:ext>
            </p:extLst>
          </p:nvPr>
        </p:nvGraphicFramePr>
        <p:xfrm>
          <a:off x="909568" y="2931795"/>
          <a:ext cx="7760394" cy="3469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07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2125"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1.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Пікір</a:t>
                      </a:r>
                      <a:endParaRPr lang="ru-RU" sz="24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Мәтін</a:t>
                      </a:r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бойынша</a:t>
                      </a:r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пікіріңізді</a:t>
                      </a:r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бір</a:t>
                      </a:r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сөйлеммен</a:t>
                      </a:r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жазыңыз.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9348"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2.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Дәлел</a:t>
                      </a:r>
                      <a:endParaRPr lang="ru-RU" sz="24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Пікіріңізді бір</a:t>
                      </a:r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сөйлеммен</a:t>
                      </a:r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дәлелдеңіз.</a:t>
                      </a:r>
                      <a:endParaRPr lang="ru-RU" sz="24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3.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Мысал</a:t>
                      </a:r>
                      <a:endParaRPr lang="ru-RU" sz="24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Пікіріңізді өмірмен байланыстырып</a:t>
                      </a:r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мысал</a:t>
                      </a:r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келтіріңіз.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9348"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4.Қорытынды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Тақырып бойынша</a:t>
                      </a:r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қорытынды жасаңыз.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00" y="1844824"/>
            <a:ext cx="70231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/>
          <p:cNvCxnSpPr>
            <a:cxnSpLocks noChangeShapeType="1"/>
          </p:cNvCxnSpPr>
          <p:nvPr/>
        </p:nvCxnSpPr>
        <p:spPr bwMode="auto">
          <a:xfrm>
            <a:off x="567929" y="6364288"/>
            <a:ext cx="8020050" cy="36512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object 2"/>
          <p:cNvSpPr>
            <a:spLocks/>
          </p:cNvSpPr>
          <p:nvPr/>
        </p:nvSpPr>
        <p:spPr bwMode="auto">
          <a:xfrm>
            <a:off x="345245" y="404664"/>
            <a:ext cx="8424936" cy="977900"/>
          </a:xfrm>
          <a:custGeom>
            <a:avLst/>
            <a:gdLst>
              <a:gd name="T0" fmla="*/ 0 w 15238094"/>
              <a:gd name="T1" fmla="*/ 1229 h 1221740"/>
              <a:gd name="T2" fmla="*/ 15088 w 15238094"/>
              <a:gd name="T3" fmla="*/ 1229 h 1221740"/>
              <a:gd name="T4" fmla="*/ 15088 w 15238094"/>
              <a:gd name="T5" fmla="*/ 0 h 1221740"/>
              <a:gd name="T6" fmla="*/ 0 w 15238094"/>
              <a:gd name="T7" fmla="*/ 0 h 1221740"/>
              <a:gd name="T8" fmla="*/ 0 w 15238094"/>
              <a:gd name="T9" fmla="*/ 1229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66FFFF"/>
          </a:solidFill>
          <a:ln w="57150">
            <a:solidFill>
              <a:srgbClr val="7030A0"/>
            </a:solidFill>
          </a:ln>
        </p:spPr>
        <p:txBody>
          <a:bodyPr lIns="0" tIns="0" rIns="0" bIns="0"/>
          <a:lstStyle/>
          <a:p>
            <a:pPr algn="ctr"/>
            <a:endParaRPr lang="kk-KZ" b="1" i="1" dirty="0"/>
          </a:p>
          <a:p>
            <a:pPr algn="ctr"/>
            <a:r>
              <a:rPr lang="kk-KZ" sz="2800" b="1" i="1" dirty="0"/>
              <a:t>Өз жауабыңды тексеріп көріңіз!</a:t>
            </a:r>
          </a:p>
          <a:p>
            <a:pPr algn="ctr"/>
            <a:endParaRPr lang="ru-RU" sz="2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73450"/>
              </p:ext>
            </p:extLst>
          </p:nvPr>
        </p:nvGraphicFramePr>
        <p:xfrm>
          <a:off x="785565" y="1772816"/>
          <a:ext cx="7544295" cy="391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5250"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Пікір</a:t>
                      </a:r>
                      <a:endParaRPr lang="ru-RU" sz="24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Қазақстанның әсем қалалары мен </a:t>
                      </a:r>
                      <a:r>
                        <a:rPr lang="kk-KZ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табиғи</a:t>
                      </a:r>
                      <a:r>
                        <a:rPr lang="kk-KZ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қорықтары туралы айтылған.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6603"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2.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Дәлел</a:t>
                      </a:r>
                      <a:endParaRPr lang="ru-RU" sz="24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Әсем</a:t>
                      </a:r>
                      <a:r>
                        <a:rPr lang="ru-RU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қала</a:t>
                      </a:r>
                      <a:r>
                        <a:rPr lang="ru-RU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24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Алматы, </a:t>
                      </a:r>
                      <a:r>
                        <a:rPr lang="ru-RU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еліміздің</a:t>
                      </a:r>
                      <a:r>
                        <a:rPr lang="ru-RU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астанасы</a:t>
                      </a:r>
                      <a:r>
                        <a:rPr lang="ru-RU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туралы</a:t>
                      </a:r>
                      <a:r>
                        <a:rPr lang="ru-RU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және</a:t>
                      </a:r>
                      <a:r>
                        <a:rPr lang="ru-RU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Ақсу-Жабағылы табиғи қорығы</a:t>
                      </a:r>
                      <a:r>
                        <a:rPr lang="kk-KZ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туралы мәлімет алдым.</a:t>
                      </a:r>
                      <a:endParaRPr lang="ru-RU" sz="24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128"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3.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Мысал</a:t>
                      </a:r>
                      <a:endParaRPr lang="ru-RU" sz="24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Алып</a:t>
                      </a:r>
                      <a:r>
                        <a:rPr lang="ru-RU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Бәйтерек</a:t>
                      </a:r>
                      <a:r>
                        <a:rPr lang="ru-RU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ru-RU" sz="24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әсем</a:t>
                      </a:r>
                      <a:r>
                        <a:rPr lang="ru-RU" sz="24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Алатау т</a:t>
                      </a:r>
                      <a:r>
                        <a:rPr lang="kk-KZ" sz="24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ағы басқа </a:t>
                      </a:r>
                      <a:r>
                        <a:rPr lang="ru-RU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көрнекті</a:t>
                      </a:r>
                      <a:r>
                        <a:rPr lang="ru-RU" sz="24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жерлер</a:t>
                      </a:r>
                      <a:r>
                        <a:rPr lang="ru-RU" sz="24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суреттелген</a:t>
                      </a:r>
                      <a:r>
                        <a:rPr lang="ru-RU" sz="24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399"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4. </a:t>
                      </a:r>
                      <a:r>
                        <a:rPr lang="ru-RU" sz="2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Қорытынды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Ақсу-Жабағылы табиғи қорығына</a:t>
                      </a:r>
                      <a:r>
                        <a:rPr lang="kk-KZ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саяхатқа барамын.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00132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kk-KZ" dirty="0"/>
              <a:t>      Қорытынды: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3989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3600" dirty="0"/>
              <a:t>Бос уақытта саяхаттау туралы ақпарат алдыңыз.</a:t>
            </a:r>
          </a:p>
          <a:p>
            <a:r>
              <a:rPr lang="kk-KZ" sz="3600" dirty="0"/>
              <a:t>Тыңдалған мәтін мазмұны негізінде сұрақтарға жауап бердіңіз.</a:t>
            </a:r>
          </a:p>
          <a:p>
            <a:r>
              <a:rPr lang="kk-KZ" sz="3600" dirty="0"/>
              <a:t>Өз пікірлеріңізді сенімді дәлелдедіңіз</a:t>
            </a:r>
            <a:r>
              <a:rPr lang="kk-KZ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45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755576" y="928670"/>
            <a:ext cx="7810500" cy="592503"/>
          </a:xfrm>
          <a:prstGeom prst="roundRect">
            <a:avLst/>
          </a:prstGeom>
          <a:solidFill>
            <a:srgbClr val="66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699252" y="2060848"/>
            <a:ext cx="7704534" cy="3750814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Қазақстанның тарихи қалалары туралы қосымша мәлімет алғың келсе: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3200" i="1" dirty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https://www.youtube.com/watch?v=Lb7Nd8RXFwQ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kk-KZ" alt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i="1" dirty="0">
                <a:latin typeface="Times New Roman" pitchFamily="18" charset="0"/>
                <a:cs typeface="Times New Roman" pitchFamily="18" charset="0"/>
              </a:rPr>
              <a:t>мына сілтемеге өтіңіз!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3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bject 2"/>
          <p:cNvSpPr>
            <a:spLocks/>
          </p:cNvSpPr>
          <p:nvPr/>
        </p:nvSpPr>
        <p:spPr bwMode="auto">
          <a:xfrm>
            <a:off x="1191" y="0"/>
            <a:ext cx="9142809" cy="977900"/>
          </a:xfrm>
          <a:custGeom>
            <a:avLst/>
            <a:gdLst>
              <a:gd name="T0" fmla="*/ 0 w 15238094"/>
              <a:gd name="T1" fmla="*/ 1229 h 1221740"/>
              <a:gd name="T2" fmla="*/ 15088 w 15238094"/>
              <a:gd name="T3" fmla="*/ 1229 h 1221740"/>
              <a:gd name="T4" fmla="*/ 15088 w 15238094"/>
              <a:gd name="T5" fmla="*/ 0 h 1221740"/>
              <a:gd name="T6" fmla="*/ 0 w 15238094"/>
              <a:gd name="T7" fmla="*/ 0 h 1221740"/>
              <a:gd name="T8" fmla="*/ 0 w 15238094"/>
              <a:gd name="T9" fmla="*/ 1229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/>
          <p:cNvCxnSpPr>
            <a:cxnSpLocks noChangeShapeType="1"/>
          </p:cNvCxnSpPr>
          <p:nvPr/>
        </p:nvCxnSpPr>
        <p:spPr bwMode="auto">
          <a:xfrm>
            <a:off x="567929" y="6364288"/>
            <a:ext cx="8020050" cy="36512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Рисунок 11" descr="Выставка ЭКСПО 2017 в Астане – городе будущего - Микрофинансовая  организация &quot;Kaz Credit Li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138"/>
            <a:ext cx="3744416" cy="27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Отпуск по-новому. В Европе хотят обязать путешествовать в маске и с  маленьким багажом - Эхо Киева Новости Украины. Блоги. Аналит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138"/>
            <a:ext cx="3439676" cy="27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Қазақстанның көрікті жерлері (6 кла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Қазақстанның көрікті жерлері (6 класс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Қазақстанның көрікті жерлері (6 класс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Қазақстанның көрікті жерлері (6 класс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1"/>
            <a:ext cx="343967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Қазақстанның ең көрікті жерлері жайлы не білесіз? | NUR.K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1"/>
            <a:ext cx="3744416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9121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bject 2"/>
          <p:cNvSpPr>
            <a:spLocks/>
          </p:cNvSpPr>
          <p:nvPr/>
        </p:nvSpPr>
        <p:spPr bwMode="auto">
          <a:xfrm>
            <a:off x="1191" y="0"/>
            <a:ext cx="9142809" cy="977900"/>
          </a:xfrm>
          <a:custGeom>
            <a:avLst/>
            <a:gdLst>
              <a:gd name="T0" fmla="*/ 0 w 15238094"/>
              <a:gd name="T1" fmla="*/ 1229 h 1221740"/>
              <a:gd name="T2" fmla="*/ 15088 w 15238094"/>
              <a:gd name="T3" fmla="*/ 1229 h 1221740"/>
              <a:gd name="T4" fmla="*/ 15088 w 15238094"/>
              <a:gd name="T5" fmla="*/ 0 h 1221740"/>
              <a:gd name="T6" fmla="*/ 0 w 15238094"/>
              <a:gd name="T7" fmla="*/ 0 h 1221740"/>
              <a:gd name="T8" fmla="*/ 0 w 15238094"/>
              <a:gd name="T9" fmla="*/ 1229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/>
          <p:cNvCxnSpPr>
            <a:cxnSpLocks noChangeShapeType="1"/>
          </p:cNvCxnSpPr>
          <p:nvPr/>
        </p:nvCxnSpPr>
        <p:spPr bwMode="auto">
          <a:xfrm>
            <a:off x="567929" y="6364288"/>
            <a:ext cx="8020050" cy="36512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Рисунок 11" descr="Выставка ЭКСПО 2017 в Астане – городе будущего - Микрофинансовая  организация &quot;Kaz Credit Li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2738"/>
            <a:ext cx="3601550" cy="28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Отпуск по-новому. В Европе хотят обязать путешествовать в маске и с  маленьким багажом - Эхо Киева Новости Украины. Блоги. Аналит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2738"/>
            <a:ext cx="3439676" cy="28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1738" y="3327067"/>
            <a:ext cx="7821065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Бос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уа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</a:rPr>
              <a:t>қ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ытта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саяхаттау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пайдалы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AutoShape 4" descr="Қазақстанның көрікті жерлері (6 кла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Қазақстанның көрікті жерлері (6 класс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Қазақстанның көрікті жерлері (6 класс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Қазақстанның көрікті жерлері (6 класс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457"/>
            <a:ext cx="3439676" cy="24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Қазақстанның ең көрікті жерлері жайлы не білесіз? | NUR.K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744416" cy="22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9121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980729"/>
            <a:ext cx="691276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9050">
              <a:bevelT w="38100" h="3175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kk-KZ" altLang="ru-RU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Бөлім тақырыбы: </a:t>
            </a:r>
          </a:p>
          <a:p>
            <a:pPr algn="ctr">
              <a:spcBef>
                <a:spcPct val="0"/>
              </a:spcBef>
            </a:pPr>
            <a:r>
              <a:rPr lang="kk-KZ" altLang="ru-RU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Бос уақыт және хобби</a:t>
            </a:r>
            <a:endParaRPr lang="ru-RU" altLang="ru-RU" sz="2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140663" y="2893586"/>
            <a:ext cx="73448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Бос уақытта саяхаттау пайдалы</a:t>
            </a:r>
            <a:endParaRPr lang="ru-RU" alt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/>
          <p:cNvCxnSpPr>
            <a:cxnSpLocks noChangeShapeType="1"/>
          </p:cNvCxnSpPr>
          <p:nvPr/>
        </p:nvCxnSpPr>
        <p:spPr bwMode="auto">
          <a:xfrm>
            <a:off x="567929" y="6364288"/>
            <a:ext cx="8020050" cy="36512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69319" y="1158358"/>
            <a:ext cx="7217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400" b="1" dirty="0" err="1">
                <a:solidFill>
                  <a:srgbClr val="002060"/>
                </a:solidFill>
                <a:cs typeface="Tahoma" pitchFamily="34" charset="0"/>
              </a:rPr>
              <a:t>Оқу</a:t>
            </a:r>
            <a:r>
              <a:rPr lang="ru-RU" altLang="ru-RU" sz="2400" b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altLang="ru-RU" sz="2400" b="1" dirty="0" err="1">
                <a:solidFill>
                  <a:srgbClr val="002060"/>
                </a:solidFill>
                <a:cs typeface="Tahoma" pitchFamily="34" charset="0"/>
              </a:rPr>
              <a:t>мақсаты</a:t>
            </a:r>
            <a:r>
              <a:rPr lang="ru-RU" altLang="ru-RU" sz="2400" b="1" dirty="0">
                <a:solidFill>
                  <a:srgbClr val="002060"/>
                </a:solidFill>
                <a:cs typeface="Tahoma" pitchFamily="34" charset="0"/>
              </a:rPr>
              <a:t>:</a:t>
            </a:r>
          </a:p>
          <a:p>
            <a:pPr algn="just">
              <a:defRPr/>
            </a:pPr>
            <a:endParaRPr lang="ru-RU" altLang="ru-RU" sz="2400" b="1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0765" y="3717032"/>
            <a:ext cx="721389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kk-K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Тыңдалым материалы бойынша жауап бересіз және бағалайсыз. Мәтінді түсініп оқып, көтерілген мәселе бойынша өз ойыңызды білдіресіз.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7295" y="1635413"/>
            <a:ext cx="763284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5.Т/А5 Тыңдалым материалы бойынша жауап беру және бағалау. Тыңдалған мәтін мазмұны негізінде сұрақтарға жауап беру, көтерілген мәселе бойынша өз ойын білдіру.</a:t>
            </a:r>
            <a:endParaRPr lang="ru-RU" sz="2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/>
          <p:cNvCxnSpPr>
            <a:cxnSpLocks noChangeShapeType="1"/>
          </p:cNvCxnSpPr>
          <p:nvPr/>
        </p:nvCxnSpPr>
        <p:spPr bwMode="auto">
          <a:xfrm>
            <a:off x="567929" y="6364288"/>
            <a:ext cx="8020050" cy="36512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962025" y="19923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1691680" y="1268760"/>
            <a:ext cx="5459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Бағалау</a:t>
            </a:r>
            <a:r>
              <a:rPr lang="ru-RU" alt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kk-KZ" alt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критерийлері:</a:t>
            </a:r>
            <a:endParaRPr lang="ru-RU" altLang="ru-RU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079447" y="1844824"/>
            <a:ext cx="719204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kk-KZ" altLang="ru-RU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kk-KZ" altLang="ru-RU" i="1" dirty="0">
                <a:latin typeface="Times New Roman" pitchFamily="18" charset="0"/>
                <a:cs typeface="Times New Roman" pitchFamily="18" charset="0"/>
              </a:rPr>
              <a:t>мәтіннің мазмұнын түсінеді;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kk-KZ" altLang="ru-RU" i="1" dirty="0">
                <a:latin typeface="Times New Roman" pitchFamily="18" charset="0"/>
                <a:cs typeface="Times New Roman" pitchFamily="18" charset="0"/>
              </a:rPr>
              <a:t>сұрақтарға жауап береді;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kk-KZ" altLang="ru-RU" i="1" dirty="0">
                <a:latin typeface="Times New Roman" pitchFamily="18" charset="0"/>
                <a:cs typeface="Times New Roman" pitchFamily="18" charset="0"/>
              </a:rPr>
              <a:t>тақырып бойынша өз пікірін білдіреді.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kk-KZ" alt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kk-KZ" alt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object 2"/>
          <p:cNvSpPr>
            <a:spLocks/>
          </p:cNvSpPr>
          <p:nvPr/>
        </p:nvSpPr>
        <p:spPr bwMode="auto">
          <a:xfrm>
            <a:off x="1071538" y="1237226"/>
            <a:ext cx="7000924" cy="4640046"/>
          </a:xfrm>
          <a:custGeom>
            <a:avLst/>
            <a:gdLst>
              <a:gd name="T0" fmla="*/ 0 w 15238094"/>
              <a:gd name="T1" fmla="*/ 1229 h 1221740"/>
              <a:gd name="T2" fmla="*/ 15088 w 15238094"/>
              <a:gd name="T3" fmla="*/ 1229 h 1221740"/>
              <a:gd name="T4" fmla="*/ 15088 w 15238094"/>
              <a:gd name="T5" fmla="*/ 0 h 1221740"/>
              <a:gd name="T6" fmla="*/ 0 w 15238094"/>
              <a:gd name="T7" fmla="*/ 0 h 1221740"/>
              <a:gd name="T8" fmla="*/ 0 w 15238094"/>
              <a:gd name="T9" fmla="*/ 1229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 lIns="0" tIns="0" rIns="0" bIns="0"/>
          <a:lstStyle/>
          <a:p>
            <a:pPr algn="ctr"/>
            <a:endParaRPr lang="kk-KZ" dirty="0"/>
          </a:p>
          <a:p>
            <a:pPr algn="ctr"/>
            <a:r>
              <a:rPr lang="kk-KZ" dirty="0"/>
              <a:t>   </a:t>
            </a:r>
            <a:r>
              <a:rPr lang="kk-KZ" sz="3200" dirty="0"/>
              <a:t>Саяхатқа шығуды ұнатпайтын адам жоқ шығар.Сапар шеккен адам ел көреді, жер көреді, ой- өрісі кеңейеді,бой жазып қайтады.Қазақстанда көрікті жерлер жетерлік...</a:t>
            </a:r>
          </a:p>
          <a:p>
            <a:pPr algn="ctr"/>
            <a:r>
              <a:rPr lang="kk-KZ" sz="3200" dirty="0"/>
              <a:t>   Саяхаттау- адам өмірін жарқын ете түсетін, түрлі тәтті естеліктерге толтыратын дүние.</a:t>
            </a:r>
            <a:endParaRPr lang="ru-RU" sz="3200" dirty="0"/>
          </a:p>
        </p:txBody>
      </p:sp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/>
          <p:cNvCxnSpPr>
            <a:cxnSpLocks noChangeShapeType="1"/>
          </p:cNvCxnSpPr>
          <p:nvPr/>
        </p:nvCxnSpPr>
        <p:spPr bwMode="auto">
          <a:xfrm>
            <a:off x="567929" y="6364288"/>
            <a:ext cx="8020050" cy="36512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92869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kk-KZ" sz="2800" dirty="0"/>
              <a:t>1-тапсырма</a:t>
            </a:r>
            <a:br>
              <a:rPr lang="kk-KZ" sz="2800" dirty="0"/>
            </a:br>
            <a:r>
              <a:rPr lang="kk-KZ" sz="2800" b="1" i="1" u="sng" dirty="0">
                <a:solidFill>
                  <a:schemeClr val="tx2">
                    <a:lumMod val="50000"/>
                  </a:schemeClr>
                </a:solidFill>
              </a:rPr>
              <a:t>Сұрақтарға жауап беріңіз.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24944"/>
            <a:ext cx="7818092" cy="33123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kk-KZ" sz="2800" dirty="0"/>
          </a:p>
          <a:p>
            <a:pPr marL="457200" indent="-457200">
              <a:buAutoNum type="arabicPeriod"/>
            </a:pPr>
            <a:r>
              <a:rPr lang="kk-KZ" sz="2800" dirty="0"/>
              <a:t>Қазақстан қалаларына саяхат жасауды сүйікті ісіңе айналдырар ма едіңіз?</a:t>
            </a:r>
          </a:p>
          <a:p>
            <a:pPr marL="457200" indent="-457200">
              <a:buAutoNum type="arabicPeriod"/>
            </a:pPr>
            <a:r>
              <a:rPr lang="kk-KZ" sz="2800" dirty="0"/>
              <a:t>Саяхатшыларға Астана қаласында ұнайтын ғимарат қандай?</a:t>
            </a:r>
          </a:p>
          <a:p>
            <a:pPr marL="457200" indent="-457200">
              <a:buAutoNum type="arabicPeriod"/>
            </a:pPr>
            <a:r>
              <a:rPr lang="kk-KZ" sz="2800" dirty="0"/>
              <a:t>Әрбір саяхатшы Алматыны көруді неліктен армандайды?</a:t>
            </a:r>
          </a:p>
          <a:p>
            <a:pPr marL="457200" indent="-457200">
              <a:buAutoNum type="arabicPeriod"/>
            </a:pPr>
            <a:r>
              <a:rPr lang="kk-KZ" sz="2800" dirty="0"/>
              <a:t>Бос уақытыңда Ақсу-Жабағылы қорығына барғыңыз келе ме?</a:t>
            </a:r>
          </a:p>
          <a:p>
            <a:pPr marL="0" indent="0">
              <a:buNone/>
            </a:pPr>
            <a:endParaRPr lang="kk-KZ" sz="28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4" y="1700808"/>
            <a:ext cx="55721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81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15328" cy="78581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С</a:t>
            </a:r>
            <a:r>
              <a:rPr lang="kk-KZ" sz="2800" dirty="0"/>
              <a:t>ұрақтардың жауабын бірге тексерейік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kk-KZ" dirty="0"/>
              <a:t>Қазақстан қалаларына саяхат жасауды сүйікті ісіме айналдырғым келеді.</a:t>
            </a:r>
          </a:p>
          <a:p>
            <a:pPr marL="514350" indent="-514350">
              <a:buAutoNum type="arabicPeriod"/>
            </a:pPr>
            <a:r>
              <a:rPr lang="kk-KZ" dirty="0"/>
              <a:t>Саяхатшыларға ұнайтыны-биік Бәйтерек мұнарасы.</a:t>
            </a:r>
          </a:p>
          <a:p>
            <a:pPr marL="514350" indent="-514350">
              <a:buAutoNum type="arabicPeriod"/>
            </a:pPr>
            <a:r>
              <a:rPr lang="kk-KZ" dirty="0"/>
              <a:t>Себебі Алматы-Алатау етегіне орналасқан әдемі қала.</a:t>
            </a:r>
          </a:p>
          <a:p>
            <a:pPr marL="514350" indent="-514350">
              <a:buAutoNum type="arabicPeriod"/>
            </a:pPr>
            <a:r>
              <a:rPr lang="kk-KZ" dirty="0"/>
              <a:t>Әрине, бос уақытымда Ақсу-Жабағылы қорығына барғым келеді.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426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2493</TotalTime>
  <Words>497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Neo Sans Cyr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1-тапсырма Сұрақтарға жауап беріңіз.</vt:lpstr>
      <vt:lpstr>Сұрақтардың жауабын бірге тексерейік</vt:lpstr>
      <vt:lpstr>2 –тапсырма Мәтіндегі мәліметтерді сәйкестендіріңіз</vt:lpstr>
      <vt:lpstr>Өз жауабыңызды тексеріңіз!</vt:lpstr>
      <vt:lpstr>Презентация PowerPoint</vt:lpstr>
      <vt:lpstr>Презентация PowerPoint</vt:lpstr>
      <vt:lpstr>Презентация PowerPoint</vt:lpstr>
      <vt:lpstr>Презентация PowerPoint</vt:lpstr>
      <vt:lpstr>      Қорытынды: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Huawei</cp:lastModifiedBy>
  <cp:revision>134</cp:revision>
  <dcterms:created xsi:type="dcterms:W3CDTF">2018-03-09T15:08:22Z</dcterms:created>
  <dcterms:modified xsi:type="dcterms:W3CDTF">2024-10-20T17:34:20Z</dcterms:modified>
</cp:coreProperties>
</file>