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1" r:id="rId6"/>
    <p:sldId id="262" r:id="rId7"/>
    <p:sldId id="267" r:id="rId8"/>
    <p:sldId id="264" r:id="rId9"/>
    <p:sldId id="265" r:id="rId10"/>
    <p:sldId id="268" r:id="rId11"/>
    <p:sldId id="269" r:id="rId12"/>
    <p:sldId id="272" r:id="rId13"/>
    <p:sldId id="273" r:id="rId14"/>
    <p:sldId id="271" r:id="rId1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B4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18" d="100"/>
          <a:sy n="118" d="100"/>
        </p:scale>
        <p:origin x="-276" y="-1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64E2775B-B521-48BC-BE49-360FCE50A1F2}" type="datetimeFigureOut">
              <a:rPr lang="ru-RU" smtClean="0"/>
              <a:t>24.11.2020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82343A9-A19A-4C23-AED4-3C36A60501C2}" type="slidenum">
              <a:rPr lang="ru-RU" smtClean="0"/>
              <a:t>‹#›</a:t>
            </a:fld>
            <a:endParaRPr lang="ru-RU"/>
          </a:p>
        </p:txBody>
      </p:sp>
    </p:spTree>
    <p:extLst>
      <p:ext uri="{BB962C8B-B14F-4D97-AF65-F5344CB8AC3E}">
        <p14:creationId xmlns:p14="http://schemas.microsoft.com/office/powerpoint/2010/main" val="1701144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4E2775B-B521-48BC-BE49-360FCE50A1F2}" type="datetimeFigureOut">
              <a:rPr lang="ru-RU" smtClean="0"/>
              <a:t>24.11.2020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82343A9-A19A-4C23-AED4-3C36A60501C2}" type="slidenum">
              <a:rPr lang="ru-RU" smtClean="0"/>
              <a:t>‹#›</a:t>
            </a:fld>
            <a:endParaRPr lang="ru-RU"/>
          </a:p>
        </p:txBody>
      </p:sp>
    </p:spTree>
    <p:extLst>
      <p:ext uri="{BB962C8B-B14F-4D97-AF65-F5344CB8AC3E}">
        <p14:creationId xmlns:p14="http://schemas.microsoft.com/office/powerpoint/2010/main" val="1260722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4E2775B-B521-48BC-BE49-360FCE50A1F2}" type="datetimeFigureOut">
              <a:rPr lang="ru-RU" smtClean="0"/>
              <a:t>24.11.2020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82343A9-A19A-4C23-AED4-3C36A60501C2}"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847320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4E2775B-B521-48BC-BE49-360FCE50A1F2}" type="datetimeFigureOut">
              <a:rPr lang="ru-RU" smtClean="0"/>
              <a:t>24.11.2020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82343A9-A19A-4C23-AED4-3C36A60501C2}" type="slidenum">
              <a:rPr lang="ru-RU" smtClean="0"/>
              <a:t>‹#›</a:t>
            </a:fld>
            <a:endParaRPr lang="ru-RU"/>
          </a:p>
        </p:txBody>
      </p:sp>
    </p:spTree>
    <p:extLst>
      <p:ext uri="{BB962C8B-B14F-4D97-AF65-F5344CB8AC3E}">
        <p14:creationId xmlns:p14="http://schemas.microsoft.com/office/powerpoint/2010/main" val="32722880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4E2775B-B521-48BC-BE49-360FCE50A1F2}" type="datetimeFigureOut">
              <a:rPr lang="ru-RU" smtClean="0"/>
              <a:t>24.11.2020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82343A9-A19A-4C23-AED4-3C36A60501C2}"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133170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4E2775B-B521-48BC-BE49-360FCE50A1F2}" type="datetimeFigureOut">
              <a:rPr lang="ru-RU" smtClean="0"/>
              <a:t>24.11.2020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82343A9-A19A-4C23-AED4-3C36A60501C2}" type="slidenum">
              <a:rPr lang="ru-RU" smtClean="0"/>
              <a:t>‹#›</a:t>
            </a:fld>
            <a:endParaRPr lang="ru-RU"/>
          </a:p>
        </p:txBody>
      </p:sp>
    </p:spTree>
    <p:extLst>
      <p:ext uri="{BB962C8B-B14F-4D97-AF65-F5344CB8AC3E}">
        <p14:creationId xmlns:p14="http://schemas.microsoft.com/office/powerpoint/2010/main" val="33352310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4E2775B-B521-48BC-BE49-360FCE50A1F2}" type="datetimeFigureOut">
              <a:rPr lang="ru-RU" smtClean="0"/>
              <a:t>24.11.2020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82343A9-A19A-4C23-AED4-3C36A60501C2}" type="slidenum">
              <a:rPr lang="ru-RU" smtClean="0"/>
              <a:t>‹#›</a:t>
            </a:fld>
            <a:endParaRPr lang="ru-RU"/>
          </a:p>
        </p:txBody>
      </p:sp>
    </p:spTree>
    <p:extLst>
      <p:ext uri="{BB962C8B-B14F-4D97-AF65-F5344CB8AC3E}">
        <p14:creationId xmlns:p14="http://schemas.microsoft.com/office/powerpoint/2010/main" val="9262288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4E2775B-B521-48BC-BE49-360FCE50A1F2}" type="datetimeFigureOut">
              <a:rPr lang="ru-RU" smtClean="0"/>
              <a:t>24.11.2020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82343A9-A19A-4C23-AED4-3C36A60501C2}" type="slidenum">
              <a:rPr lang="ru-RU" smtClean="0"/>
              <a:t>‹#›</a:t>
            </a:fld>
            <a:endParaRPr lang="ru-RU"/>
          </a:p>
        </p:txBody>
      </p:sp>
    </p:spTree>
    <p:extLst>
      <p:ext uri="{BB962C8B-B14F-4D97-AF65-F5344CB8AC3E}">
        <p14:creationId xmlns:p14="http://schemas.microsoft.com/office/powerpoint/2010/main" val="636754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4E2775B-B521-48BC-BE49-360FCE50A1F2}" type="datetimeFigureOut">
              <a:rPr lang="ru-RU" smtClean="0"/>
              <a:t>24.11.2020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82343A9-A19A-4C23-AED4-3C36A60501C2}" type="slidenum">
              <a:rPr lang="ru-RU" smtClean="0"/>
              <a:t>‹#›</a:t>
            </a:fld>
            <a:endParaRPr lang="ru-RU"/>
          </a:p>
        </p:txBody>
      </p:sp>
    </p:spTree>
    <p:extLst>
      <p:ext uri="{BB962C8B-B14F-4D97-AF65-F5344CB8AC3E}">
        <p14:creationId xmlns:p14="http://schemas.microsoft.com/office/powerpoint/2010/main" val="1209714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4E2775B-B521-48BC-BE49-360FCE50A1F2}" type="datetimeFigureOut">
              <a:rPr lang="ru-RU" smtClean="0"/>
              <a:t>24.11.2020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82343A9-A19A-4C23-AED4-3C36A60501C2}" type="slidenum">
              <a:rPr lang="ru-RU" smtClean="0"/>
              <a:t>‹#›</a:t>
            </a:fld>
            <a:endParaRPr lang="ru-RU"/>
          </a:p>
        </p:txBody>
      </p:sp>
    </p:spTree>
    <p:extLst>
      <p:ext uri="{BB962C8B-B14F-4D97-AF65-F5344CB8AC3E}">
        <p14:creationId xmlns:p14="http://schemas.microsoft.com/office/powerpoint/2010/main" val="3039648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64E2775B-B521-48BC-BE49-360FCE50A1F2}" type="datetimeFigureOut">
              <a:rPr lang="ru-RU" smtClean="0"/>
              <a:t>24.11.2020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82343A9-A19A-4C23-AED4-3C36A60501C2}" type="slidenum">
              <a:rPr lang="ru-RU" smtClean="0"/>
              <a:t>‹#›</a:t>
            </a:fld>
            <a:endParaRPr lang="ru-RU"/>
          </a:p>
        </p:txBody>
      </p:sp>
    </p:spTree>
    <p:extLst>
      <p:ext uri="{BB962C8B-B14F-4D97-AF65-F5344CB8AC3E}">
        <p14:creationId xmlns:p14="http://schemas.microsoft.com/office/powerpoint/2010/main" val="317261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64E2775B-B521-48BC-BE49-360FCE50A1F2}" type="datetimeFigureOut">
              <a:rPr lang="ru-RU" smtClean="0"/>
              <a:t>24.11.2020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882343A9-A19A-4C23-AED4-3C36A60501C2}" type="slidenum">
              <a:rPr lang="ru-RU" smtClean="0"/>
              <a:t>‹#›</a:t>
            </a:fld>
            <a:endParaRPr lang="ru-RU"/>
          </a:p>
        </p:txBody>
      </p:sp>
    </p:spTree>
    <p:extLst>
      <p:ext uri="{BB962C8B-B14F-4D97-AF65-F5344CB8AC3E}">
        <p14:creationId xmlns:p14="http://schemas.microsoft.com/office/powerpoint/2010/main" val="1958576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64E2775B-B521-48BC-BE49-360FCE50A1F2}" type="datetimeFigureOut">
              <a:rPr lang="ru-RU" smtClean="0"/>
              <a:t>24.11.2020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882343A9-A19A-4C23-AED4-3C36A60501C2}" type="slidenum">
              <a:rPr lang="ru-RU" smtClean="0"/>
              <a:t>‹#›</a:t>
            </a:fld>
            <a:endParaRPr lang="ru-RU"/>
          </a:p>
        </p:txBody>
      </p:sp>
    </p:spTree>
    <p:extLst>
      <p:ext uri="{BB962C8B-B14F-4D97-AF65-F5344CB8AC3E}">
        <p14:creationId xmlns:p14="http://schemas.microsoft.com/office/powerpoint/2010/main" val="3122800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E2775B-B521-48BC-BE49-360FCE50A1F2}" type="datetimeFigureOut">
              <a:rPr lang="ru-RU" smtClean="0"/>
              <a:t>24.11.2020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882343A9-A19A-4C23-AED4-3C36A60501C2}" type="slidenum">
              <a:rPr lang="ru-RU" smtClean="0"/>
              <a:t>‹#›</a:t>
            </a:fld>
            <a:endParaRPr lang="ru-RU"/>
          </a:p>
        </p:txBody>
      </p:sp>
    </p:spTree>
    <p:extLst>
      <p:ext uri="{BB962C8B-B14F-4D97-AF65-F5344CB8AC3E}">
        <p14:creationId xmlns:p14="http://schemas.microsoft.com/office/powerpoint/2010/main" val="993802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64E2775B-B521-48BC-BE49-360FCE50A1F2}" type="datetimeFigureOut">
              <a:rPr lang="ru-RU" smtClean="0"/>
              <a:t>24.11.2020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82343A9-A19A-4C23-AED4-3C36A60501C2}" type="slidenum">
              <a:rPr lang="ru-RU" smtClean="0"/>
              <a:t>‹#›</a:t>
            </a:fld>
            <a:endParaRPr lang="ru-RU"/>
          </a:p>
        </p:txBody>
      </p:sp>
    </p:spTree>
    <p:extLst>
      <p:ext uri="{BB962C8B-B14F-4D97-AF65-F5344CB8AC3E}">
        <p14:creationId xmlns:p14="http://schemas.microsoft.com/office/powerpoint/2010/main" val="2802508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82343A9-A19A-4C23-AED4-3C36A60501C2}" type="slidenum">
              <a:rPr lang="ru-RU" smtClean="0"/>
              <a:t>‹#›</a:t>
            </a:fld>
            <a:endParaRPr lang="ru-RU"/>
          </a:p>
        </p:txBody>
      </p:sp>
      <p:sp>
        <p:nvSpPr>
          <p:cNvPr id="5" name="Date Placeholder 4"/>
          <p:cNvSpPr>
            <a:spLocks noGrp="1"/>
          </p:cNvSpPr>
          <p:nvPr>
            <p:ph type="dt" sz="half" idx="10"/>
          </p:nvPr>
        </p:nvSpPr>
        <p:spPr/>
        <p:txBody>
          <a:bodyPr/>
          <a:lstStyle/>
          <a:p>
            <a:fld id="{64E2775B-B521-48BC-BE49-360FCE50A1F2}" type="datetimeFigureOut">
              <a:rPr lang="ru-RU" smtClean="0"/>
              <a:t>24.11.2020</a:t>
            </a:fld>
            <a:endParaRPr lang="ru-RU"/>
          </a:p>
        </p:txBody>
      </p:sp>
    </p:spTree>
    <p:extLst>
      <p:ext uri="{BB962C8B-B14F-4D97-AF65-F5344CB8AC3E}">
        <p14:creationId xmlns:p14="http://schemas.microsoft.com/office/powerpoint/2010/main" val="3701925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4E2775B-B521-48BC-BE49-360FCE50A1F2}" type="datetimeFigureOut">
              <a:rPr lang="ru-RU" smtClean="0"/>
              <a:t>24.11.2020</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82343A9-A19A-4C23-AED4-3C36A60501C2}" type="slidenum">
              <a:rPr lang="ru-RU" smtClean="0"/>
              <a:t>‹#›</a:t>
            </a:fld>
            <a:endParaRPr lang="ru-RU"/>
          </a:p>
        </p:txBody>
      </p:sp>
    </p:spTree>
    <p:extLst>
      <p:ext uri="{BB962C8B-B14F-4D97-AF65-F5344CB8AC3E}">
        <p14:creationId xmlns:p14="http://schemas.microsoft.com/office/powerpoint/2010/main" val="3763214750"/>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 id="2147483745" r:id="rId14"/>
    <p:sldLayoutId id="2147483746" r:id="rId15"/>
    <p:sldLayoutId id="214748374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09417" y="1805763"/>
            <a:ext cx="10572000" cy="3223437"/>
          </a:xfrm>
        </p:spPr>
        <p:txBody>
          <a:bodyPr/>
          <a:lstStyle/>
          <a:p>
            <a:pPr algn="ctr"/>
            <a:r>
              <a:rPr lang="kk-KZ" sz="3200" b="1" dirty="0" smtClean="0">
                <a:solidFill>
                  <a:schemeClr val="tx1"/>
                </a:solidFill>
                <a:latin typeface="Times New Roman" panose="02020603050405020304" pitchFamily="18" charset="0"/>
                <a:cs typeface="Times New Roman" panose="02020603050405020304" pitchFamily="18" charset="0"/>
              </a:rPr>
              <a:t>4-бөлім:</a:t>
            </a:r>
            <a:r>
              <a:rPr lang="en-US" sz="3200" b="1" dirty="0" smtClean="0">
                <a:solidFill>
                  <a:schemeClr val="tx1"/>
                </a:solidFill>
                <a:latin typeface="Times New Roman" panose="02020603050405020304" pitchFamily="18" charset="0"/>
                <a:cs typeface="Times New Roman" panose="02020603050405020304" pitchFamily="18" charset="0"/>
              </a:rPr>
              <a:t/>
            </a:r>
            <a:br>
              <a:rPr lang="en-US" sz="3200" b="1" dirty="0" smtClean="0">
                <a:solidFill>
                  <a:schemeClr val="tx1"/>
                </a:solidFill>
                <a:latin typeface="Times New Roman" panose="02020603050405020304" pitchFamily="18" charset="0"/>
                <a:cs typeface="Times New Roman" panose="02020603050405020304" pitchFamily="18" charset="0"/>
              </a:rPr>
            </a:br>
            <a:r>
              <a:rPr lang="kk-KZ" sz="3200" b="1" dirty="0" smtClean="0">
                <a:solidFill>
                  <a:schemeClr val="tx1"/>
                </a:solidFill>
                <a:latin typeface="Times New Roman" panose="02020603050405020304" pitchFamily="18" charset="0"/>
                <a:cs typeface="Times New Roman" panose="02020603050405020304" pitchFamily="18" charset="0"/>
              </a:rPr>
              <a:t>Жануарлар  </a:t>
            </a:r>
            <a:r>
              <a:rPr lang="kk-KZ" sz="3200" b="1" dirty="0">
                <a:solidFill>
                  <a:schemeClr val="tx1"/>
                </a:solidFill>
                <a:latin typeface="Times New Roman" panose="02020603050405020304" pitchFamily="18" charset="0"/>
                <a:cs typeface="Times New Roman" panose="02020603050405020304" pitchFamily="18" charset="0"/>
              </a:rPr>
              <a:t>әлемі мен өсімдіктер </a:t>
            </a:r>
            <a:r>
              <a:rPr lang="kk-KZ" sz="3200" b="1" dirty="0" smtClean="0">
                <a:solidFill>
                  <a:schemeClr val="tx1"/>
                </a:solidFill>
                <a:latin typeface="Times New Roman" panose="02020603050405020304" pitchFamily="18" charset="0"/>
                <a:cs typeface="Times New Roman" panose="02020603050405020304" pitchFamily="18" charset="0"/>
              </a:rPr>
              <a:t>дүниесі</a:t>
            </a:r>
            <a:br>
              <a:rPr lang="kk-KZ" sz="3200" b="1" dirty="0" smtClean="0">
                <a:solidFill>
                  <a:schemeClr val="tx1"/>
                </a:solidFill>
                <a:latin typeface="Times New Roman" panose="02020603050405020304" pitchFamily="18" charset="0"/>
                <a:cs typeface="Times New Roman" panose="02020603050405020304" pitchFamily="18" charset="0"/>
              </a:rPr>
            </a:br>
            <a:r>
              <a:rPr lang="kk-KZ" sz="3200" b="1" dirty="0">
                <a:solidFill>
                  <a:schemeClr val="tx1"/>
                </a:solidFill>
                <a:latin typeface="Times New Roman" panose="02020603050405020304" pitchFamily="18" charset="0"/>
                <a:cs typeface="Times New Roman" panose="02020603050405020304" pitchFamily="18" charset="0"/>
              </a:rPr>
              <a:t/>
            </a:r>
            <a:br>
              <a:rPr lang="kk-KZ" sz="3200" b="1" dirty="0">
                <a:solidFill>
                  <a:schemeClr val="tx1"/>
                </a:solidFill>
                <a:latin typeface="Times New Roman" panose="02020603050405020304" pitchFamily="18" charset="0"/>
                <a:cs typeface="Times New Roman" panose="02020603050405020304" pitchFamily="18" charset="0"/>
              </a:rPr>
            </a:br>
            <a:r>
              <a:rPr lang="en-US" sz="3200" b="1" dirty="0" smtClean="0">
                <a:solidFill>
                  <a:schemeClr val="tx1"/>
                </a:solidFill>
                <a:latin typeface="Times New Roman" panose="02020603050405020304" pitchFamily="18" charset="0"/>
                <a:cs typeface="Times New Roman" panose="02020603050405020304" pitchFamily="18" charset="0"/>
              </a:rPr>
              <a:t/>
            </a:r>
            <a:br>
              <a:rPr lang="en-US" sz="3200" b="1" dirty="0" smtClean="0">
                <a:solidFill>
                  <a:schemeClr val="tx1"/>
                </a:solidFill>
                <a:latin typeface="Times New Roman" panose="02020603050405020304" pitchFamily="18" charset="0"/>
                <a:cs typeface="Times New Roman" panose="02020603050405020304" pitchFamily="18" charset="0"/>
              </a:rPr>
            </a:br>
            <a:r>
              <a:rPr lang="kk-KZ" sz="3200" b="1" dirty="0">
                <a:solidFill>
                  <a:schemeClr val="tx1"/>
                </a:solidFill>
                <a:latin typeface="Times New Roman" panose="02020603050405020304" pitchFamily="18" charset="0"/>
                <a:cs typeface="Times New Roman" panose="02020603050405020304" pitchFamily="18" charset="0"/>
              </a:rPr>
              <a:t>Сабақтың </a:t>
            </a:r>
            <a:r>
              <a:rPr lang="kk-KZ" sz="3200" b="1" dirty="0" smtClean="0">
                <a:solidFill>
                  <a:schemeClr val="tx1"/>
                </a:solidFill>
                <a:latin typeface="Times New Roman" panose="02020603050405020304" pitchFamily="18" charset="0"/>
                <a:cs typeface="Times New Roman" panose="02020603050405020304" pitchFamily="18" charset="0"/>
              </a:rPr>
              <a:t>тақырыбы:</a:t>
            </a:r>
            <a:r>
              <a:rPr lang="en-US" sz="3200" b="1" dirty="0" smtClean="0">
                <a:solidFill>
                  <a:schemeClr val="tx1"/>
                </a:solidFill>
                <a:latin typeface="Times New Roman" panose="02020603050405020304" pitchFamily="18" charset="0"/>
                <a:cs typeface="Times New Roman" panose="02020603050405020304" pitchFamily="18" charset="0"/>
              </a:rPr>
              <a:t/>
            </a:r>
            <a:br>
              <a:rPr lang="en-US" sz="3200" b="1" dirty="0" smtClean="0">
                <a:solidFill>
                  <a:schemeClr val="tx1"/>
                </a:solidFill>
                <a:latin typeface="Times New Roman" panose="02020603050405020304" pitchFamily="18" charset="0"/>
                <a:cs typeface="Times New Roman" panose="02020603050405020304" pitchFamily="18" charset="0"/>
              </a:rPr>
            </a:br>
            <a:r>
              <a:rPr lang="kk-KZ" sz="3200" b="1" dirty="0" smtClean="0">
                <a:solidFill>
                  <a:schemeClr val="tx1"/>
                </a:solidFill>
                <a:latin typeface="Times New Roman" panose="02020603050405020304" pitchFamily="18" charset="0"/>
                <a:cs typeface="Times New Roman" panose="02020603050405020304" pitchFamily="18" charset="0"/>
              </a:rPr>
              <a:t>ЖАНУАРЛАР </a:t>
            </a:r>
            <a:r>
              <a:rPr lang="kk-KZ" sz="3200" b="1" dirty="0">
                <a:solidFill>
                  <a:schemeClr val="tx1"/>
                </a:solidFill>
                <a:latin typeface="Times New Roman" panose="02020603050405020304" pitchFamily="18" charset="0"/>
                <a:cs typeface="Times New Roman" panose="02020603050405020304" pitchFamily="18" charset="0"/>
              </a:rPr>
              <a:t>ӘЛЕМІ МЕН ӨСІМДІКТЕР </a:t>
            </a:r>
            <a:r>
              <a:rPr lang="kk-KZ" sz="3200" b="1" dirty="0" smtClean="0">
                <a:solidFill>
                  <a:schemeClr val="tx1"/>
                </a:solidFill>
                <a:latin typeface="Times New Roman" panose="02020603050405020304" pitchFamily="18" charset="0"/>
                <a:cs typeface="Times New Roman" panose="02020603050405020304" pitchFamily="18" charset="0"/>
              </a:rPr>
              <a:t>ДҮНИЕСІ </a:t>
            </a:r>
            <a:r>
              <a:rPr lang="kk-KZ" sz="3200" b="1" dirty="0">
                <a:solidFill>
                  <a:schemeClr val="tx1"/>
                </a:solidFill>
                <a:latin typeface="Times New Roman" panose="02020603050405020304" pitchFamily="18" charset="0"/>
                <a:cs typeface="Times New Roman" panose="02020603050405020304" pitchFamily="18" charset="0"/>
              </a:rPr>
              <a:t>НӘТИЖЕ САБАҚ</a:t>
            </a:r>
            <a:endParaRPr lang="ru-RU" sz="3200" b="1" dirty="0">
              <a:solidFill>
                <a:schemeClr val="tx1"/>
              </a:solidFill>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2877312" y="5947246"/>
            <a:ext cx="9228201" cy="1645920"/>
          </a:xfrm>
        </p:spPr>
        <p:txBody>
          <a:bodyPr/>
          <a:lstStyle/>
          <a:p>
            <a:r>
              <a:rPr lang="kk-KZ" dirty="0" smtClean="0">
                <a:solidFill>
                  <a:schemeClr val="tx1"/>
                </a:solidFill>
                <a:latin typeface="Times New Roman" panose="02020603050405020304" pitchFamily="18" charset="0"/>
                <a:cs typeface="Times New Roman" panose="02020603050405020304" pitchFamily="18" charset="0"/>
              </a:rPr>
              <a:t>Қазақ тілі</a:t>
            </a:r>
          </a:p>
          <a:p>
            <a:r>
              <a:rPr lang="kk-KZ" dirty="0" smtClean="0">
                <a:solidFill>
                  <a:schemeClr val="tx1"/>
                </a:solidFill>
                <a:latin typeface="Times New Roman" panose="02020603050405020304" pitchFamily="18" charset="0"/>
                <a:cs typeface="Times New Roman" panose="02020603050405020304" pitchFamily="18" charset="0"/>
              </a:rPr>
              <a:t>5 - сынып</a:t>
            </a:r>
            <a:endParaRPr lang="ru-RU" dirty="0"/>
          </a:p>
        </p:txBody>
      </p:sp>
    </p:spTree>
    <p:extLst>
      <p:ext uri="{BB962C8B-B14F-4D97-AF65-F5344CB8AC3E}">
        <p14:creationId xmlns:p14="http://schemas.microsoft.com/office/powerpoint/2010/main" val="1268786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6940" y="115485"/>
            <a:ext cx="10772775" cy="1658198"/>
          </a:xfrm>
        </p:spPr>
        <p:txBody>
          <a:bodyPr>
            <a:normAutofit/>
          </a:bodyPr>
          <a:lstStyle/>
          <a:p>
            <a:pPr algn="ctr"/>
            <a:r>
              <a:rPr lang="kk-KZ" sz="2400" b="1" dirty="0">
                <a:solidFill>
                  <a:schemeClr val="tx1"/>
                </a:solidFill>
                <a:latin typeface="Times New Roman" panose="02020603050405020304" pitchFamily="18" charset="0"/>
                <a:cs typeface="Times New Roman" panose="02020603050405020304" pitchFamily="18" charset="0"/>
              </a:rPr>
              <a:t>4-тапсырма</a:t>
            </a:r>
            <a:endParaRPr lang="ru-RU" sz="2400" dirty="0">
              <a:solidFill>
                <a:schemeClr val="tx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320040" y="1078992"/>
            <a:ext cx="10652760" cy="5522976"/>
          </a:xfrm>
        </p:spPr>
        <p:txBody>
          <a:bodyPr>
            <a:normAutofit fontScale="92500" lnSpcReduction="10000"/>
          </a:bodyPr>
          <a:lstStyle/>
          <a:p>
            <a:pPr marL="0" indent="0" algn="just">
              <a:buNone/>
            </a:pPr>
            <a:r>
              <a:rPr lang="kk-KZ" sz="2200" b="1" dirty="0" smtClean="0">
                <a:latin typeface="Times New Roman" panose="02020603050405020304" pitchFamily="18" charset="0"/>
                <a:cs typeface="Times New Roman" panose="02020603050405020304" pitchFamily="18" charset="0"/>
              </a:rPr>
              <a:t>Төмендегі </a:t>
            </a:r>
            <a:r>
              <a:rPr lang="kk-KZ" sz="2200" b="1" dirty="0">
                <a:latin typeface="Times New Roman" panose="02020603050405020304" pitchFamily="18" charset="0"/>
                <a:cs typeface="Times New Roman" panose="02020603050405020304" pitchFamily="18" charset="0"/>
              </a:rPr>
              <a:t>немесе өздерің білетін жыр жолдарын, мақал-мәтелдерін сілтеме етіп алып, «Жан-жануарлар – ақындардың жыр жолдарында» деген тақырыпта эcce жазыңдар. Эcceнiң кipіспeci, негізгі бөлімі мен қорытындысы болсын</a:t>
            </a:r>
            <a:r>
              <a:rPr lang="kk-KZ" sz="2200" b="1" dirty="0" smtClean="0">
                <a:latin typeface="Times New Roman" panose="02020603050405020304" pitchFamily="18" charset="0"/>
                <a:cs typeface="Times New Roman" panose="02020603050405020304" pitchFamily="18" charset="0"/>
              </a:rPr>
              <a:t>.</a:t>
            </a:r>
            <a:r>
              <a:rPr lang="kk-KZ" sz="2200" dirty="0">
                <a:latin typeface="Times New Roman" panose="02020603050405020304" pitchFamily="18" charset="0"/>
                <a:cs typeface="Times New Roman" panose="02020603050405020304" pitchFamily="18" charset="0"/>
              </a:rPr>
              <a:t> </a:t>
            </a:r>
            <a:endParaRPr lang="ru-RU" sz="2200" dirty="0">
              <a:latin typeface="Times New Roman" panose="02020603050405020304" pitchFamily="18" charset="0"/>
              <a:cs typeface="Times New Roman" panose="02020603050405020304" pitchFamily="18" charset="0"/>
            </a:endParaRPr>
          </a:p>
          <a:p>
            <a:pPr marL="0" indent="0" algn="just">
              <a:buNone/>
            </a:pPr>
            <a:r>
              <a:rPr lang="kk-KZ" sz="2200" b="1" dirty="0">
                <a:latin typeface="Times New Roman" panose="02020603050405020304" pitchFamily="18" charset="0"/>
                <a:cs typeface="Times New Roman" panose="02020603050405020304" pitchFamily="18" charset="0"/>
              </a:rPr>
              <a:t>Айғырдан туған жампоз бар,</a:t>
            </a:r>
            <a:endParaRPr lang="ru-RU" sz="2200" dirty="0">
              <a:latin typeface="Times New Roman" panose="02020603050405020304" pitchFamily="18" charset="0"/>
              <a:cs typeface="Times New Roman" panose="02020603050405020304" pitchFamily="18" charset="0"/>
            </a:endParaRPr>
          </a:p>
          <a:p>
            <a:pPr marL="0" indent="0" algn="just">
              <a:buNone/>
            </a:pPr>
            <a:r>
              <a:rPr lang="kk-KZ" sz="2200" b="1" dirty="0">
                <a:latin typeface="Times New Roman" panose="02020603050405020304" pitchFamily="18" charset="0"/>
                <a:cs typeface="Times New Roman" panose="02020603050405020304" pitchFamily="18" charset="0"/>
              </a:rPr>
              <a:t>Нарға жүгін салғысыз.</a:t>
            </a:r>
            <a:endParaRPr lang="ru-RU" sz="2200" dirty="0">
              <a:latin typeface="Times New Roman" panose="02020603050405020304" pitchFamily="18" charset="0"/>
              <a:cs typeface="Times New Roman" panose="02020603050405020304" pitchFamily="18" charset="0"/>
            </a:endParaRPr>
          </a:p>
          <a:p>
            <a:pPr marL="0" indent="0" algn="just">
              <a:buNone/>
            </a:pPr>
            <a:r>
              <a:rPr lang="kk-KZ" sz="2200" dirty="0">
                <a:latin typeface="Times New Roman" panose="02020603050405020304" pitchFamily="18" charset="0"/>
                <a:cs typeface="Times New Roman" panose="02020603050405020304" pitchFamily="18" charset="0"/>
              </a:rPr>
              <a:t>                                                               (Шалкиіз жырау</a:t>
            </a:r>
            <a:r>
              <a:rPr lang="kk-KZ" sz="2200" dirty="0" smtClean="0">
                <a:latin typeface="Times New Roman" panose="02020603050405020304" pitchFamily="18" charset="0"/>
                <a:cs typeface="Times New Roman" panose="02020603050405020304" pitchFamily="18" charset="0"/>
              </a:rPr>
              <a:t>)</a:t>
            </a:r>
            <a:r>
              <a:rPr lang="kk-KZ" sz="2200" dirty="0">
                <a:latin typeface="Times New Roman" panose="02020603050405020304" pitchFamily="18" charset="0"/>
                <a:cs typeface="Times New Roman" panose="02020603050405020304" pitchFamily="18" charset="0"/>
              </a:rPr>
              <a:t> </a:t>
            </a:r>
            <a:endParaRPr lang="ru-RU" sz="2200" dirty="0">
              <a:latin typeface="Times New Roman" panose="02020603050405020304" pitchFamily="18" charset="0"/>
              <a:cs typeface="Times New Roman" panose="02020603050405020304" pitchFamily="18" charset="0"/>
            </a:endParaRPr>
          </a:p>
          <a:p>
            <a:pPr marL="0" indent="0" algn="just">
              <a:buNone/>
            </a:pPr>
            <a:r>
              <a:rPr lang="kk-KZ" sz="2200" b="1" dirty="0">
                <a:latin typeface="Times New Roman" panose="02020603050405020304" pitchFamily="18" charset="0"/>
                <a:cs typeface="Times New Roman" panose="02020603050405020304" pitchFamily="18" charset="0"/>
              </a:rPr>
              <a:t>Арғымақ аттың баласы</a:t>
            </a:r>
            <a:endParaRPr lang="ru-RU" sz="2200" dirty="0">
              <a:latin typeface="Times New Roman" panose="02020603050405020304" pitchFamily="18" charset="0"/>
              <a:cs typeface="Times New Roman" panose="02020603050405020304" pitchFamily="18" charset="0"/>
            </a:endParaRPr>
          </a:p>
          <a:p>
            <a:pPr marL="0" indent="0" algn="just">
              <a:buNone/>
            </a:pPr>
            <a:r>
              <a:rPr lang="kk-KZ" sz="2200" b="1" dirty="0">
                <a:latin typeface="Times New Roman" panose="02020603050405020304" pitchFamily="18" charset="0"/>
                <a:cs typeface="Times New Roman" panose="02020603050405020304" pitchFamily="18" charset="0"/>
              </a:rPr>
              <a:t>Aз oттап, көп жусайды.</a:t>
            </a:r>
            <a:endParaRPr lang="ru-RU" sz="2200" dirty="0">
              <a:latin typeface="Times New Roman" panose="02020603050405020304" pitchFamily="18" charset="0"/>
              <a:cs typeface="Times New Roman" panose="02020603050405020304" pitchFamily="18" charset="0"/>
            </a:endParaRPr>
          </a:p>
          <a:p>
            <a:pPr marL="0" indent="0" algn="just">
              <a:buNone/>
            </a:pPr>
            <a:r>
              <a:rPr lang="kk-KZ" sz="2200" dirty="0">
                <a:latin typeface="Times New Roman" panose="02020603050405020304" pitchFamily="18" charset="0"/>
                <a:cs typeface="Times New Roman" panose="02020603050405020304" pitchFamily="18" charset="0"/>
              </a:rPr>
              <a:t>                                                                 (Махамбет ақын</a:t>
            </a:r>
            <a:r>
              <a:rPr lang="kk-KZ" sz="2200" dirty="0" smtClean="0">
                <a:latin typeface="Times New Roman" panose="02020603050405020304" pitchFamily="18" charset="0"/>
                <a:cs typeface="Times New Roman" panose="02020603050405020304" pitchFamily="18" charset="0"/>
              </a:rPr>
              <a:t>)</a:t>
            </a:r>
            <a:r>
              <a:rPr lang="kk-KZ" sz="2200" dirty="0">
                <a:latin typeface="Times New Roman" panose="02020603050405020304" pitchFamily="18" charset="0"/>
                <a:cs typeface="Times New Roman" panose="02020603050405020304" pitchFamily="18" charset="0"/>
              </a:rPr>
              <a:t> </a:t>
            </a:r>
            <a:endParaRPr lang="ru-RU" sz="2200" dirty="0">
              <a:latin typeface="Times New Roman" panose="02020603050405020304" pitchFamily="18" charset="0"/>
              <a:cs typeface="Times New Roman" panose="02020603050405020304" pitchFamily="18" charset="0"/>
            </a:endParaRPr>
          </a:p>
          <a:p>
            <a:pPr marL="0" indent="0" algn="just">
              <a:buNone/>
            </a:pPr>
            <a:r>
              <a:rPr lang="kk-KZ" sz="2200" b="1" dirty="0">
                <a:latin typeface="Times New Roman" panose="02020603050405020304" pitchFamily="18" charset="0"/>
                <a:cs typeface="Times New Roman" panose="02020603050405020304" pitchFamily="18" charset="0"/>
              </a:rPr>
              <a:t>Қомын кессең, былқ етпес,</a:t>
            </a:r>
            <a:endParaRPr lang="ru-RU" sz="2200" dirty="0">
              <a:latin typeface="Times New Roman" panose="02020603050405020304" pitchFamily="18" charset="0"/>
              <a:cs typeface="Times New Roman" panose="02020603050405020304" pitchFamily="18" charset="0"/>
            </a:endParaRPr>
          </a:p>
          <a:p>
            <a:pPr marL="0" indent="0" algn="just">
              <a:buNone/>
            </a:pPr>
            <a:r>
              <a:rPr lang="kk-KZ" sz="2200" b="1" dirty="0">
                <a:latin typeface="Times New Roman" panose="02020603050405020304" pitchFamily="18" charset="0"/>
                <a:cs typeface="Times New Roman" panose="02020603050405020304" pitchFamily="18" charset="0"/>
              </a:rPr>
              <a:t>Бекпатша қызыл нар еді.</a:t>
            </a:r>
            <a:endParaRPr lang="ru-RU" sz="2200" dirty="0">
              <a:latin typeface="Times New Roman" panose="02020603050405020304" pitchFamily="18" charset="0"/>
              <a:cs typeface="Times New Roman" panose="02020603050405020304" pitchFamily="18" charset="0"/>
            </a:endParaRPr>
          </a:p>
          <a:p>
            <a:pPr marL="0" indent="0" algn="just">
              <a:buNone/>
            </a:pPr>
            <a:r>
              <a:rPr lang="kk-KZ" sz="2200" dirty="0">
                <a:latin typeface="Times New Roman" panose="02020603050405020304" pitchFamily="18" charset="0"/>
                <a:cs typeface="Times New Roman" panose="02020603050405020304" pitchFamily="18" charset="0"/>
              </a:rPr>
              <a:t>   </a:t>
            </a:r>
            <a:r>
              <a:rPr lang="kk-KZ" sz="2200" dirty="0" smtClean="0">
                <a:latin typeface="Times New Roman" panose="02020603050405020304" pitchFamily="18" charset="0"/>
                <a:cs typeface="Times New Roman" panose="02020603050405020304" pitchFamily="18" charset="0"/>
              </a:rPr>
              <a:t>                                                                </a:t>
            </a:r>
            <a:r>
              <a:rPr lang="kk-KZ" sz="2200" dirty="0">
                <a:latin typeface="Times New Roman" panose="02020603050405020304" pitchFamily="18" charset="0"/>
                <a:cs typeface="Times New Roman" panose="02020603050405020304" pitchFamily="18" charset="0"/>
              </a:rPr>
              <a:t>(H. Axметбеков</a:t>
            </a:r>
            <a:r>
              <a:rPr lang="kk-KZ" sz="2200" dirty="0" smtClean="0">
                <a:latin typeface="Times New Roman" panose="02020603050405020304" pitchFamily="18" charset="0"/>
                <a:cs typeface="Times New Roman" panose="02020603050405020304" pitchFamily="18" charset="0"/>
              </a:rPr>
              <a:t>)</a:t>
            </a:r>
            <a:r>
              <a:rPr lang="kk-KZ" sz="2200" dirty="0">
                <a:latin typeface="Times New Roman" panose="02020603050405020304" pitchFamily="18" charset="0"/>
                <a:cs typeface="Times New Roman" panose="02020603050405020304" pitchFamily="18" charset="0"/>
              </a:rPr>
              <a:t> </a:t>
            </a:r>
            <a:endParaRPr lang="ru-RU" sz="2200" dirty="0">
              <a:latin typeface="Times New Roman" panose="02020603050405020304" pitchFamily="18" charset="0"/>
              <a:cs typeface="Times New Roman" panose="02020603050405020304" pitchFamily="18" charset="0"/>
            </a:endParaRPr>
          </a:p>
          <a:p>
            <a:pPr marL="0" indent="0" algn="just">
              <a:buNone/>
            </a:pPr>
            <a:r>
              <a:rPr lang="kk-KZ" sz="2200" b="1" dirty="0">
                <a:latin typeface="Times New Roman" panose="02020603050405020304" pitchFamily="18" charset="0"/>
                <a:cs typeface="Times New Roman" panose="02020603050405020304" pitchFamily="18" charset="0"/>
              </a:rPr>
              <a:t>қом </a:t>
            </a:r>
            <a:r>
              <a:rPr lang="kk-KZ" sz="2200" dirty="0">
                <a:latin typeface="Times New Roman" panose="02020603050405020304" pitchFamily="18" charset="0"/>
                <a:cs typeface="Times New Roman" panose="02020603050405020304" pitchFamily="18" charset="0"/>
              </a:rPr>
              <a:t>– түйе өpкештерінің түп жағында тұтаса біткен жота тұсы. </a:t>
            </a:r>
            <a:endParaRPr lang="ru-RU" sz="2200" dirty="0">
              <a:latin typeface="Times New Roman" panose="02020603050405020304" pitchFamily="18" charset="0"/>
              <a:cs typeface="Times New Roman" panose="02020603050405020304" pitchFamily="18" charset="0"/>
            </a:endParaRPr>
          </a:p>
          <a:p>
            <a:pPr marL="0" indent="0" algn="just">
              <a:buNone/>
            </a:pPr>
            <a:r>
              <a:rPr lang="kk-KZ" sz="2200" b="1" dirty="0">
                <a:latin typeface="Times New Roman" panose="02020603050405020304" pitchFamily="18" charset="0"/>
                <a:cs typeface="Times New Roman" panose="02020603050405020304" pitchFamily="18" charset="0"/>
              </a:rPr>
              <a:t>айыр </a:t>
            </a:r>
            <a:r>
              <a:rPr lang="kk-KZ" sz="2200" dirty="0">
                <a:latin typeface="Times New Roman" panose="02020603050405020304" pitchFamily="18" charset="0"/>
                <a:cs typeface="Times New Roman" panose="02020603050405020304" pitchFamily="18" charset="0"/>
              </a:rPr>
              <a:t>– қос өркешті түйе.</a:t>
            </a:r>
            <a:endParaRPr lang="ru-RU" sz="22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233086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sz="2400" b="1" dirty="0" smtClean="0">
                <a:solidFill>
                  <a:schemeClr val="tx1"/>
                </a:solidFill>
                <a:latin typeface="Times New Roman" panose="02020603050405020304" pitchFamily="18" charset="0"/>
                <a:cs typeface="Times New Roman" panose="02020603050405020304" pitchFamily="18" charset="0"/>
              </a:rPr>
              <a:t>Дескриптор: </a:t>
            </a:r>
            <a:r>
              <a:rPr lang="ru-RU" dirty="0"/>
              <a:t/>
            </a:r>
            <a:br>
              <a:rPr lang="ru-RU" dirty="0"/>
            </a:br>
            <a:endParaRPr lang="ru-RU" dirty="0"/>
          </a:p>
        </p:txBody>
      </p:sp>
      <p:sp>
        <p:nvSpPr>
          <p:cNvPr id="3" name="Объект 2"/>
          <p:cNvSpPr>
            <a:spLocks noGrp="1"/>
          </p:cNvSpPr>
          <p:nvPr>
            <p:ph idx="1"/>
          </p:nvPr>
        </p:nvSpPr>
        <p:spPr>
          <a:xfrm>
            <a:off x="677334" y="1648525"/>
            <a:ext cx="8596668" cy="3880773"/>
          </a:xfrm>
        </p:spPr>
        <p:txBody>
          <a:bodyPr/>
          <a:lstStyle/>
          <a:p>
            <a:pPr lvl="0" algn="just">
              <a:buFont typeface="Arial" panose="020B0604020202020204" pitchFamily="34" charset="0"/>
              <a:buChar char="•"/>
            </a:pPr>
            <a:r>
              <a:rPr lang="kk-KZ" sz="2000" dirty="0" smtClean="0">
                <a:latin typeface="Times New Roman" panose="02020603050405020304" pitchFamily="18" charset="0"/>
                <a:cs typeface="Times New Roman" panose="02020603050405020304" pitchFamily="18" charset="0"/>
              </a:rPr>
              <a:t> Төмендегі </a:t>
            </a:r>
            <a:r>
              <a:rPr lang="kk-KZ" sz="2000" dirty="0">
                <a:latin typeface="Times New Roman" panose="02020603050405020304" pitchFamily="18" charset="0"/>
                <a:cs typeface="Times New Roman" panose="02020603050405020304" pitchFamily="18" charset="0"/>
              </a:rPr>
              <a:t>немесе өздері білетін жыр жолдарын, мақал-мәтелдерін </a:t>
            </a:r>
            <a:r>
              <a:rPr lang="kk-KZ" sz="2000" dirty="0" smtClean="0">
                <a:latin typeface="Times New Roman" panose="02020603050405020304" pitchFamily="18" charset="0"/>
                <a:cs typeface="Times New Roman" panose="02020603050405020304" pitchFamily="18" charset="0"/>
              </a:rPr>
              <a:t>іріктейді</a:t>
            </a:r>
          </a:p>
          <a:p>
            <a:pPr lvl="0" algn="just">
              <a:buFont typeface="Arial" panose="020B0604020202020204" pitchFamily="34" charset="0"/>
              <a:buChar char="•"/>
            </a:pPr>
            <a:r>
              <a:rPr lang="kk-KZ" sz="2000" dirty="0">
                <a:latin typeface="Times New Roman" panose="02020603050405020304" pitchFamily="18" charset="0"/>
                <a:cs typeface="Times New Roman" panose="02020603050405020304" pitchFamily="18" charset="0"/>
              </a:rPr>
              <a:t> </a:t>
            </a:r>
            <a:r>
              <a:rPr lang="kk-KZ" sz="2000" dirty="0" smtClean="0">
                <a:latin typeface="Times New Roman" panose="02020603050405020304" pitchFamily="18" charset="0"/>
                <a:cs typeface="Times New Roman" panose="02020603050405020304" pitchFamily="18" charset="0"/>
              </a:rPr>
              <a:t>Іріктелген </a:t>
            </a:r>
            <a:r>
              <a:rPr lang="kk-KZ" sz="2000" dirty="0">
                <a:latin typeface="Times New Roman" panose="02020603050405020304" pitchFamily="18" charset="0"/>
                <a:cs typeface="Times New Roman" panose="02020603050405020304" pitchFamily="18" charset="0"/>
              </a:rPr>
              <a:t>сөздерді қатыстыра отырып, оқиға құрастырады </a:t>
            </a:r>
            <a:endParaRPr lang="ru-RU" sz="2000" dirty="0">
              <a:latin typeface="Times New Roman" panose="02020603050405020304" pitchFamily="18" charset="0"/>
              <a:cs typeface="Times New Roman" panose="02020603050405020304" pitchFamily="18" charset="0"/>
            </a:endParaRPr>
          </a:p>
          <a:p>
            <a:pPr lvl="0" algn="just">
              <a:buFont typeface="Arial" panose="020B0604020202020204" pitchFamily="34" charset="0"/>
              <a:buChar char="•"/>
            </a:pPr>
            <a:r>
              <a:rPr lang="ru-RU" sz="2000" dirty="0">
                <a:latin typeface="Times New Roman" panose="02020603050405020304" pitchFamily="18" charset="0"/>
                <a:cs typeface="Times New Roman" panose="02020603050405020304" pitchFamily="18" charset="0"/>
              </a:rPr>
              <a:t> </a:t>
            </a:r>
            <a:r>
              <a:rPr lang="kk-KZ" sz="2000" dirty="0" smtClean="0">
                <a:latin typeface="Times New Roman" panose="02020603050405020304" pitchFamily="18" charset="0"/>
                <a:cs typeface="Times New Roman" panose="02020603050405020304" pitchFamily="18" charset="0"/>
              </a:rPr>
              <a:t>Кіріспе </a:t>
            </a:r>
            <a:r>
              <a:rPr lang="kk-KZ" sz="2000" dirty="0">
                <a:latin typeface="Times New Roman" panose="02020603050405020304" pitchFamily="18" charset="0"/>
                <a:cs typeface="Times New Roman" panose="02020603050405020304" pitchFamily="18" charset="0"/>
              </a:rPr>
              <a:t>бөлімінде жан-жануарлардың адам өміріндегі орнына тоқталады (</a:t>
            </a:r>
            <a:r>
              <a:rPr lang="kk-KZ" sz="2000" dirty="0" smtClean="0">
                <a:latin typeface="Times New Roman" panose="02020603050405020304" pitchFamily="18" charset="0"/>
                <a:cs typeface="Times New Roman" panose="02020603050405020304" pitchFamily="18" charset="0"/>
              </a:rPr>
              <a:t>15-20 </a:t>
            </a:r>
            <a:r>
              <a:rPr lang="kk-KZ" sz="2000" dirty="0">
                <a:latin typeface="Times New Roman" panose="02020603050405020304" pitchFamily="18" charset="0"/>
                <a:cs typeface="Times New Roman" panose="02020603050405020304" pitchFamily="18" charset="0"/>
              </a:rPr>
              <a:t>сөз) </a:t>
            </a:r>
            <a:endParaRPr lang="ru-RU" sz="2000" dirty="0">
              <a:latin typeface="Times New Roman" panose="02020603050405020304" pitchFamily="18" charset="0"/>
              <a:cs typeface="Times New Roman" panose="02020603050405020304" pitchFamily="18" charset="0"/>
            </a:endParaRPr>
          </a:p>
          <a:p>
            <a:pPr lvl="0" algn="just">
              <a:buFont typeface="Arial" panose="020B0604020202020204" pitchFamily="34" charset="0"/>
              <a:buChar char="•"/>
            </a:pPr>
            <a:r>
              <a:rPr lang="ru-RU" sz="2000" dirty="0">
                <a:latin typeface="Times New Roman" panose="02020603050405020304" pitchFamily="18" charset="0"/>
                <a:cs typeface="Times New Roman" panose="02020603050405020304" pitchFamily="18" charset="0"/>
              </a:rPr>
              <a:t> </a:t>
            </a:r>
            <a:r>
              <a:rPr lang="kk-KZ" sz="2000" dirty="0" smtClean="0">
                <a:latin typeface="Times New Roman" panose="02020603050405020304" pitchFamily="18" charset="0"/>
                <a:cs typeface="Times New Roman" panose="02020603050405020304" pitchFamily="18" charset="0"/>
              </a:rPr>
              <a:t>Негізгі </a:t>
            </a:r>
            <a:r>
              <a:rPr lang="kk-KZ" sz="2000" dirty="0">
                <a:latin typeface="Times New Roman" panose="02020603050405020304" pitchFamily="18" charset="0"/>
                <a:cs typeface="Times New Roman" panose="02020603050405020304" pitchFamily="18" charset="0"/>
              </a:rPr>
              <a:t>бөлімінде жан-жануарлардың ақын шығармаларына арқау болуының себептері туралы жазады (</a:t>
            </a:r>
            <a:r>
              <a:rPr lang="kk-KZ" sz="2000" dirty="0" smtClean="0">
                <a:latin typeface="Times New Roman" panose="02020603050405020304" pitchFamily="18" charset="0"/>
                <a:cs typeface="Times New Roman" panose="02020603050405020304" pitchFamily="18" charset="0"/>
              </a:rPr>
              <a:t>30-40 </a:t>
            </a:r>
            <a:r>
              <a:rPr lang="kk-KZ" sz="2000" dirty="0">
                <a:latin typeface="Times New Roman" panose="02020603050405020304" pitchFamily="18" charset="0"/>
                <a:cs typeface="Times New Roman" panose="02020603050405020304" pitchFamily="18" charset="0"/>
              </a:rPr>
              <a:t>сөз) </a:t>
            </a:r>
            <a:endParaRPr lang="ru-RU" sz="2000" dirty="0">
              <a:latin typeface="Times New Roman" panose="02020603050405020304" pitchFamily="18" charset="0"/>
              <a:cs typeface="Times New Roman" panose="02020603050405020304" pitchFamily="18" charset="0"/>
            </a:endParaRPr>
          </a:p>
          <a:p>
            <a:pPr lvl="0" algn="just">
              <a:buFont typeface="Arial" panose="020B0604020202020204" pitchFamily="34" charset="0"/>
              <a:buChar char="•"/>
            </a:pPr>
            <a:r>
              <a:rPr lang="ru-RU" sz="2000" dirty="0">
                <a:latin typeface="Times New Roman" panose="02020603050405020304" pitchFamily="18" charset="0"/>
                <a:cs typeface="Times New Roman" panose="02020603050405020304" pitchFamily="18" charset="0"/>
              </a:rPr>
              <a:t> </a:t>
            </a:r>
            <a:r>
              <a:rPr lang="kk-KZ" sz="2000" dirty="0" smtClean="0">
                <a:latin typeface="Times New Roman" panose="02020603050405020304" pitchFamily="18" charset="0"/>
                <a:cs typeface="Times New Roman" panose="02020603050405020304" pitchFamily="18" charset="0"/>
              </a:rPr>
              <a:t>Қорытынды </a:t>
            </a:r>
            <a:r>
              <a:rPr lang="kk-KZ" sz="2000" dirty="0">
                <a:latin typeface="Times New Roman" panose="02020603050405020304" pitchFamily="18" charset="0"/>
                <a:cs typeface="Times New Roman" panose="02020603050405020304" pitchFamily="18" charset="0"/>
              </a:rPr>
              <a:t>бөлімінде жан-жануарларға қамқор болуға кеңес береді (</a:t>
            </a:r>
            <a:r>
              <a:rPr lang="kk-KZ" sz="2000" dirty="0" smtClean="0">
                <a:latin typeface="Times New Roman" panose="02020603050405020304" pitchFamily="18" charset="0"/>
                <a:cs typeface="Times New Roman" panose="02020603050405020304" pitchFamily="18" charset="0"/>
              </a:rPr>
              <a:t>15-20 </a:t>
            </a:r>
            <a:r>
              <a:rPr lang="kk-KZ" sz="2000" dirty="0">
                <a:latin typeface="Times New Roman" panose="02020603050405020304" pitchFamily="18" charset="0"/>
                <a:cs typeface="Times New Roman" panose="02020603050405020304" pitchFamily="18" charset="0"/>
              </a:rPr>
              <a:t>сөз) </a:t>
            </a:r>
            <a:endParaRPr lang="ru-RU" sz="20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9782589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sz="2400" b="1" dirty="0">
                <a:solidFill>
                  <a:schemeClr val="tx1"/>
                </a:solidFill>
                <a:latin typeface="Times New Roman" panose="02020603050405020304" pitchFamily="18" charset="0"/>
                <a:cs typeface="Times New Roman" panose="02020603050405020304" pitchFamily="18" charset="0"/>
              </a:rPr>
              <a:t>Өзіңді тексер! </a:t>
            </a:r>
            <a:endParaRPr lang="ru-RU" sz="2400" dirty="0">
              <a:solidFill>
                <a:schemeClr val="tx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20624" y="1344168"/>
            <a:ext cx="8853378" cy="4697195"/>
          </a:xfrm>
        </p:spPr>
        <p:txBody>
          <a:bodyPr>
            <a:normAutofit fontScale="92500" lnSpcReduction="10000"/>
          </a:bodyPr>
          <a:lstStyle/>
          <a:p>
            <a:pPr algn="just"/>
            <a:r>
              <a:rPr lang="kk-KZ" sz="2200" b="1" dirty="0" smtClean="0">
                <a:latin typeface="Times New Roman" panose="02020603050405020304" pitchFamily="18" charset="0"/>
                <a:cs typeface="Times New Roman" panose="02020603050405020304" pitchFamily="18" charset="0"/>
              </a:rPr>
              <a:t>«</a:t>
            </a:r>
            <a:r>
              <a:rPr lang="kk-KZ" sz="2200" b="1" dirty="0">
                <a:latin typeface="Times New Roman" panose="02020603050405020304" pitchFamily="18" charset="0"/>
                <a:cs typeface="Times New Roman" panose="02020603050405020304" pitchFamily="18" charset="0"/>
              </a:rPr>
              <a:t>Жан-жануарлар – ақындардың жыр жолдарында» </a:t>
            </a:r>
            <a:endParaRPr lang="ru-RU" sz="2200" dirty="0">
              <a:latin typeface="Times New Roman" panose="02020603050405020304" pitchFamily="18" charset="0"/>
              <a:cs typeface="Times New Roman" panose="02020603050405020304" pitchFamily="18" charset="0"/>
            </a:endParaRPr>
          </a:p>
          <a:p>
            <a:pPr algn="just"/>
            <a:r>
              <a:rPr lang="kk-KZ" sz="2200" dirty="0">
                <a:latin typeface="Times New Roman" panose="02020603050405020304" pitchFamily="18" charset="0"/>
                <a:cs typeface="Times New Roman" panose="02020603050405020304" pitchFamily="18" charset="0"/>
              </a:rPr>
              <a:t>         Жан-жануарлардың адам өмірінде алатын орны ерекше. Төрт түлік қазақтың мінсе – көлігі, ішсе –сусыны, кисе – киімі болған.</a:t>
            </a:r>
            <a:endParaRPr lang="ru-RU" sz="2200" dirty="0">
              <a:latin typeface="Times New Roman" panose="02020603050405020304" pitchFamily="18" charset="0"/>
              <a:cs typeface="Times New Roman" panose="02020603050405020304" pitchFamily="18" charset="0"/>
            </a:endParaRPr>
          </a:p>
          <a:p>
            <a:pPr algn="just"/>
            <a:r>
              <a:rPr lang="kk-KZ" sz="2200" dirty="0">
                <a:latin typeface="Times New Roman" panose="02020603050405020304" pitchFamily="18" charset="0"/>
                <a:cs typeface="Times New Roman" panose="02020603050405020304" pitchFamily="18" charset="0"/>
              </a:rPr>
              <a:t>          Қазақ халқының мақал-мәтелдері, жұмбақтары, ертегі-аңыздары мен батырлар жырларында, ақындар шығармаларында жан-жануарлардың қадір-қасиеті туралы жиі кездестіреміз. Шалкиіз жырау «Айғырдан туған жампоз бар, Нарға жүгін салғысыз» деп жырласа, Махамбет ақын «Арғымақ аттың баласы, Аз оттап, көп жусайды» деп тебіренеді. Елтаңбамыздағы тұлпар бейнесі көп жайтты аңғартса керек-ті. Ол – батылдылықтың, сенімділіктің, ұдайы жетілу мен жасампаз дамудың шынайы белгісі.                  </a:t>
            </a:r>
            <a:endParaRPr lang="ru-RU" sz="2200" dirty="0">
              <a:latin typeface="Times New Roman" panose="02020603050405020304" pitchFamily="18" charset="0"/>
              <a:cs typeface="Times New Roman" panose="02020603050405020304" pitchFamily="18" charset="0"/>
            </a:endParaRPr>
          </a:p>
          <a:p>
            <a:pPr algn="just"/>
            <a:r>
              <a:rPr lang="kk-KZ" sz="2200" dirty="0">
                <a:latin typeface="Times New Roman" panose="02020603050405020304" pitchFamily="18" charset="0"/>
                <a:cs typeface="Times New Roman" panose="02020603050405020304" pitchFamily="18" charset="0"/>
              </a:rPr>
              <a:t>          Қорытындылай келе, қазақтар түйені салтанат санап, жылқыны мақтан еткен, қойды байлыққа балаған. Олай болса, жан-жануарларымызға әр кез қамқор болып, ата-бабаларымыз салған мұраларды жалғайық!</a:t>
            </a:r>
            <a:endParaRPr lang="ru-RU" sz="22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1187374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839789"/>
            <a:ext cx="8596668" cy="1320800"/>
          </a:xfrm>
        </p:spPr>
        <p:txBody>
          <a:bodyPr>
            <a:normAutofit/>
          </a:bodyPr>
          <a:lstStyle/>
          <a:p>
            <a:pPr algn="ctr"/>
            <a:r>
              <a:rPr lang="kk-KZ" sz="2400" b="1" dirty="0" smtClean="0">
                <a:solidFill>
                  <a:schemeClr val="tx1"/>
                </a:solidFill>
                <a:latin typeface="Times New Roman" panose="02020603050405020304" pitchFamily="18" charset="0"/>
                <a:cs typeface="Times New Roman" panose="02020603050405020304" pitchFamily="18" charset="0"/>
              </a:rPr>
              <a:t>Қорытынды</a:t>
            </a:r>
            <a:endParaRPr lang="ru-RU" sz="24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21302" y="1959421"/>
            <a:ext cx="9353634" cy="3880773"/>
          </a:xfrm>
        </p:spPr>
        <p:txBody>
          <a:bodyPr/>
          <a:lstStyle/>
          <a:p>
            <a:pPr marL="457200" lvl="0" indent="-457200" algn="just">
              <a:buFont typeface="+mj-lt"/>
              <a:buAutoNum type="arabicPeriod"/>
            </a:pPr>
            <a:r>
              <a:rPr lang="kk-KZ" sz="2000" dirty="0" smtClean="0">
                <a:latin typeface="Times New Roman" panose="02020603050405020304" pitchFamily="18" charset="0"/>
                <a:cs typeface="Times New Roman" panose="02020603050405020304" pitchFamily="18" charset="0"/>
              </a:rPr>
              <a:t>Жануарлар </a:t>
            </a:r>
            <a:r>
              <a:rPr lang="kk-KZ" sz="2000" dirty="0">
                <a:latin typeface="Times New Roman" panose="02020603050405020304" pitchFamily="18" charset="0"/>
                <a:cs typeface="Times New Roman" panose="02020603050405020304" pitchFamily="18" charset="0"/>
              </a:rPr>
              <a:t>туралы ертегілердің тәрбиелік мәні ұшан-теңіз екендігіне көз жеткіздіңіздер.</a:t>
            </a:r>
            <a:endParaRPr lang="ru-RU" sz="2000" dirty="0">
              <a:latin typeface="Times New Roman" panose="02020603050405020304" pitchFamily="18" charset="0"/>
              <a:cs typeface="Times New Roman" panose="02020603050405020304" pitchFamily="18" charset="0"/>
            </a:endParaRPr>
          </a:p>
          <a:p>
            <a:pPr marL="457200" lvl="0" indent="-457200" algn="just">
              <a:buFont typeface="+mj-lt"/>
              <a:buAutoNum type="arabicPeriod"/>
            </a:pPr>
            <a:r>
              <a:rPr lang="kk-KZ" sz="2000" dirty="0">
                <a:latin typeface="Times New Roman" panose="02020603050405020304" pitchFamily="18" charset="0"/>
                <a:cs typeface="Times New Roman" panose="02020603050405020304" pitchFamily="18" charset="0"/>
              </a:rPr>
              <a:t>Синонимдерді орынды қолдану қайталаулардан арылтып, тіл байлығын арттыруға жол ашады.</a:t>
            </a:r>
            <a:endParaRPr lang="ru-RU" sz="2000" dirty="0">
              <a:latin typeface="Times New Roman" panose="02020603050405020304" pitchFamily="18" charset="0"/>
              <a:cs typeface="Times New Roman" panose="02020603050405020304" pitchFamily="18" charset="0"/>
            </a:endParaRPr>
          </a:p>
          <a:p>
            <a:pPr marL="457200" lvl="0" indent="-457200" algn="just">
              <a:buFont typeface="+mj-lt"/>
              <a:buAutoNum type="arabicPeriod"/>
            </a:pPr>
            <a:r>
              <a:rPr lang="kk-KZ" sz="2000" dirty="0">
                <a:latin typeface="Times New Roman" panose="02020603050405020304" pitchFamily="18" charset="0"/>
                <a:cs typeface="Times New Roman" panose="02020603050405020304" pitchFamily="18" charset="0"/>
              </a:rPr>
              <a:t>Тақырыпқа сай оқиғаны сипаттай отырып, эссе жаза аламыз.</a:t>
            </a:r>
            <a:endParaRPr lang="ru-RU" sz="2000" dirty="0">
              <a:latin typeface="Times New Roman" panose="02020603050405020304" pitchFamily="18" charset="0"/>
              <a:cs typeface="Times New Roman" panose="02020603050405020304" pitchFamily="18" charset="0"/>
            </a:endParaRPr>
          </a:p>
          <a:p>
            <a:pPr marL="457200" lvl="0" indent="-457200" algn="just">
              <a:buFont typeface="+mj-lt"/>
              <a:buAutoNum type="arabicPeriod"/>
            </a:pPr>
            <a:r>
              <a:rPr lang="kk-KZ" sz="2000" dirty="0">
                <a:latin typeface="Times New Roman" panose="02020603050405020304" pitchFamily="18" charset="0"/>
                <a:cs typeface="Times New Roman" panose="02020603050405020304" pitchFamily="18" charset="0"/>
              </a:rPr>
              <a:t>Жануарлар әлемі мен өсімдіктер дүниесін халық мұралары мен ақындардың шығармаларынан жиі ұшырастырамыз. </a:t>
            </a:r>
            <a:endParaRPr lang="ru-RU" sz="20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5928971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50077" y="1075944"/>
            <a:ext cx="8596668" cy="1320800"/>
          </a:xfrm>
        </p:spPr>
        <p:txBody>
          <a:bodyPr/>
          <a:lstStyle/>
          <a:p>
            <a:pPr algn="ctr"/>
            <a:r>
              <a:rPr lang="kk-KZ" sz="2400" b="1" dirty="0">
                <a:solidFill>
                  <a:schemeClr val="tx1"/>
                </a:solidFill>
                <a:latin typeface="Times New Roman" panose="02020603050405020304" pitchFamily="18" charset="0"/>
                <a:cs typeface="Times New Roman" panose="02020603050405020304" pitchFamily="18" charset="0"/>
              </a:rPr>
              <a:t>Қосымша тапсырма: </a:t>
            </a:r>
            <a:r>
              <a:rPr lang="ru-RU" dirty="0"/>
              <a:t/>
            </a:r>
            <a:br>
              <a:rPr lang="ru-RU" dirty="0"/>
            </a:br>
            <a:endParaRPr lang="ru-RU" dirty="0"/>
          </a:p>
        </p:txBody>
      </p:sp>
      <p:sp>
        <p:nvSpPr>
          <p:cNvPr id="3" name="Объект 2"/>
          <p:cNvSpPr>
            <a:spLocks noGrp="1"/>
          </p:cNvSpPr>
          <p:nvPr>
            <p:ph idx="1"/>
          </p:nvPr>
        </p:nvSpPr>
        <p:spPr>
          <a:xfrm>
            <a:off x="567606" y="2882965"/>
            <a:ext cx="9161610" cy="3880773"/>
          </a:xfrm>
        </p:spPr>
        <p:txBody>
          <a:bodyPr>
            <a:normAutofit/>
          </a:bodyPr>
          <a:lstStyle/>
          <a:p>
            <a:pPr algn="just"/>
            <a:r>
              <a:rPr lang="kk-KZ" sz="2000" dirty="0">
                <a:latin typeface="Times New Roman" panose="02020603050405020304" pitchFamily="18" charset="0"/>
                <a:cs typeface="Times New Roman" panose="02020603050405020304" pitchFamily="18" charset="0"/>
              </a:rPr>
              <a:t>Көркем әдебиеттен өсімдіктерге байланысты ертегі-мысалдар оқу, синоним, антонимдерге мысал келтіру.</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6398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48734" y="987553"/>
            <a:ext cx="9445074" cy="5355562"/>
          </a:xfrm>
        </p:spPr>
        <p:txBody>
          <a:bodyPr>
            <a:normAutofit fontScale="92500" lnSpcReduction="20000"/>
          </a:bodyPr>
          <a:lstStyle/>
          <a:p>
            <a:pPr marL="0" indent="0" algn="just">
              <a:buNone/>
            </a:pPr>
            <a:r>
              <a:rPr lang="kk-KZ" sz="3500" b="1" dirty="0">
                <a:latin typeface="Times New Roman" panose="02020603050405020304" pitchFamily="18" charset="0"/>
                <a:cs typeface="Times New Roman" panose="02020603050405020304" pitchFamily="18" charset="0"/>
              </a:rPr>
              <a:t>Оқу мақсаттары</a:t>
            </a:r>
            <a:r>
              <a:rPr lang="kk-KZ" sz="3500" b="1" dirty="0" smtClean="0">
                <a:latin typeface="Times New Roman" panose="02020603050405020304" pitchFamily="18" charset="0"/>
                <a:cs typeface="Times New Roman" panose="02020603050405020304" pitchFamily="18" charset="0"/>
              </a:rPr>
              <a:t>:</a:t>
            </a:r>
            <a:r>
              <a:rPr lang="en-US" sz="3500" b="1" dirty="0" smtClean="0">
                <a:latin typeface="Times New Roman" panose="02020603050405020304" pitchFamily="18" charset="0"/>
                <a:cs typeface="Times New Roman" panose="02020603050405020304" pitchFamily="18" charset="0"/>
              </a:rPr>
              <a:t> </a:t>
            </a:r>
          </a:p>
          <a:p>
            <a:pPr marL="0" indent="0" algn="just">
              <a:buNone/>
            </a:pPr>
            <a:r>
              <a:rPr lang="kk-KZ" sz="3500" dirty="0" smtClean="0">
                <a:latin typeface="Times New Roman" panose="02020603050405020304" pitchFamily="18" charset="0"/>
                <a:cs typeface="Times New Roman" panose="02020603050405020304" pitchFamily="18" charset="0"/>
              </a:rPr>
              <a:t>5.Т/А4 </a:t>
            </a:r>
            <a:r>
              <a:rPr lang="kk-KZ" sz="3500" dirty="0">
                <a:latin typeface="Times New Roman" panose="02020603050405020304" pitchFamily="18" charset="0"/>
                <a:cs typeface="Times New Roman" panose="02020603050405020304" pitchFamily="18" charset="0"/>
              </a:rPr>
              <a:t>Тірек сөздер мен жетекші сұрақтар арқылы негізгі ойды анықтау.</a:t>
            </a:r>
            <a:endParaRPr lang="ru-RU" sz="3500" dirty="0">
              <a:latin typeface="Times New Roman" panose="02020603050405020304" pitchFamily="18" charset="0"/>
              <a:cs typeface="Times New Roman" panose="02020603050405020304" pitchFamily="18" charset="0"/>
            </a:endParaRPr>
          </a:p>
          <a:p>
            <a:pPr marL="0" indent="0" algn="just">
              <a:buNone/>
            </a:pPr>
            <a:r>
              <a:rPr lang="kk-KZ" sz="3500" dirty="0">
                <a:latin typeface="Times New Roman" panose="02020603050405020304" pitchFamily="18" charset="0"/>
                <a:cs typeface="Times New Roman" panose="02020603050405020304" pitchFamily="18" charset="0"/>
              </a:rPr>
              <a:t>5.Ж4 Эссенің кіріспе, негізгі, қорытынды  бөлімдерін  сақтай отырып, өзіне таныс адамды, белгілі бір мекен мен оқиғаны  сипаттап не суреттеп </a:t>
            </a:r>
            <a:r>
              <a:rPr lang="kk-KZ" sz="3500" dirty="0" smtClean="0">
                <a:latin typeface="Times New Roman" panose="02020603050405020304" pitchFamily="18" charset="0"/>
                <a:cs typeface="Times New Roman" panose="02020603050405020304" pitchFamily="18" charset="0"/>
              </a:rPr>
              <a:t>жазу</a:t>
            </a:r>
            <a:endParaRPr lang="en-US" sz="3500" dirty="0" smtClean="0">
              <a:latin typeface="Times New Roman" panose="02020603050405020304" pitchFamily="18" charset="0"/>
              <a:cs typeface="Times New Roman" panose="02020603050405020304" pitchFamily="18" charset="0"/>
            </a:endParaRPr>
          </a:p>
          <a:p>
            <a:pPr marL="0" indent="0" algn="just">
              <a:buNone/>
            </a:pPr>
            <a:r>
              <a:rPr lang="kk-KZ" sz="3500" b="1" dirty="0">
                <a:latin typeface="Times New Roman" panose="02020603050405020304" pitchFamily="18" charset="0"/>
                <a:cs typeface="Times New Roman" panose="02020603050405020304" pitchFamily="18" charset="0"/>
              </a:rPr>
              <a:t>Сабақ мақсаты</a:t>
            </a:r>
            <a:r>
              <a:rPr lang="kk-KZ" sz="3500" b="1" dirty="0" smtClean="0">
                <a:latin typeface="Times New Roman" panose="02020603050405020304" pitchFamily="18" charset="0"/>
                <a:cs typeface="Times New Roman" panose="02020603050405020304" pitchFamily="18" charset="0"/>
              </a:rPr>
              <a:t>:</a:t>
            </a:r>
            <a:endParaRPr lang="en-US" sz="3500" b="1" dirty="0" smtClean="0">
              <a:latin typeface="Times New Roman" panose="02020603050405020304" pitchFamily="18" charset="0"/>
              <a:cs typeface="Times New Roman" panose="02020603050405020304" pitchFamily="18" charset="0"/>
            </a:endParaRPr>
          </a:p>
          <a:p>
            <a:pPr marL="0" indent="0" algn="just">
              <a:buNone/>
            </a:pPr>
            <a:r>
              <a:rPr lang="kk-KZ" sz="3500" dirty="0">
                <a:latin typeface="Times New Roman" panose="02020603050405020304" pitchFamily="18" charset="0"/>
                <a:cs typeface="Times New Roman" panose="02020603050405020304" pitchFamily="18" charset="0"/>
              </a:rPr>
              <a:t>Тірек сөздер мен жетекші сұрақтар арқылы негізгі ойды анықтау. Кіріспе, негізгі, қорытынды  бөлімдерін  сақтай отырып, </a:t>
            </a:r>
            <a:r>
              <a:rPr lang="kk-KZ" sz="3500" dirty="0" smtClean="0">
                <a:latin typeface="Times New Roman" panose="02020603050405020304" pitchFamily="18" charset="0"/>
                <a:cs typeface="Times New Roman" panose="02020603050405020304" pitchFamily="18" charset="0"/>
              </a:rPr>
              <a:t>эссе жазу</a:t>
            </a:r>
            <a:r>
              <a:rPr lang="kk-KZ" sz="3500" dirty="0">
                <a:latin typeface="Times New Roman" panose="02020603050405020304" pitchFamily="18" charset="0"/>
                <a:cs typeface="Times New Roman" panose="02020603050405020304" pitchFamily="18" charset="0"/>
              </a:rPr>
              <a:t>.</a:t>
            </a:r>
            <a:endParaRPr lang="ru-RU" sz="3500" dirty="0">
              <a:latin typeface="Times New Roman" panose="02020603050405020304" pitchFamily="18" charset="0"/>
              <a:cs typeface="Times New Roman" panose="02020603050405020304" pitchFamily="18" charset="0"/>
            </a:endParaRPr>
          </a:p>
          <a:p>
            <a:pPr marL="0" indent="0">
              <a:buNone/>
            </a:pPr>
            <a:endParaRPr lang="ru-RU" dirty="0"/>
          </a:p>
          <a:p>
            <a:pPr marL="0" indent="0">
              <a:buNone/>
            </a:pPr>
            <a:endParaRPr lang="en-US" b="1" dirty="0" smtClean="0"/>
          </a:p>
          <a:p>
            <a:pPr marL="0" indent="0">
              <a:buNone/>
            </a:pPr>
            <a:endParaRPr lang="ru-RU" dirty="0"/>
          </a:p>
        </p:txBody>
      </p:sp>
    </p:spTree>
    <p:extLst>
      <p:ext uri="{BB962C8B-B14F-4D97-AF65-F5344CB8AC3E}">
        <p14:creationId xmlns:p14="http://schemas.microsoft.com/office/powerpoint/2010/main" val="3527443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855472"/>
            <a:ext cx="8596668" cy="1320800"/>
          </a:xfrm>
        </p:spPr>
        <p:txBody>
          <a:bodyPr>
            <a:normAutofit/>
          </a:bodyPr>
          <a:lstStyle/>
          <a:p>
            <a:r>
              <a:rPr lang="kk-KZ" sz="3200" b="1" dirty="0">
                <a:solidFill>
                  <a:schemeClr val="tx1"/>
                </a:solidFill>
                <a:latin typeface="Times New Roman" panose="02020603050405020304" pitchFamily="18" charset="0"/>
                <a:cs typeface="Times New Roman" panose="02020603050405020304" pitchFamily="18" charset="0"/>
              </a:rPr>
              <a:t>Бағалау критерийі</a:t>
            </a:r>
            <a:r>
              <a:rPr lang="kk-KZ" sz="3200" b="1" dirty="0" smtClean="0">
                <a:solidFill>
                  <a:schemeClr val="tx1"/>
                </a:solidFill>
                <a:latin typeface="Times New Roman" panose="02020603050405020304" pitchFamily="18" charset="0"/>
                <a:cs typeface="Times New Roman" panose="02020603050405020304" pitchFamily="18" charset="0"/>
              </a:rPr>
              <a:t>:</a:t>
            </a:r>
            <a:endParaRPr lang="ru-RU" sz="3200" dirty="0">
              <a:solidFill>
                <a:schemeClr val="tx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17728" y="2176272"/>
            <a:ext cx="10753725" cy="3766185"/>
          </a:xfrm>
        </p:spPr>
        <p:txBody>
          <a:bodyPr/>
          <a:lstStyle/>
          <a:p>
            <a:pPr lvl="0" algn="just"/>
            <a:r>
              <a:rPr lang="kk-KZ" sz="3200" dirty="0">
                <a:latin typeface="Times New Roman" panose="02020603050405020304" pitchFamily="18" charset="0"/>
                <a:cs typeface="Times New Roman" panose="02020603050405020304" pitchFamily="18" charset="0"/>
              </a:rPr>
              <a:t>Тірек сөздер мен жетекші сұрақтар арқылы негізгі ойды анықтайды</a:t>
            </a:r>
            <a:endParaRPr lang="ru-RU" sz="3200" dirty="0">
              <a:latin typeface="Times New Roman" panose="02020603050405020304" pitchFamily="18" charset="0"/>
              <a:cs typeface="Times New Roman" panose="02020603050405020304" pitchFamily="18" charset="0"/>
            </a:endParaRPr>
          </a:p>
          <a:p>
            <a:pPr lvl="0" algn="just"/>
            <a:r>
              <a:rPr lang="kk-KZ" sz="3200" dirty="0">
                <a:latin typeface="Times New Roman" panose="02020603050405020304" pitchFamily="18" charset="0"/>
                <a:cs typeface="Times New Roman" panose="02020603050405020304" pitchFamily="18" charset="0"/>
              </a:rPr>
              <a:t>Тақырыпқа сай оқиғаны сипаттап жазады </a:t>
            </a:r>
            <a:endParaRPr lang="ru-RU" sz="3200" dirty="0">
              <a:latin typeface="Times New Roman" panose="02020603050405020304" pitchFamily="18" charset="0"/>
              <a:cs typeface="Times New Roman" panose="02020603050405020304" pitchFamily="18" charset="0"/>
            </a:endParaRPr>
          </a:p>
          <a:p>
            <a:pPr lvl="0" algn="just"/>
            <a:r>
              <a:rPr lang="kk-KZ" sz="3200" dirty="0">
                <a:latin typeface="Times New Roman" panose="02020603050405020304" pitchFamily="18" charset="0"/>
                <a:cs typeface="Times New Roman" panose="02020603050405020304" pitchFamily="18" charset="0"/>
              </a:rPr>
              <a:t>Эссе құрылымын сақтайды </a:t>
            </a:r>
            <a:endParaRPr lang="ru-RU" sz="3200" dirty="0">
              <a:latin typeface="Times New Roman" panose="02020603050405020304" pitchFamily="18"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1488333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6304" y="177426"/>
            <a:ext cx="10772775" cy="1658198"/>
          </a:xfrm>
        </p:spPr>
        <p:txBody>
          <a:bodyPr>
            <a:normAutofit/>
          </a:bodyPr>
          <a:lstStyle/>
          <a:p>
            <a:r>
              <a:rPr lang="kk-KZ" sz="3200" b="1" dirty="0">
                <a:solidFill>
                  <a:schemeClr val="tx1"/>
                </a:solidFill>
                <a:latin typeface="Times New Roman" panose="02020603050405020304" pitchFamily="18" charset="0"/>
                <a:cs typeface="Times New Roman" panose="02020603050405020304" pitchFamily="18" charset="0"/>
              </a:rPr>
              <a:t>Тірек сөздер арқылы суретке қарап, өз ойыңызды білдіріңіз. Сұрақтарға жауап беріңіз.</a:t>
            </a:r>
            <a:r>
              <a:rPr lang="en-US" sz="3200" b="1" dirty="0">
                <a:latin typeface="Times New Roman" panose="02020603050405020304" pitchFamily="18" charset="0"/>
                <a:cs typeface="Times New Roman" panose="02020603050405020304" pitchFamily="18" charset="0"/>
              </a:rPr>
              <a:t/>
            </a:r>
            <a:br>
              <a:rPr lang="en-US" sz="3200" b="1" dirty="0">
                <a:latin typeface="Times New Roman" panose="02020603050405020304" pitchFamily="18" charset="0"/>
                <a:cs typeface="Times New Roman" panose="02020603050405020304" pitchFamily="18" charset="0"/>
              </a:rPr>
            </a:br>
            <a:endParaRPr lang="ru-RU" sz="32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46304" y="1323560"/>
            <a:ext cx="9601200" cy="4601751"/>
          </a:xfrm>
        </p:spPr>
        <p:txBody>
          <a:bodyPr>
            <a:normAutofit fontScale="92500" lnSpcReduction="10000"/>
          </a:bodyPr>
          <a:lstStyle/>
          <a:p>
            <a:pPr marL="0" indent="0" algn="just">
              <a:buNone/>
            </a:pPr>
            <a:r>
              <a:rPr lang="kk-KZ" sz="3200" b="1" dirty="0" smtClean="0">
                <a:latin typeface="Times New Roman" panose="02020603050405020304" pitchFamily="18" charset="0"/>
                <a:cs typeface="Times New Roman" panose="02020603050405020304" pitchFamily="18" charset="0"/>
              </a:rPr>
              <a:t>Тірек </a:t>
            </a:r>
            <a:r>
              <a:rPr lang="kk-KZ" sz="3200" b="1" dirty="0">
                <a:latin typeface="Times New Roman" panose="02020603050405020304" pitchFamily="18" charset="0"/>
                <a:cs typeface="Times New Roman" panose="02020603050405020304" pitchFamily="18" charset="0"/>
              </a:rPr>
              <a:t>сөздер: </a:t>
            </a:r>
            <a:r>
              <a:rPr lang="kk-KZ" sz="3200" dirty="0">
                <a:latin typeface="Times New Roman" panose="02020603050405020304" pitchFamily="18" charset="0"/>
                <a:cs typeface="Times New Roman" panose="02020603050405020304" pitchFamily="18" charset="0"/>
              </a:rPr>
              <a:t>Жануарлар туралы ертегілер, жануарлар тіршілігі, өсімдіктер </a:t>
            </a:r>
            <a:r>
              <a:rPr lang="kk-KZ" sz="3200" dirty="0" smtClean="0">
                <a:latin typeface="Times New Roman" panose="02020603050405020304" pitchFamily="18" charset="0"/>
                <a:cs typeface="Times New Roman" panose="02020603050405020304" pitchFamily="18" charset="0"/>
              </a:rPr>
              <a:t>әлемі</a:t>
            </a:r>
            <a:endParaRPr lang="en-US" sz="3200" dirty="0" smtClean="0">
              <a:latin typeface="Times New Roman" panose="02020603050405020304" pitchFamily="18" charset="0"/>
              <a:cs typeface="Times New Roman" panose="02020603050405020304" pitchFamily="18" charset="0"/>
            </a:endParaRPr>
          </a:p>
          <a:p>
            <a:pPr lvl="0" algn="just"/>
            <a:r>
              <a:rPr lang="kk-KZ" sz="3200" dirty="0">
                <a:latin typeface="Times New Roman" panose="02020603050405020304" pitchFamily="18" charset="0"/>
                <a:cs typeface="Times New Roman" panose="02020603050405020304" pitchFamily="18" charset="0"/>
              </a:rPr>
              <a:t>Жануарларға қатысты ертегілерді білесіңдер ме? </a:t>
            </a:r>
            <a:endParaRPr lang="ru-RU" sz="3200" dirty="0">
              <a:latin typeface="Times New Roman" panose="02020603050405020304" pitchFamily="18" charset="0"/>
              <a:cs typeface="Times New Roman" panose="02020603050405020304" pitchFamily="18" charset="0"/>
            </a:endParaRPr>
          </a:p>
          <a:p>
            <a:pPr lvl="0" algn="just"/>
            <a:r>
              <a:rPr lang="kk-KZ" sz="3200" dirty="0">
                <a:latin typeface="Times New Roman" panose="02020603050405020304" pitchFamily="18" charset="0"/>
                <a:cs typeface="Times New Roman" panose="02020603050405020304" pitchFamily="18" charset="0"/>
              </a:rPr>
              <a:t>Жануарлар мен өсімдіктерге қатысты ертегілерде не жасырынып жатыр? </a:t>
            </a:r>
            <a:endParaRPr lang="ru-RU" sz="3200" dirty="0">
              <a:latin typeface="Times New Roman" panose="02020603050405020304" pitchFamily="18" charset="0"/>
              <a:cs typeface="Times New Roman" panose="02020603050405020304" pitchFamily="18" charset="0"/>
            </a:endParaRPr>
          </a:p>
          <a:p>
            <a:pPr lvl="0" algn="just"/>
            <a:r>
              <a:rPr lang="kk-KZ" sz="3200" dirty="0">
                <a:latin typeface="Times New Roman" panose="02020603050405020304" pitchFamily="18" charset="0"/>
                <a:cs typeface="Times New Roman" panose="02020603050405020304" pitchFamily="18" charset="0"/>
              </a:rPr>
              <a:t>Бүгінгі сабағымыз не туралы болады деп ойлайсыздар</a:t>
            </a:r>
            <a:r>
              <a:rPr lang="kk-KZ" sz="3200" dirty="0" smtClean="0">
                <a:latin typeface="Times New Roman" panose="02020603050405020304" pitchFamily="18" charset="0"/>
                <a:cs typeface="Times New Roman" panose="02020603050405020304" pitchFamily="18" charset="0"/>
              </a:rPr>
              <a:t>?</a:t>
            </a:r>
          </a:p>
          <a:p>
            <a:pPr marL="0" lvl="0" indent="0" algn="just">
              <a:buNone/>
            </a:pPr>
            <a:r>
              <a:rPr lang="kk-KZ" sz="3200" b="1" dirty="0" smtClean="0">
                <a:latin typeface="Times New Roman" panose="02020603050405020304" pitchFamily="18" charset="0"/>
                <a:cs typeface="Times New Roman" panose="02020603050405020304" pitchFamily="18" charset="0"/>
              </a:rPr>
              <a:t>Дескриптор:</a:t>
            </a:r>
          </a:p>
          <a:p>
            <a:pPr lvl="0" algn="just">
              <a:buFont typeface="Arial" panose="020B0604020202020204" pitchFamily="34" charset="0"/>
              <a:buChar char="•"/>
            </a:pPr>
            <a:r>
              <a:rPr lang="kk-KZ" sz="3200" dirty="0" smtClean="0">
                <a:latin typeface="Times New Roman" panose="02020603050405020304" pitchFamily="18" charset="0"/>
                <a:cs typeface="Times New Roman" panose="02020603050405020304" pitchFamily="18" charset="0"/>
              </a:rPr>
              <a:t> Тірек </a:t>
            </a:r>
            <a:r>
              <a:rPr lang="kk-KZ" sz="3200" dirty="0">
                <a:latin typeface="Times New Roman" panose="02020603050405020304" pitchFamily="18" charset="0"/>
                <a:cs typeface="Times New Roman" panose="02020603050405020304" pitchFamily="18" charset="0"/>
              </a:rPr>
              <a:t>сөздерді орынды </a:t>
            </a:r>
            <a:r>
              <a:rPr lang="kk-KZ" sz="3200" dirty="0" smtClean="0">
                <a:latin typeface="Times New Roman" panose="02020603050405020304" pitchFamily="18" charset="0"/>
                <a:cs typeface="Times New Roman" panose="02020603050405020304" pitchFamily="18" charset="0"/>
              </a:rPr>
              <a:t>қолданады</a:t>
            </a:r>
            <a:endParaRPr lang="ru-RU" sz="3200" dirty="0" smtClean="0">
              <a:latin typeface="Times New Roman" panose="02020603050405020304" pitchFamily="18" charset="0"/>
              <a:cs typeface="Times New Roman" panose="02020603050405020304" pitchFamily="18" charset="0"/>
            </a:endParaRPr>
          </a:p>
          <a:p>
            <a:pPr lvl="0" algn="just">
              <a:buFont typeface="Arial" panose="020B0604020202020204" pitchFamily="34" charset="0"/>
              <a:buChar char="•"/>
            </a:pPr>
            <a:r>
              <a:rPr lang="ru-RU" sz="3200" dirty="0">
                <a:latin typeface="Times New Roman" panose="02020603050405020304" pitchFamily="18" charset="0"/>
                <a:cs typeface="Times New Roman" panose="02020603050405020304" pitchFamily="18" charset="0"/>
              </a:rPr>
              <a:t> </a:t>
            </a:r>
            <a:r>
              <a:rPr lang="kk-KZ" sz="3200" dirty="0" smtClean="0">
                <a:latin typeface="Times New Roman" panose="02020603050405020304" pitchFamily="18" charset="0"/>
                <a:cs typeface="Times New Roman" panose="02020603050405020304" pitchFamily="18" charset="0"/>
              </a:rPr>
              <a:t>Сұрақтарға </a:t>
            </a:r>
            <a:r>
              <a:rPr lang="kk-KZ" sz="3200" dirty="0">
                <a:latin typeface="Times New Roman" panose="02020603050405020304" pitchFamily="18" charset="0"/>
                <a:cs typeface="Times New Roman" panose="02020603050405020304" pitchFamily="18" charset="0"/>
              </a:rPr>
              <a:t>дұрыс жауап береді</a:t>
            </a:r>
            <a:endParaRPr lang="ru-RU" sz="3200" dirty="0">
              <a:latin typeface="Times New Roman" panose="02020603050405020304" pitchFamily="18" charset="0"/>
              <a:cs typeface="Times New Roman" panose="02020603050405020304" pitchFamily="18" charset="0"/>
            </a:endParaRPr>
          </a:p>
          <a:p>
            <a:pPr lvl="0"/>
            <a:endParaRPr lang="ru-RU" dirty="0"/>
          </a:p>
          <a:p>
            <a:pPr marL="0" indent="0">
              <a:buNone/>
            </a:pPr>
            <a:endParaRPr lang="en-US" dirty="0" smtClean="0"/>
          </a:p>
          <a:p>
            <a:pPr marL="0" indent="0">
              <a:buNone/>
            </a:pPr>
            <a:endParaRPr lang="ru-RU" dirty="0"/>
          </a:p>
          <a:p>
            <a:endParaRPr lang="ru-RU" dirty="0"/>
          </a:p>
        </p:txBody>
      </p:sp>
      <p:pic>
        <p:nvPicPr>
          <p:cNvPr id="7" name="Рисунок 6" descr="Арыстан мен тышкан - YouTube"/>
          <p:cNvPicPr/>
          <p:nvPr/>
        </p:nvPicPr>
        <p:blipFill rotWithShape="1">
          <a:blip r:embed="rId2">
            <a:extLst>
              <a:ext uri="{28A0092B-C50C-407E-A947-70E740481C1C}">
                <a14:useLocalDpi xmlns:a14="http://schemas.microsoft.com/office/drawing/2010/main" val="0"/>
              </a:ext>
            </a:extLst>
          </a:blip>
          <a:srcRect l="10370" t="12501" r="15555" b="11514"/>
          <a:stretch/>
        </p:blipFill>
        <p:spPr bwMode="auto">
          <a:xfrm>
            <a:off x="7619492" y="4268661"/>
            <a:ext cx="2957576" cy="244303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715543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30446" y="417576"/>
            <a:ext cx="8596668" cy="1320800"/>
          </a:xfrm>
        </p:spPr>
        <p:txBody>
          <a:bodyPr>
            <a:normAutofit/>
          </a:bodyPr>
          <a:lstStyle/>
          <a:p>
            <a:pPr algn="ctr"/>
            <a:r>
              <a:rPr lang="kk-KZ" sz="2400" b="1" dirty="0">
                <a:solidFill>
                  <a:schemeClr val="tx1"/>
                </a:solidFill>
                <a:latin typeface="Times New Roman" panose="02020603050405020304" pitchFamily="18" charset="0"/>
                <a:cs typeface="Times New Roman" panose="02020603050405020304" pitchFamily="18" charset="0"/>
              </a:rPr>
              <a:t>1-тапсырма</a:t>
            </a:r>
            <a:endParaRPr lang="ru-RU" sz="2400" dirty="0">
              <a:solidFill>
                <a:schemeClr val="tx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65176" y="1427480"/>
            <a:ext cx="10030968" cy="6080759"/>
          </a:xfrm>
        </p:spPr>
        <p:txBody>
          <a:bodyPr>
            <a:normAutofit fontScale="32500" lnSpcReduction="20000"/>
          </a:bodyPr>
          <a:lstStyle/>
          <a:p>
            <a:pPr marL="0" indent="0" algn="just">
              <a:buNone/>
            </a:pPr>
            <a:r>
              <a:rPr lang="kk-KZ" sz="6200" b="1" dirty="0" smtClean="0">
                <a:latin typeface="Times New Roman" panose="02020603050405020304" pitchFamily="18" charset="0"/>
                <a:cs typeface="Times New Roman" panose="02020603050405020304" pitchFamily="18" charset="0"/>
              </a:rPr>
              <a:t>Мәтінді </a:t>
            </a:r>
            <a:r>
              <a:rPr lang="kk-KZ" sz="6200" b="1" dirty="0">
                <a:latin typeface="Times New Roman" panose="02020603050405020304" pitchFamily="18" charset="0"/>
                <a:cs typeface="Times New Roman" panose="02020603050405020304" pitchFamily="18" charset="0"/>
              </a:rPr>
              <a:t>мұқият тыңдаңыз, содан соң келесі тапсырмаларды орындаңыз. </a:t>
            </a:r>
            <a:endParaRPr lang="ru-RU" sz="6200" dirty="0">
              <a:latin typeface="Times New Roman" panose="02020603050405020304" pitchFamily="18" charset="0"/>
              <a:cs typeface="Times New Roman" panose="02020603050405020304" pitchFamily="18" charset="0"/>
            </a:endParaRPr>
          </a:p>
          <a:p>
            <a:pPr marL="0" indent="0" algn="just">
              <a:buNone/>
            </a:pPr>
            <a:r>
              <a:rPr lang="kk-KZ" sz="6200" dirty="0">
                <a:latin typeface="Times New Roman" panose="02020603050405020304" pitchFamily="18" charset="0"/>
                <a:cs typeface="Times New Roman" panose="02020603050405020304" pitchFamily="18" charset="0"/>
              </a:rPr>
              <a:t>        Жануарлар туралы ертегілер көне замандағы аңыздар мен әртүрлі тұрмыстық, аңшылық әңгімелердің негізінде пайда болған. Кейінгі замандарда адамдардың мінезін, олардың өзара қатынасы мен байланысын жан-жануарлар бейнесі арқылы тұспалдап көрсеткен. Мұнда хайуанаттардың сыртқы пішініндегі немесе жүріс-тұрысы, мінез-құлқындағы бір ерекшелігі адамдардың кейбір мінезін білдіруге қолданылған. Мысалы, түлкi – аса айлакер, екіжүзді, алаяқ қу, қасқыр мен жолбарыс – адуынды озбыр, қара күш иесі, аю – икемсіз, қарабайыр т.б. Жыртқыштар қанаушыларды, әлciз жануарлар кедейлерді еске түсіреді. Олардын іс-әрекетімен қатар мінездері де шебер сомдалады. </a:t>
            </a:r>
            <a:endParaRPr lang="ru-RU" sz="6200" dirty="0">
              <a:latin typeface="Times New Roman" panose="02020603050405020304" pitchFamily="18" charset="0"/>
              <a:cs typeface="Times New Roman" panose="02020603050405020304" pitchFamily="18" charset="0"/>
            </a:endParaRPr>
          </a:p>
          <a:p>
            <a:pPr marL="0" indent="0" algn="just">
              <a:buNone/>
            </a:pPr>
            <a:r>
              <a:rPr lang="kk-KZ" sz="6200" dirty="0">
                <a:latin typeface="Times New Roman" panose="02020603050405020304" pitchFamily="18" charset="0"/>
                <a:cs typeface="Times New Roman" panose="02020603050405020304" pitchFamily="18" charset="0"/>
              </a:rPr>
              <a:t>        Жануарлар туралы ертегілердің кұрылымы күрделі емес. Олардағы сюжет хайуанаттар арасындағы кездесулер мен қақтығыстарға құрылады. Олардың үлгілері – «Қотыр торғай», «Кім неден күшті?» т.б. ертегілер. Мұндай мысал-ертегілерде баяндау белгілі бір моральдық қағида мен тұжырымды дәлелдеуге бағытталады, сол себепті олар көп жағдайда нақылмен аяқталады.</a:t>
            </a:r>
            <a:endParaRPr lang="ru-RU" sz="6200" dirty="0">
              <a:latin typeface="Times New Roman" panose="02020603050405020304" pitchFamily="18" charset="0"/>
              <a:cs typeface="Times New Roman" panose="02020603050405020304" pitchFamily="18" charset="0"/>
            </a:endParaRPr>
          </a:p>
          <a:p>
            <a:pPr marL="0" indent="0" algn="just">
              <a:buNone/>
            </a:pPr>
            <a:r>
              <a:rPr lang="kk-KZ" sz="6200" dirty="0">
                <a:latin typeface="Times New Roman" panose="02020603050405020304" pitchFamily="18" charset="0"/>
                <a:cs typeface="Times New Roman" panose="02020603050405020304" pitchFamily="18" charset="0"/>
              </a:rPr>
              <a:t>        Жануарлар туралы ертегілер адам болмысының ертедегі тотемдік сенімдерімен байланысты пайда болған.</a:t>
            </a:r>
            <a:endParaRPr lang="ru-RU" sz="6200" dirty="0">
              <a:latin typeface="Times New Roman" panose="02020603050405020304" pitchFamily="18" charset="0"/>
              <a:cs typeface="Times New Roman" panose="02020603050405020304" pitchFamily="18" charset="0"/>
            </a:endParaRPr>
          </a:p>
          <a:p>
            <a:pPr marL="0" indent="0" algn="just">
              <a:buNone/>
            </a:pPr>
            <a:r>
              <a:rPr lang="kk-KZ" sz="6200" dirty="0" smtClean="0">
                <a:latin typeface="Times New Roman" panose="02020603050405020304" pitchFamily="18" charset="0"/>
                <a:cs typeface="Times New Roman" panose="02020603050405020304" pitchFamily="18" charset="0"/>
              </a:rPr>
              <a:t>                                                                            («</a:t>
            </a:r>
            <a:r>
              <a:rPr lang="kk-KZ" sz="6200" dirty="0">
                <a:latin typeface="Times New Roman" panose="02020603050405020304" pitchFamily="18" charset="0"/>
                <a:cs typeface="Times New Roman" panose="02020603050405020304" pitchFamily="18" charset="0"/>
              </a:rPr>
              <a:t>Уикипедия — ашық энциклопедиясынан»)</a:t>
            </a:r>
            <a:endParaRPr lang="ru-RU" sz="62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850151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sz="2400" b="1" dirty="0" smtClean="0">
                <a:solidFill>
                  <a:schemeClr val="tx1"/>
                </a:solidFill>
                <a:latin typeface="Times New Roman" panose="02020603050405020304" pitchFamily="18" charset="0"/>
                <a:cs typeface="Times New Roman" panose="02020603050405020304" pitchFamily="18" charset="0"/>
              </a:rPr>
              <a:t>2-тапсырма</a:t>
            </a:r>
            <a:endParaRPr lang="ru-RU" sz="2400" dirty="0">
              <a:solidFill>
                <a:schemeClr val="tx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77334" y="1554481"/>
            <a:ext cx="8596668" cy="4486882"/>
          </a:xfrm>
        </p:spPr>
        <p:txBody>
          <a:bodyPr>
            <a:normAutofit/>
          </a:bodyPr>
          <a:lstStyle/>
          <a:p>
            <a:pPr algn="just"/>
            <a:r>
              <a:rPr lang="kk-KZ" sz="2000" b="1" dirty="0">
                <a:latin typeface="Times New Roman" panose="02020603050405020304" pitchFamily="18" charset="0"/>
                <a:cs typeface="Times New Roman" panose="02020603050405020304" pitchFamily="18" charset="0"/>
              </a:rPr>
              <a:t>Тындалым мәтініндегі аңдарға берілген мінездемеде синонимдер кездеседі. Мына сөздердің синонимдерін  сәйкестендір</a:t>
            </a:r>
            <a:r>
              <a:rPr lang="kk-KZ" sz="2000" b="1" dirty="0" smtClean="0">
                <a:latin typeface="Times New Roman" panose="02020603050405020304" pitchFamily="18" charset="0"/>
                <a:cs typeface="Times New Roman" panose="02020603050405020304" pitchFamily="18" charset="0"/>
              </a:rPr>
              <a:t>.</a:t>
            </a:r>
          </a:p>
          <a:p>
            <a:endParaRPr lang="kk-KZ" b="1" dirty="0"/>
          </a:p>
          <a:p>
            <a:endParaRPr lang="kk-KZ" b="1" dirty="0" smtClean="0"/>
          </a:p>
          <a:p>
            <a:endParaRPr lang="kk-KZ" b="1" dirty="0"/>
          </a:p>
          <a:p>
            <a:pPr algn="just"/>
            <a:endParaRPr lang="kk-KZ" sz="2000" b="1" dirty="0" smtClean="0">
              <a:latin typeface="Times New Roman" panose="02020603050405020304" pitchFamily="18" charset="0"/>
              <a:cs typeface="Times New Roman" panose="02020603050405020304" pitchFamily="18" charset="0"/>
            </a:endParaRPr>
          </a:p>
          <a:p>
            <a:pPr marL="0" indent="0" algn="just">
              <a:buNone/>
            </a:pPr>
            <a:r>
              <a:rPr lang="kk-KZ" sz="2000" b="1" dirty="0" smtClean="0">
                <a:latin typeface="Times New Roman" panose="02020603050405020304" pitchFamily="18" charset="0"/>
                <a:cs typeface="Times New Roman" panose="02020603050405020304" pitchFamily="18" charset="0"/>
              </a:rPr>
              <a:t>Дескриптор:</a:t>
            </a:r>
            <a:endParaRPr lang="ru-RU" sz="2000" dirty="0">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kk-KZ" sz="2000" dirty="0" smtClean="0">
                <a:latin typeface="Times New Roman" panose="02020603050405020304" pitchFamily="18" charset="0"/>
                <a:cs typeface="Times New Roman" panose="02020603050405020304" pitchFamily="18" charset="0"/>
              </a:rPr>
              <a:t> Аңдарға </a:t>
            </a:r>
            <a:r>
              <a:rPr lang="kk-KZ" sz="2000" dirty="0">
                <a:latin typeface="Times New Roman" panose="02020603050405020304" pitchFamily="18" charset="0"/>
                <a:cs typeface="Times New Roman" panose="02020603050405020304" pitchFamily="18" charset="0"/>
              </a:rPr>
              <a:t>берілген мінездемеден синонимдерді </a:t>
            </a:r>
            <a:r>
              <a:rPr lang="kk-KZ" sz="2000" dirty="0" smtClean="0">
                <a:latin typeface="Times New Roman" panose="02020603050405020304" pitchFamily="18" charset="0"/>
                <a:cs typeface="Times New Roman" panose="02020603050405020304" pitchFamily="18" charset="0"/>
              </a:rPr>
              <a:t>табады</a:t>
            </a:r>
            <a:endParaRPr lang="ru-RU" sz="2000" dirty="0">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ru-RU" sz="2000" dirty="0">
                <a:latin typeface="Times New Roman" panose="02020603050405020304" pitchFamily="18" charset="0"/>
                <a:cs typeface="Times New Roman" panose="02020603050405020304" pitchFamily="18" charset="0"/>
              </a:rPr>
              <a:t> </a:t>
            </a:r>
            <a:r>
              <a:rPr lang="kk-KZ" sz="2000" dirty="0" smtClean="0">
                <a:latin typeface="Times New Roman" panose="02020603050405020304" pitchFamily="18" charset="0"/>
                <a:cs typeface="Times New Roman" panose="02020603050405020304" pitchFamily="18" charset="0"/>
              </a:rPr>
              <a:t>Берілген </a:t>
            </a:r>
            <a:r>
              <a:rPr lang="kk-KZ" sz="2000" dirty="0">
                <a:latin typeface="Times New Roman" panose="02020603050405020304" pitchFamily="18" charset="0"/>
                <a:cs typeface="Times New Roman" panose="02020603050405020304" pitchFamily="18" charset="0"/>
              </a:rPr>
              <a:t>сөздердің синонимдерін сәйкестендіреді</a:t>
            </a:r>
            <a:endParaRPr lang="ru-RU" sz="2000" dirty="0">
              <a:latin typeface="Times New Roman" panose="02020603050405020304" pitchFamily="18" charset="0"/>
              <a:cs typeface="Times New Roman" panose="02020603050405020304" pitchFamily="18" charset="0"/>
            </a:endParaRPr>
          </a:p>
          <a:p>
            <a:endParaRPr lang="kk-KZ" b="1" dirty="0" smtClean="0"/>
          </a:p>
          <a:p>
            <a:endParaRPr lang="ru-RU" dirty="0"/>
          </a:p>
          <a:p>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3511078344"/>
              </p:ext>
            </p:extLst>
          </p:nvPr>
        </p:nvGraphicFramePr>
        <p:xfrm>
          <a:off x="2569465" y="2502606"/>
          <a:ext cx="6034086" cy="1276287"/>
        </p:xfrm>
        <a:graphic>
          <a:graphicData uri="http://schemas.openxmlformats.org/drawingml/2006/table">
            <a:tbl>
              <a:tblPr firstRow="1" firstCol="1" bandRow="1">
                <a:tableStyleId>{073A0DAA-6AF3-43AB-8588-CEC1D06C72B9}</a:tableStyleId>
              </a:tblPr>
              <a:tblGrid>
                <a:gridCol w="3017043"/>
                <a:gridCol w="3017043"/>
              </a:tblGrid>
              <a:tr h="323829">
                <a:tc>
                  <a:txBody>
                    <a:bodyPr/>
                    <a:lstStyle/>
                    <a:p>
                      <a:pPr algn="just"/>
                      <a:r>
                        <a:rPr lang="kk-KZ" sz="2000" dirty="0">
                          <a:effectLst/>
                          <a:latin typeface="Times New Roman" panose="02020603050405020304" pitchFamily="18" charset="0"/>
                          <a:cs typeface="Times New Roman" panose="02020603050405020304" pitchFamily="18" charset="0"/>
                        </a:rPr>
                        <a:t>Мәтінде берілген сөздер</a:t>
                      </a:r>
                      <a:endParaRPr lang="ru-RU" sz="2000" dirty="0">
                        <a:effectLst/>
                        <a:latin typeface="Times New Roman" panose="02020603050405020304" pitchFamily="18" charset="0"/>
                        <a:cs typeface="Times New Roman" panose="02020603050405020304" pitchFamily="18" charset="0"/>
                      </a:endParaRPr>
                    </a:p>
                  </a:txBody>
                  <a:tcPr marL="68580" marR="68580" marT="0" marB="0"/>
                </a:tc>
                <a:tc>
                  <a:txBody>
                    <a:bodyPr/>
                    <a:lstStyle/>
                    <a:p>
                      <a:pPr algn="just"/>
                      <a:r>
                        <a:rPr lang="kk-KZ" sz="2000">
                          <a:effectLst/>
                          <a:latin typeface="Times New Roman" panose="02020603050405020304" pitchFamily="18" charset="0"/>
                          <a:cs typeface="Times New Roman" panose="02020603050405020304" pitchFamily="18" charset="0"/>
                        </a:rPr>
                        <a:t>Сөздердің синонимдері</a:t>
                      </a:r>
                      <a:endParaRPr lang="ru-RU" sz="2000">
                        <a:effectLst/>
                        <a:latin typeface="Times New Roman" panose="02020603050405020304" pitchFamily="18" charset="0"/>
                        <a:cs typeface="Times New Roman" panose="02020603050405020304" pitchFamily="18" charset="0"/>
                      </a:endParaRPr>
                    </a:p>
                  </a:txBody>
                  <a:tcPr marL="68580" marR="68580" marT="0" marB="0"/>
                </a:tc>
              </a:tr>
              <a:tr h="300813">
                <a:tc>
                  <a:txBody>
                    <a:bodyPr/>
                    <a:lstStyle/>
                    <a:p>
                      <a:pPr algn="just"/>
                      <a:r>
                        <a:rPr lang="kk-KZ" sz="2000">
                          <a:effectLst/>
                          <a:latin typeface="Times New Roman" panose="02020603050405020304" pitchFamily="18" charset="0"/>
                          <a:cs typeface="Times New Roman" panose="02020603050405020304" pitchFamily="18" charset="0"/>
                        </a:rPr>
                        <a:t>екіжүзді</a:t>
                      </a:r>
                      <a:endParaRPr lang="ru-RU" sz="2000">
                        <a:effectLst/>
                        <a:latin typeface="Times New Roman" panose="02020603050405020304" pitchFamily="18" charset="0"/>
                        <a:cs typeface="Times New Roman" panose="02020603050405020304" pitchFamily="18" charset="0"/>
                      </a:endParaRPr>
                    </a:p>
                  </a:txBody>
                  <a:tcPr marL="68580" marR="68580" marT="0" marB="0"/>
                </a:tc>
                <a:tc>
                  <a:txBody>
                    <a:bodyPr/>
                    <a:lstStyle/>
                    <a:p>
                      <a:pPr algn="just"/>
                      <a:r>
                        <a:rPr lang="kk-KZ" sz="2000">
                          <a:effectLst/>
                          <a:latin typeface="Times New Roman" panose="02020603050405020304" pitchFamily="18" charset="0"/>
                          <a:cs typeface="Times New Roman" panose="02020603050405020304" pitchFamily="18" charset="0"/>
                        </a:rPr>
                        <a:t>Жай, қарапайым</a:t>
                      </a:r>
                      <a:endParaRPr lang="ru-RU" sz="2000">
                        <a:effectLst/>
                        <a:latin typeface="Times New Roman" panose="02020603050405020304" pitchFamily="18" charset="0"/>
                        <a:cs typeface="Times New Roman" panose="02020603050405020304" pitchFamily="18" charset="0"/>
                      </a:endParaRPr>
                    </a:p>
                  </a:txBody>
                  <a:tcPr marL="68580" marR="68580" marT="0" marB="0"/>
                </a:tc>
              </a:tr>
              <a:tr h="323829">
                <a:tc>
                  <a:txBody>
                    <a:bodyPr/>
                    <a:lstStyle/>
                    <a:p>
                      <a:pPr algn="just"/>
                      <a:r>
                        <a:rPr lang="kk-KZ" sz="2000" dirty="0">
                          <a:effectLst/>
                          <a:latin typeface="Times New Roman" panose="02020603050405020304" pitchFamily="18" charset="0"/>
                          <a:cs typeface="Times New Roman" panose="02020603050405020304" pitchFamily="18" charset="0"/>
                        </a:rPr>
                        <a:t>озбыр</a:t>
                      </a:r>
                      <a:endParaRPr lang="ru-RU" sz="2000" dirty="0">
                        <a:effectLst/>
                        <a:latin typeface="Times New Roman" panose="02020603050405020304" pitchFamily="18" charset="0"/>
                        <a:cs typeface="Times New Roman" panose="02020603050405020304" pitchFamily="18" charset="0"/>
                      </a:endParaRPr>
                    </a:p>
                  </a:txBody>
                  <a:tcPr marL="68580" marR="68580" marT="0" marB="0"/>
                </a:tc>
                <a:tc>
                  <a:txBody>
                    <a:bodyPr/>
                    <a:lstStyle/>
                    <a:p>
                      <a:pPr algn="just"/>
                      <a:r>
                        <a:rPr lang="kk-KZ" sz="2000" dirty="0">
                          <a:effectLst/>
                          <a:latin typeface="Times New Roman" panose="02020603050405020304" pitchFamily="18" charset="0"/>
                          <a:cs typeface="Times New Roman" panose="02020603050405020304" pitchFamily="18" charset="0"/>
                        </a:rPr>
                        <a:t>Айлакер, зымиян</a:t>
                      </a:r>
                      <a:endParaRPr lang="ru-RU" sz="2000" dirty="0">
                        <a:effectLst/>
                        <a:latin typeface="Times New Roman" panose="02020603050405020304" pitchFamily="18" charset="0"/>
                        <a:cs typeface="Times New Roman" panose="02020603050405020304" pitchFamily="18" charset="0"/>
                      </a:endParaRPr>
                    </a:p>
                  </a:txBody>
                  <a:tcPr marL="68580" marR="68580" marT="0" marB="0"/>
                </a:tc>
              </a:tr>
              <a:tr h="323829">
                <a:tc>
                  <a:txBody>
                    <a:bodyPr/>
                    <a:lstStyle/>
                    <a:p>
                      <a:pPr algn="just"/>
                      <a:r>
                        <a:rPr lang="kk-KZ" sz="2000">
                          <a:effectLst/>
                          <a:latin typeface="Times New Roman" panose="02020603050405020304" pitchFamily="18" charset="0"/>
                          <a:cs typeface="Times New Roman" panose="02020603050405020304" pitchFamily="18" charset="0"/>
                        </a:rPr>
                        <a:t>қарабайыр</a:t>
                      </a:r>
                      <a:endParaRPr lang="ru-RU" sz="2000">
                        <a:effectLst/>
                        <a:latin typeface="Times New Roman" panose="02020603050405020304" pitchFamily="18" charset="0"/>
                        <a:cs typeface="Times New Roman" panose="02020603050405020304" pitchFamily="18" charset="0"/>
                      </a:endParaRPr>
                    </a:p>
                  </a:txBody>
                  <a:tcPr marL="68580" marR="68580" marT="0" marB="0"/>
                </a:tc>
                <a:tc>
                  <a:txBody>
                    <a:bodyPr/>
                    <a:lstStyle/>
                    <a:p>
                      <a:pPr algn="just"/>
                      <a:r>
                        <a:rPr lang="kk-KZ" sz="2000" dirty="0">
                          <a:effectLst/>
                          <a:latin typeface="Times New Roman" panose="02020603050405020304" pitchFamily="18" charset="0"/>
                          <a:cs typeface="Times New Roman" panose="02020603050405020304" pitchFamily="18" charset="0"/>
                        </a:rPr>
                        <a:t>Қатыгез, зұлым</a:t>
                      </a:r>
                      <a:endParaRPr lang="ru-RU" sz="2000" dirty="0">
                        <a:effectLst/>
                        <a:latin typeface="Times New Roman" panose="02020603050405020304" pitchFamily="18"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504981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911352"/>
            <a:ext cx="8596668" cy="1320800"/>
          </a:xfrm>
        </p:spPr>
        <p:txBody>
          <a:bodyPr>
            <a:normAutofit/>
          </a:bodyPr>
          <a:lstStyle/>
          <a:p>
            <a:pPr algn="ctr"/>
            <a:r>
              <a:rPr lang="kk-KZ" sz="2400" b="1" dirty="0">
                <a:solidFill>
                  <a:schemeClr val="tx1"/>
                </a:solidFill>
                <a:latin typeface="Times New Roman" panose="02020603050405020304" pitchFamily="18" charset="0"/>
                <a:cs typeface="Times New Roman" panose="02020603050405020304" pitchFamily="18" charset="0"/>
              </a:rPr>
              <a:t>Өзіңді тексер!  </a:t>
            </a:r>
            <a:endParaRPr lang="ru-RU" sz="2400" dirty="0">
              <a:solidFill>
                <a:schemeClr val="tx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a:bodyPr>
          <a:lstStyle/>
          <a:p>
            <a:pPr marL="0" indent="0" algn="just">
              <a:buNone/>
            </a:pPr>
            <a:r>
              <a:rPr lang="kk-KZ" sz="2000" b="1" dirty="0" smtClean="0">
                <a:latin typeface="Times New Roman" panose="02020603050405020304" pitchFamily="18" charset="0"/>
                <a:cs typeface="Times New Roman" panose="02020603050405020304" pitchFamily="18" charset="0"/>
              </a:rPr>
              <a:t>Синонимдер</a:t>
            </a:r>
            <a:r>
              <a:rPr lang="kk-KZ" sz="2000" b="1" dirty="0">
                <a:latin typeface="Times New Roman" panose="02020603050405020304" pitchFamily="18" charset="0"/>
                <a:cs typeface="Times New Roman" panose="02020603050405020304" pitchFamily="18" charset="0"/>
              </a:rPr>
              <a:t>: </a:t>
            </a:r>
            <a:r>
              <a:rPr lang="kk-KZ" sz="2000" dirty="0">
                <a:latin typeface="Times New Roman" panose="02020603050405020304" pitchFamily="18" charset="0"/>
                <a:cs typeface="Times New Roman" panose="02020603050405020304" pitchFamily="18" charset="0"/>
              </a:rPr>
              <a:t>1) аса айлакер, алаяқ қу, екіжүзді</a:t>
            </a:r>
            <a:r>
              <a:rPr lang="kk-KZ" sz="2000" b="1"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a:p>
            <a:pPr marL="0" indent="0" algn="just">
              <a:buNone/>
            </a:pPr>
            <a:r>
              <a:rPr lang="kk-KZ" sz="2000" dirty="0" smtClean="0">
                <a:latin typeface="Times New Roman" panose="02020603050405020304" pitchFamily="18" charset="0"/>
                <a:cs typeface="Times New Roman" panose="02020603050405020304" pitchFamily="18" charset="0"/>
              </a:rPr>
              <a:t>                         </a:t>
            </a:r>
            <a:r>
              <a:rPr lang="kk-KZ" sz="2000" dirty="0">
                <a:latin typeface="Times New Roman" panose="02020603050405020304" pitchFamily="18" charset="0"/>
                <a:cs typeface="Times New Roman" panose="02020603050405020304" pitchFamily="18" charset="0"/>
              </a:rPr>
              <a:t>2) адуынды озбыр, қара күш иесі</a:t>
            </a:r>
            <a:endParaRPr lang="ru-RU" sz="2000" dirty="0">
              <a:latin typeface="Times New Roman" panose="02020603050405020304" pitchFamily="18" charset="0"/>
              <a:cs typeface="Times New Roman" panose="02020603050405020304" pitchFamily="18"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2288181732"/>
              </p:ext>
            </p:extLst>
          </p:nvPr>
        </p:nvGraphicFramePr>
        <p:xfrm>
          <a:off x="2259135" y="3410299"/>
          <a:ext cx="6665408" cy="1746917"/>
        </p:xfrm>
        <a:graphic>
          <a:graphicData uri="http://schemas.openxmlformats.org/drawingml/2006/table">
            <a:tbl>
              <a:tblPr firstRow="1" firstCol="1" bandRow="1">
                <a:tableStyleId>{073A0DAA-6AF3-43AB-8588-CEC1D06C72B9}</a:tableStyleId>
              </a:tblPr>
              <a:tblGrid>
                <a:gridCol w="3332704"/>
                <a:gridCol w="3332704"/>
              </a:tblGrid>
              <a:tr h="672407">
                <a:tc>
                  <a:txBody>
                    <a:bodyPr/>
                    <a:lstStyle/>
                    <a:p>
                      <a:pPr algn="ctr"/>
                      <a:r>
                        <a:rPr lang="kk-KZ" sz="2000" dirty="0">
                          <a:effectLst/>
                          <a:latin typeface="Times New Roman" panose="02020603050405020304" pitchFamily="18" charset="0"/>
                          <a:cs typeface="Times New Roman" panose="02020603050405020304" pitchFamily="18" charset="0"/>
                        </a:rPr>
                        <a:t>Мәтінде берілген сөздер</a:t>
                      </a:r>
                      <a:endParaRPr lang="ru-RU" sz="2000" dirty="0">
                        <a:effectLst/>
                        <a:latin typeface="Times New Roman" panose="02020603050405020304" pitchFamily="18" charset="0"/>
                        <a:cs typeface="Times New Roman" panose="02020603050405020304" pitchFamily="18" charset="0"/>
                      </a:endParaRPr>
                    </a:p>
                  </a:txBody>
                  <a:tcPr marL="68580" marR="68580" marT="0" marB="0"/>
                </a:tc>
                <a:tc>
                  <a:txBody>
                    <a:bodyPr/>
                    <a:lstStyle/>
                    <a:p>
                      <a:pPr algn="ctr"/>
                      <a:r>
                        <a:rPr lang="kk-KZ" sz="2000" dirty="0">
                          <a:effectLst/>
                          <a:latin typeface="Times New Roman" panose="02020603050405020304" pitchFamily="18" charset="0"/>
                          <a:cs typeface="Times New Roman" panose="02020603050405020304" pitchFamily="18" charset="0"/>
                        </a:rPr>
                        <a:t>Сөздердің синонимдері</a:t>
                      </a:r>
                      <a:endParaRPr lang="ru-RU" sz="2000" dirty="0">
                        <a:effectLst/>
                        <a:latin typeface="Times New Roman" panose="02020603050405020304" pitchFamily="18" charset="0"/>
                        <a:cs typeface="Times New Roman" panose="02020603050405020304" pitchFamily="18" charset="0"/>
                      </a:endParaRPr>
                    </a:p>
                  </a:txBody>
                  <a:tcPr marL="68580" marR="68580" marT="0" marB="0"/>
                </a:tc>
              </a:tr>
              <a:tr h="358170">
                <a:tc>
                  <a:txBody>
                    <a:bodyPr/>
                    <a:lstStyle/>
                    <a:p>
                      <a:pPr algn="just"/>
                      <a:r>
                        <a:rPr lang="kk-KZ" sz="2000" dirty="0">
                          <a:effectLst/>
                          <a:latin typeface="Times New Roman" panose="02020603050405020304" pitchFamily="18" charset="0"/>
                          <a:cs typeface="Times New Roman" panose="02020603050405020304" pitchFamily="18" charset="0"/>
                        </a:rPr>
                        <a:t>екіжүзді</a:t>
                      </a:r>
                      <a:endParaRPr lang="ru-RU" sz="2000" dirty="0">
                        <a:effectLst/>
                        <a:latin typeface="Times New Roman" panose="02020603050405020304" pitchFamily="18" charset="0"/>
                        <a:cs typeface="Times New Roman" panose="02020603050405020304" pitchFamily="18" charset="0"/>
                      </a:endParaRPr>
                    </a:p>
                  </a:txBody>
                  <a:tcPr marL="68580" marR="68580" marT="0" marB="0"/>
                </a:tc>
                <a:tc>
                  <a:txBody>
                    <a:bodyPr/>
                    <a:lstStyle/>
                    <a:p>
                      <a:pPr algn="just"/>
                      <a:r>
                        <a:rPr lang="kk-KZ" sz="2000">
                          <a:effectLst/>
                          <a:latin typeface="Times New Roman" panose="02020603050405020304" pitchFamily="18" charset="0"/>
                          <a:cs typeface="Times New Roman" panose="02020603050405020304" pitchFamily="18" charset="0"/>
                        </a:rPr>
                        <a:t>Айлакер, зымиян</a:t>
                      </a:r>
                      <a:endParaRPr lang="ru-RU" sz="2000">
                        <a:effectLst/>
                        <a:latin typeface="Times New Roman" panose="02020603050405020304" pitchFamily="18" charset="0"/>
                        <a:cs typeface="Times New Roman" panose="02020603050405020304" pitchFamily="18" charset="0"/>
                      </a:endParaRPr>
                    </a:p>
                  </a:txBody>
                  <a:tcPr marL="68580" marR="68580" marT="0" marB="0"/>
                </a:tc>
              </a:tr>
              <a:tr h="358170">
                <a:tc>
                  <a:txBody>
                    <a:bodyPr/>
                    <a:lstStyle/>
                    <a:p>
                      <a:pPr algn="just"/>
                      <a:r>
                        <a:rPr lang="kk-KZ" sz="2000">
                          <a:effectLst/>
                          <a:latin typeface="Times New Roman" panose="02020603050405020304" pitchFamily="18" charset="0"/>
                          <a:cs typeface="Times New Roman" panose="02020603050405020304" pitchFamily="18" charset="0"/>
                        </a:rPr>
                        <a:t>озбыр</a:t>
                      </a:r>
                      <a:endParaRPr lang="ru-RU" sz="2000">
                        <a:effectLst/>
                        <a:latin typeface="Times New Roman" panose="02020603050405020304" pitchFamily="18" charset="0"/>
                        <a:cs typeface="Times New Roman" panose="02020603050405020304" pitchFamily="18" charset="0"/>
                      </a:endParaRPr>
                    </a:p>
                  </a:txBody>
                  <a:tcPr marL="68580" marR="68580" marT="0" marB="0"/>
                </a:tc>
                <a:tc>
                  <a:txBody>
                    <a:bodyPr/>
                    <a:lstStyle/>
                    <a:p>
                      <a:pPr algn="just"/>
                      <a:r>
                        <a:rPr lang="kk-KZ" sz="2000" dirty="0">
                          <a:effectLst/>
                          <a:latin typeface="Times New Roman" panose="02020603050405020304" pitchFamily="18" charset="0"/>
                          <a:cs typeface="Times New Roman" panose="02020603050405020304" pitchFamily="18" charset="0"/>
                        </a:rPr>
                        <a:t>Қатыгез, зұлым</a:t>
                      </a:r>
                      <a:endParaRPr lang="ru-RU" sz="2000" dirty="0">
                        <a:effectLst/>
                        <a:latin typeface="Times New Roman" panose="02020603050405020304" pitchFamily="18" charset="0"/>
                        <a:cs typeface="Times New Roman" panose="02020603050405020304" pitchFamily="18" charset="0"/>
                      </a:endParaRPr>
                    </a:p>
                  </a:txBody>
                  <a:tcPr marL="68580" marR="68580" marT="0" marB="0"/>
                </a:tc>
              </a:tr>
              <a:tr h="358170">
                <a:tc>
                  <a:txBody>
                    <a:bodyPr/>
                    <a:lstStyle/>
                    <a:p>
                      <a:pPr algn="just"/>
                      <a:r>
                        <a:rPr lang="kk-KZ" sz="2000" dirty="0">
                          <a:effectLst/>
                          <a:latin typeface="Times New Roman" panose="02020603050405020304" pitchFamily="18" charset="0"/>
                          <a:cs typeface="Times New Roman" panose="02020603050405020304" pitchFamily="18" charset="0"/>
                        </a:rPr>
                        <a:t>қарабайыр</a:t>
                      </a:r>
                      <a:endParaRPr lang="ru-RU" sz="2000" dirty="0">
                        <a:effectLst/>
                        <a:latin typeface="Times New Roman" panose="02020603050405020304" pitchFamily="18" charset="0"/>
                        <a:cs typeface="Times New Roman" panose="02020603050405020304" pitchFamily="18" charset="0"/>
                      </a:endParaRPr>
                    </a:p>
                  </a:txBody>
                  <a:tcPr marL="68580" marR="68580" marT="0" marB="0"/>
                </a:tc>
                <a:tc>
                  <a:txBody>
                    <a:bodyPr/>
                    <a:lstStyle/>
                    <a:p>
                      <a:pPr algn="just"/>
                      <a:r>
                        <a:rPr lang="kk-KZ" sz="2000" dirty="0">
                          <a:effectLst/>
                          <a:latin typeface="Times New Roman" panose="02020603050405020304" pitchFamily="18" charset="0"/>
                          <a:cs typeface="Times New Roman" panose="02020603050405020304" pitchFamily="18" charset="0"/>
                        </a:rPr>
                        <a:t>Жай, қарапайым</a:t>
                      </a:r>
                      <a:endParaRPr lang="ru-RU" sz="2000" dirty="0">
                        <a:effectLst/>
                        <a:latin typeface="Times New Roman" panose="02020603050405020304" pitchFamily="18"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560084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9398" y="883920"/>
            <a:ext cx="8596668" cy="1320800"/>
          </a:xfrm>
        </p:spPr>
        <p:txBody>
          <a:bodyPr>
            <a:normAutofit/>
          </a:bodyPr>
          <a:lstStyle/>
          <a:p>
            <a:pPr algn="ctr"/>
            <a:r>
              <a:rPr lang="kk-KZ" sz="2400" b="1" dirty="0" smtClean="0">
                <a:solidFill>
                  <a:schemeClr val="tx1"/>
                </a:solidFill>
                <a:latin typeface="Times New Roman" panose="02020603050405020304" pitchFamily="18" charset="0"/>
                <a:cs typeface="Times New Roman" panose="02020603050405020304" pitchFamily="18" charset="0"/>
              </a:rPr>
              <a:t>3-тапсырма</a:t>
            </a:r>
            <a:endParaRPr lang="ru-RU" sz="2400" dirty="0">
              <a:solidFill>
                <a:schemeClr val="tx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310896" y="1773936"/>
            <a:ext cx="10753725" cy="4306824"/>
          </a:xfrm>
        </p:spPr>
        <p:txBody>
          <a:bodyPr>
            <a:normAutofit/>
          </a:bodyPr>
          <a:lstStyle/>
          <a:p>
            <a:pPr marL="0" indent="0" algn="just">
              <a:buNone/>
            </a:pPr>
            <a:r>
              <a:rPr lang="kk-KZ" sz="2000" b="1" dirty="0" smtClean="0">
                <a:latin typeface="Times New Roman" panose="02020603050405020304" pitchFamily="18" charset="0"/>
                <a:cs typeface="Times New Roman" panose="02020603050405020304" pitchFamily="18" charset="0"/>
              </a:rPr>
              <a:t>«</a:t>
            </a:r>
            <a:r>
              <a:rPr lang="kk-KZ" sz="2000" b="1" dirty="0">
                <a:latin typeface="Times New Roman" panose="02020603050405020304" pitchFamily="18" charset="0"/>
                <a:cs typeface="Times New Roman" panose="02020603050405020304" pitchFamily="18" charset="0"/>
              </a:rPr>
              <a:t>ПОПС формуласын» пайдаланып, мәтін мазмұны бойынша өз ойларыңды жазыңдар.</a:t>
            </a:r>
            <a:endParaRPr lang="ru-RU" sz="2000" dirty="0">
              <a:latin typeface="Times New Roman" panose="02020603050405020304" pitchFamily="18" charset="0"/>
              <a:cs typeface="Times New Roman" panose="02020603050405020304" pitchFamily="18" charset="0"/>
            </a:endParaRPr>
          </a:p>
          <a:p>
            <a:pPr algn="just"/>
            <a:r>
              <a:rPr lang="kk-KZ" sz="2000" dirty="0">
                <a:latin typeface="Times New Roman" panose="02020603050405020304" pitchFamily="18" charset="0"/>
                <a:cs typeface="Times New Roman" panose="02020603050405020304" pitchFamily="18" charset="0"/>
              </a:rPr>
              <a:t>1-сөйлем: «Менің ойымша, ...»</a:t>
            </a:r>
            <a:endParaRPr lang="ru-RU" sz="2000" dirty="0">
              <a:latin typeface="Times New Roman" panose="02020603050405020304" pitchFamily="18" charset="0"/>
              <a:cs typeface="Times New Roman" panose="02020603050405020304" pitchFamily="18" charset="0"/>
            </a:endParaRPr>
          </a:p>
          <a:p>
            <a:pPr algn="just"/>
            <a:r>
              <a:rPr lang="kk-KZ" sz="2000" dirty="0">
                <a:latin typeface="Times New Roman" panose="02020603050405020304" pitchFamily="18" charset="0"/>
                <a:cs typeface="Times New Roman" panose="02020603050405020304" pitchFamily="18" charset="0"/>
              </a:rPr>
              <a:t>2-сөйлем: «Мен оны былай түсінемін...»</a:t>
            </a:r>
            <a:endParaRPr lang="ru-RU" sz="2000" dirty="0">
              <a:latin typeface="Times New Roman" panose="02020603050405020304" pitchFamily="18" charset="0"/>
              <a:cs typeface="Times New Roman" panose="02020603050405020304" pitchFamily="18" charset="0"/>
            </a:endParaRPr>
          </a:p>
          <a:p>
            <a:pPr algn="just"/>
            <a:r>
              <a:rPr lang="kk-KZ" sz="2000" dirty="0">
                <a:latin typeface="Times New Roman" panose="02020603050405020304" pitchFamily="18" charset="0"/>
                <a:cs typeface="Times New Roman" panose="02020603050405020304" pitchFamily="18" charset="0"/>
              </a:rPr>
              <a:t>3-сөйлем: «Оны мына деректермен, мысалдармен дәлелдей аламын...»</a:t>
            </a:r>
            <a:endParaRPr lang="ru-RU" sz="2000" dirty="0">
              <a:latin typeface="Times New Roman" panose="02020603050405020304" pitchFamily="18" charset="0"/>
              <a:cs typeface="Times New Roman" panose="02020603050405020304" pitchFamily="18" charset="0"/>
            </a:endParaRPr>
          </a:p>
          <a:p>
            <a:pPr algn="just"/>
            <a:r>
              <a:rPr lang="kk-KZ" sz="2000" dirty="0">
                <a:latin typeface="Times New Roman" panose="02020603050405020304" pitchFamily="18" charset="0"/>
                <a:cs typeface="Times New Roman" panose="02020603050405020304" pitchFamily="18" charset="0"/>
              </a:rPr>
              <a:t>Соңғы сөйлем: «Осыған байланысты мен мынадай қорытынды шешімге келдім...» </a:t>
            </a:r>
            <a:endParaRPr lang="kk-KZ" sz="2000" dirty="0" smtClean="0">
              <a:latin typeface="Times New Roman" panose="02020603050405020304" pitchFamily="18" charset="0"/>
              <a:cs typeface="Times New Roman" panose="02020603050405020304" pitchFamily="18" charset="0"/>
            </a:endParaRPr>
          </a:p>
          <a:p>
            <a:pPr marL="0" indent="0" algn="just">
              <a:buNone/>
            </a:pPr>
            <a:r>
              <a:rPr lang="kk-KZ" sz="2000" b="1" dirty="0" smtClean="0">
                <a:latin typeface="Times New Roman" panose="02020603050405020304" pitchFamily="18" charset="0"/>
                <a:cs typeface="Times New Roman" panose="02020603050405020304" pitchFamily="18" charset="0"/>
              </a:rPr>
              <a:t>Дескриптор: </a:t>
            </a:r>
            <a:endParaRPr lang="ru-RU" sz="2000" dirty="0">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kk-KZ" sz="2000" dirty="0" smtClean="0">
                <a:latin typeface="Times New Roman" panose="02020603050405020304" pitchFamily="18" charset="0"/>
                <a:cs typeface="Times New Roman" panose="02020603050405020304" pitchFamily="18" charset="0"/>
              </a:rPr>
              <a:t> «</a:t>
            </a:r>
            <a:r>
              <a:rPr lang="kk-KZ" sz="2000" dirty="0">
                <a:latin typeface="Times New Roman" panose="02020603050405020304" pitchFamily="18" charset="0"/>
                <a:cs typeface="Times New Roman" panose="02020603050405020304" pitchFamily="18" charset="0"/>
              </a:rPr>
              <a:t>ПОПС формуласын» </a:t>
            </a:r>
            <a:r>
              <a:rPr lang="kk-KZ" sz="2000" dirty="0" smtClean="0">
                <a:latin typeface="Times New Roman" panose="02020603050405020304" pitchFamily="18" charset="0"/>
                <a:cs typeface="Times New Roman" panose="02020603050405020304" pitchFamily="18" charset="0"/>
              </a:rPr>
              <a:t>пайдаланады</a:t>
            </a:r>
            <a:endParaRPr lang="ru-RU" sz="2000" dirty="0">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ru-RU" sz="2000" dirty="0">
                <a:latin typeface="Times New Roman" panose="02020603050405020304" pitchFamily="18" charset="0"/>
                <a:cs typeface="Times New Roman" panose="02020603050405020304" pitchFamily="18" charset="0"/>
              </a:rPr>
              <a:t> </a:t>
            </a:r>
            <a:r>
              <a:rPr lang="kk-KZ" sz="2000" dirty="0" smtClean="0">
                <a:latin typeface="Times New Roman" panose="02020603050405020304" pitchFamily="18" charset="0"/>
                <a:cs typeface="Times New Roman" panose="02020603050405020304" pitchFamily="18" charset="0"/>
              </a:rPr>
              <a:t>Мәтін </a:t>
            </a:r>
            <a:r>
              <a:rPr lang="kk-KZ" sz="2000" dirty="0">
                <a:latin typeface="Times New Roman" panose="02020603050405020304" pitchFamily="18" charset="0"/>
                <a:cs typeface="Times New Roman" panose="02020603050405020304" pitchFamily="18" charset="0"/>
              </a:rPr>
              <a:t>мазмұны бойынша өз ойын жазады</a:t>
            </a:r>
            <a:endParaRPr lang="ru-RU" sz="2000" dirty="0">
              <a:latin typeface="Times New Roman" panose="02020603050405020304" pitchFamily="18" charset="0"/>
              <a:cs typeface="Times New Roman" panose="02020603050405020304" pitchFamily="18" charset="0"/>
            </a:endParaRPr>
          </a:p>
          <a:p>
            <a:endParaRPr lang="ru-RU" dirty="0"/>
          </a:p>
          <a:p>
            <a:endParaRPr lang="ru-RU" dirty="0"/>
          </a:p>
        </p:txBody>
      </p:sp>
    </p:spTree>
    <p:extLst>
      <p:ext uri="{BB962C8B-B14F-4D97-AF65-F5344CB8AC3E}">
        <p14:creationId xmlns:p14="http://schemas.microsoft.com/office/powerpoint/2010/main" val="22321082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sz="2400" b="1" dirty="0">
                <a:solidFill>
                  <a:schemeClr val="tx1"/>
                </a:solidFill>
                <a:latin typeface="Times New Roman" panose="02020603050405020304" pitchFamily="18" charset="0"/>
                <a:cs typeface="Times New Roman" panose="02020603050405020304" pitchFamily="18" charset="0"/>
              </a:rPr>
              <a:t>Өзіңді тексер! </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endParaRPr lang="ru-RU" sz="24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77334" y="1630237"/>
            <a:ext cx="8596668" cy="3880773"/>
          </a:xfrm>
        </p:spPr>
        <p:txBody>
          <a:bodyPr>
            <a:noAutofit/>
          </a:bodyPr>
          <a:lstStyle/>
          <a:p>
            <a:pPr algn="just"/>
            <a:r>
              <a:rPr lang="kk-KZ" sz="2000" dirty="0" smtClean="0">
                <a:latin typeface="Times New Roman" panose="02020603050405020304" pitchFamily="18" charset="0"/>
                <a:cs typeface="Times New Roman" panose="02020603050405020304" pitchFamily="18" charset="0"/>
              </a:rPr>
              <a:t>1-сөйлем</a:t>
            </a:r>
            <a:r>
              <a:rPr lang="kk-KZ" sz="2000" dirty="0">
                <a:latin typeface="Times New Roman" panose="02020603050405020304" pitchFamily="18" charset="0"/>
                <a:cs typeface="Times New Roman" panose="02020603050405020304" pitchFamily="18" charset="0"/>
              </a:rPr>
              <a:t>: «Менің ойымша, жануарлар туралы ертегілер халықтың наным-сенімінен пайда болған»</a:t>
            </a:r>
            <a:endParaRPr lang="ru-RU" sz="2000" dirty="0">
              <a:latin typeface="Times New Roman" panose="02020603050405020304" pitchFamily="18" charset="0"/>
              <a:cs typeface="Times New Roman" panose="02020603050405020304" pitchFamily="18" charset="0"/>
            </a:endParaRPr>
          </a:p>
          <a:p>
            <a:pPr algn="just"/>
            <a:r>
              <a:rPr lang="kk-KZ" sz="2000" dirty="0">
                <a:latin typeface="Times New Roman" panose="02020603050405020304" pitchFamily="18" charset="0"/>
                <a:cs typeface="Times New Roman" panose="02020603050405020304" pitchFamily="18" charset="0"/>
              </a:rPr>
              <a:t>2-сөйлем: «Мен оны былай түсінемін: Жануарлар туралы ертегі кейіпкерлерінің бойынан адамдардың мінез-құлқын, іс-әрекетін көруге болады.»</a:t>
            </a:r>
            <a:endParaRPr lang="ru-RU" sz="2000" dirty="0">
              <a:latin typeface="Times New Roman" panose="02020603050405020304" pitchFamily="18" charset="0"/>
              <a:cs typeface="Times New Roman" panose="02020603050405020304" pitchFamily="18" charset="0"/>
            </a:endParaRPr>
          </a:p>
          <a:p>
            <a:pPr algn="just"/>
            <a:r>
              <a:rPr lang="kk-KZ" sz="2000" dirty="0">
                <a:latin typeface="Times New Roman" panose="02020603050405020304" pitchFamily="18" charset="0"/>
                <a:cs typeface="Times New Roman" panose="02020603050405020304" pitchFamily="18" charset="0"/>
              </a:rPr>
              <a:t>3-сөйлем: «Оны мына деректермен, мысалдармен дәлелдей аламын: Қасқыр мен арыстанның озбырлығы, түлкінің айлакерлігі, аюдың қарапайымдылығы – өмірде осындай адамдардың бар екендігінің айқын дәлелі.»</a:t>
            </a:r>
            <a:endParaRPr lang="ru-RU" sz="2000" dirty="0">
              <a:latin typeface="Times New Roman" panose="02020603050405020304" pitchFamily="18" charset="0"/>
              <a:cs typeface="Times New Roman" panose="02020603050405020304" pitchFamily="18" charset="0"/>
            </a:endParaRPr>
          </a:p>
          <a:p>
            <a:pPr algn="just"/>
            <a:r>
              <a:rPr lang="kk-KZ" sz="2000" dirty="0">
                <a:latin typeface="Times New Roman" panose="02020603050405020304" pitchFamily="18" charset="0"/>
                <a:cs typeface="Times New Roman" panose="02020603050405020304" pitchFamily="18" charset="0"/>
              </a:rPr>
              <a:t>Соңғы сөйлем: «Осыған байланысты мен мынадай қорытынды шешімге келдім: Жануарлардың бойындағы қасиеттерді көру арқылы өз ісімізге есеп беріп үйренеміз, жақсы болуға тырысамыз.»</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2708938"/>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Грань">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326</TotalTime>
  <Words>869</Words>
  <Application>Microsoft Office PowerPoint</Application>
  <PresentationFormat>Произвольный</PresentationFormat>
  <Paragraphs>103</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Грань</vt:lpstr>
      <vt:lpstr>4-бөлім: Жануарлар  әлемі мен өсімдіктер дүниесі   Сабақтың тақырыбы: ЖАНУАРЛАР ӘЛЕМІ МЕН ӨСІМДІКТЕР ДҮНИЕСІ НӘТИЖЕ САБАҚ</vt:lpstr>
      <vt:lpstr>Презентация PowerPoint</vt:lpstr>
      <vt:lpstr>Бағалау критерийі:</vt:lpstr>
      <vt:lpstr>Тірек сөздер арқылы суретке қарап, өз ойыңызды білдіріңіз. Сұрақтарға жауап беріңіз. </vt:lpstr>
      <vt:lpstr>1-тапсырма</vt:lpstr>
      <vt:lpstr>2-тапсырма</vt:lpstr>
      <vt:lpstr>Өзіңді тексер!  </vt:lpstr>
      <vt:lpstr>3-тапсырма</vt:lpstr>
      <vt:lpstr>Өзіңді тексер!  </vt:lpstr>
      <vt:lpstr>4-тапсырма</vt:lpstr>
      <vt:lpstr>Дескриптор:  </vt:lpstr>
      <vt:lpstr>Өзіңді тексер! </vt:lpstr>
      <vt:lpstr>Қорытынды</vt:lpstr>
      <vt:lpstr>Қосымша тапсырма: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LUNA</dc:creator>
  <cp:lastModifiedBy>HP</cp:lastModifiedBy>
  <cp:revision>17</cp:revision>
  <dcterms:created xsi:type="dcterms:W3CDTF">2020-11-22T17:45:31Z</dcterms:created>
  <dcterms:modified xsi:type="dcterms:W3CDTF">2020-11-24T03:31:26Z</dcterms:modified>
</cp:coreProperties>
</file>