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4"/>
  </p:sldMasterIdLst>
  <p:notesMasterIdLst>
    <p:notesMasterId r:id="rId22"/>
  </p:notesMasterIdLst>
  <p:handoutMasterIdLst>
    <p:handoutMasterId r:id="rId23"/>
  </p:handoutMasterIdLst>
  <p:sldIdLst>
    <p:sldId id="309" r:id="rId5"/>
    <p:sldId id="293" r:id="rId6"/>
    <p:sldId id="294" r:id="rId7"/>
    <p:sldId id="267"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32" autoAdjust="0"/>
    <p:restoredTop sz="94660"/>
  </p:normalViewPr>
  <p:slideViewPr>
    <p:cSldViewPr snapToGrid="0">
      <p:cViewPr varScale="1">
        <p:scale>
          <a:sx n="49" d="100"/>
          <a:sy n="49" d="100"/>
        </p:scale>
        <p:origin x="82" y="826"/>
      </p:cViewPr>
      <p:guideLst>
        <p:guide orient="horz" pos="2160"/>
        <p:guide pos="3840"/>
      </p:guideLst>
    </p:cSldViewPr>
  </p:slideViewPr>
  <p:notesTextViewPr>
    <p:cViewPr>
      <p:scale>
        <a:sx n="1" d="1"/>
        <a:sy n="1" d="1"/>
      </p:scale>
      <p:origin x="0" y="0"/>
    </p:cViewPr>
  </p:notesTextViewPr>
  <p:notesViewPr>
    <p:cSldViewPr snapToGrid="0" showGuides="1">
      <p:cViewPr varScale="1">
        <p:scale>
          <a:sx n="57" d="100"/>
          <a:sy n="57" d="100"/>
        </p:scale>
        <p:origin x="1236"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C7EC9C-7EE8-4A56-855D-18AC07DBDCAD}" type="datetimeFigureOut">
              <a:rPr lang="ru-RU" smtClean="0"/>
              <a:pPr/>
              <a:t>20.10.2024</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EA21AD-3BA7-4B49-9DF1-2171993A8011}" type="slidenum">
              <a:rPr lang="ru-RU" smtClean="0"/>
              <a:pPr/>
              <a:t>‹#›</a:t>
            </a:fld>
            <a:endParaRPr lang="ru-RU" dirty="0"/>
          </a:p>
        </p:txBody>
      </p:sp>
    </p:spTree>
    <p:extLst>
      <p:ext uri="{BB962C8B-B14F-4D97-AF65-F5344CB8AC3E}">
        <p14:creationId xmlns:p14="http://schemas.microsoft.com/office/powerpoint/2010/main" val="3924349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3EC70-F4BB-48E7-ABB8-9B7E359277E1}" type="datetimeFigureOut">
              <a:rPr lang="ru-RU" smtClean="0"/>
              <a:pPr/>
              <a:t>20.10.2024</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669046-D62F-49D8-96B7-3C014DC234D7}" type="slidenum">
              <a:rPr lang="ru-RU" smtClean="0"/>
              <a:pPr/>
              <a:t>‹#›</a:t>
            </a:fld>
            <a:endParaRPr lang="ru-RU" dirty="0"/>
          </a:p>
        </p:txBody>
      </p:sp>
    </p:spTree>
    <p:extLst>
      <p:ext uri="{BB962C8B-B14F-4D97-AF65-F5344CB8AC3E}">
        <p14:creationId xmlns:p14="http://schemas.microsoft.com/office/powerpoint/2010/main" val="2293714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54B1179-B66D-4184-AA54-55302977ED1E}" type="datetimeFigureOut">
              <a:rPr lang="ru-RU" smtClean="0"/>
              <a:t>20.10.2024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73C2C3-68E5-40BE-8D33-1D96BE38FC52}" type="slidenum">
              <a:rPr lang="ru-RU" smtClean="0"/>
              <a:t>‹#›</a:t>
            </a:fld>
            <a:endParaRPr lang="ru-RU"/>
          </a:p>
        </p:txBody>
      </p:sp>
    </p:spTree>
    <p:extLst>
      <p:ext uri="{BB962C8B-B14F-4D97-AF65-F5344CB8AC3E}">
        <p14:creationId xmlns:p14="http://schemas.microsoft.com/office/powerpoint/2010/main" val="201622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D345908-BD2C-426A-AE1F-A1BF5B9542C5}" type="datetime1">
              <a:rPr lang="ru-RU" smtClean="0"/>
              <a:pPr/>
              <a:t>20.10.2024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84FD59D-33F1-4A76-843D-E67207CAFE54}" type="slidenum">
              <a:rPr lang="ru-RU" smtClean="0"/>
              <a:pPr/>
              <a:t>‹#›</a:t>
            </a:fld>
            <a:endParaRPr lang="ru-RU" dirty="0"/>
          </a:p>
        </p:txBody>
      </p:sp>
    </p:spTree>
    <p:extLst>
      <p:ext uri="{BB962C8B-B14F-4D97-AF65-F5344CB8AC3E}">
        <p14:creationId xmlns:p14="http://schemas.microsoft.com/office/powerpoint/2010/main" val="179800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7D881D-F5F7-4510-B533-6C9428743089}" type="datetime1">
              <a:rPr lang="ru-RU" smtClean="0"/>
              <a:pPr/>
              <a:t>20.10.2024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84FD59D-33F1-4A76-843D-E67207CAFE54}" type="slidenum">
              <a:rPr lang="ru-RU" smtClean="0"/>
              <a:pPr/>
              <a:t>‹#›</a:t>
            </a:fld>
            <a:endParaRPr lang="ru-RU" dirty="0"/>
          </a:p>
        </p:txBody>
      </p:sp>
    </p:spTree>
    <p:extLst>
      <p:ext uri="{BB962C8B-B14F-4D97-AF65-F5344CB8AC3E}">
        <p14:creationId xmlns:p14="http://schemas.microsoft.com/office/powerpoint/2010/main" val="265032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9742EA8-BB81-4373-9C51-E9FA1B562964}" type="datetime1">
              <a:rPr lang="ru-RU" smtClean="0"/>
              <a:pPr/>
              <a:t>20.10.2024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84FD59D-33F1-4A76-843D-E67207CAFE54}" type="slidenum">
              <a:rPr lang="ru-RU" smtClean="0"/>
              <a:pPr/>
              <a:t>‹#›</a:t>
            </a:fld>
            <a:endParaRPr lang="ru-RU" dirty="0"/>
          </a:p>
        </p:txBody>
      </p:sp>
    </p:spTree>
    <p:extLst>
      <p:ext uri="{BB962C8B-B14F-4D97-AF65-F5344CB8AC3E}">
        <p14:creationId xmlns:p14="http://schemas.microsoft.com/office/powerpoint/2010/main" val="248770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54B1179-B66D-4184-AA54-55302977ED1E}" type="datetimeFigureOut">
              <a:rPr lang="ru-RU" smtClean="0"/>
              <a:t>20.10.2024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73C2C3-68E5-40BE-8D33-1D96BE38FC52}" type="slidenum">
              <a:rPr lang="ru-RU" smtClean="0"/>
              <a:t>‹#›</a:t>
            </a:fld>
            <a:endParaRPr lang="ru-RU"/>
          </a:p>
        </p:txBody>
      </p:sp>
    </p:spTree>
    <p:extLst>
      <p:ext uri="{BB962C8B-B14F-4D97-AF65-F5344CB8AC3E}">
        <p14:creationId xmlns:p14="http://schemas.microsoft.com/office/powerpoint/2010/main" val="64738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FD0B595-9C29-4E3E-AB84-B98F56911C51}" type="datetime1">
              <a:rPr lang="ru-RU" smtClean="0"/>
              <a:pPr/>
              <a:t>20.10.2024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84FD59D-33F1-4A76-843D-E67207CAFE54}" type="slidenum">
              <a:rPr lang="ru-RU" smtClean="0"/>
              <a:pPr/>
              <a:t>‹#›</a:t>
            </a:fld>
            <a:endParaRPr lang="ru-RU" dirty="0"/>
          </a:p>
        </p:txBody>
      </p:sp>
    </p:spTree>
    <p:extLst>
      <p:ext uri="{BB962C8B-B14F-4D97-AF65-F5344CB8AC3E}">
        <p14:creationId xmlns:p14="http://schemas.microsoft.com/office/powerpoint/2010/main" val="48718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38EC8A5-BD9D-49EF-BC49-036E12980F8B}" type="datetime1">
              <a:rPr lang="ru-RU" smtClean="0"/>
              <a:pPr/>
              <a:t>20.10.2024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484FD59D-33F1-4A76-843D-E67207CAFE54}" type="slidenum">
              <a:rPr lang="ru-RU" smtClean="0"/>
              <a:pPr/>
              <a:t>‹#›</a:t>
            </a:fld>
            <a:endParaRPr lang="ru-RU" dirty="0"/>
          </a:p>
        </p:txBody>
      </p:sp>
    </p:spTree>
    <p:extLst>
      <p:ext uri="{BB962C8B-B14F-4D97-AF65-F5344CB8AC3E}">
        <p14:creationId xmlns:p14="http://schemas.microsoft.com/office/powerpoint/2010/main" val="346841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5368680-B144-436C-A175-9EE14119656B}" type="datetime1">
              <a:rPr lang="ru-RU" smtClean="0"/>
              <a:pPr/>
              <a:t>20.10.2024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484FD59D-33F1-4A76-843D-E67207CAFE54}" type="slidenum">
              <a:rPr lang="ru-RU" smtClean="0"/>
              <a:pPr/>
              <a:t>‹#›</a:t>
            </a:fld>
            <a:endParaRPr lang="ru-RU" dirty="0"/>
          </a:p>
        </p:txBody>
      </p:sp>
    </p:spTree>
    <p:extLst>
      <p:ext uri="{BB962C8B-B14F-4D97-AF65-F5344CB8AC3E}">
        <p14:creationId xmlns:p14="http://schemas.microsoft.com/office/powerpoint/2010/main" val="17338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56BAFFF-7ABB-4CD2-9656-92CE8D27B0AC}" type="datetime1">
              <a:rPr lang="ru-RU" smtClean="0"/>
              <a:pPr/>
              <a:t>20.10.2024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484FD59D-33F1-4A76-843D-E67207CAFE54}" type="slidenum">
              <a:rPr lang="ru-RU" smtClean="0"/>
              <a:pPr/>
              <a:t>‹#›</a:t>
            </a:fld>
            <a:endParaRPr lang="ru-RU" dirty="0"/>
          </a:p>
        </p:txBody>
      </p:sp>
    </p:spTree>
    <p:extLst>
      <p:ext uri="{BB962C8B-B14F-4D97-AF65-F5344CB8AC3E}">
        <p14:creationId xmlns:p14="http://schemas.microsoft.com/office/powerpoint/2010/main" val="579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D6C8610-3F89-40A3-ADC3-CF400BF841BC}" type="datetime1">
              <a:rPr lang="ru-RU" smtClean="0"/>
              <a:pPr/>
              <a:t>20.10.2024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84FD59D-33F1-4A76-843D-E67207CAFE54}" type="slidenum">
              <a:rPr lang="ru-RU" smtClean="0"/>
              <a:pPr/>
              <a:t>‹#›</a:t>
            </a:fld>
            <a:endParaRPr lang="ru-RU" dirty="0"/>
          </a:p>
        </p:txBody>
      </p:sp>
    </p:spTree>
    <p:extLst>
      <p:ext uri="{BB962C8B-B14F-4D97-AF65-F5344CB8AC3E}">
        <p14:creationId xmlns:p14="http://schemas.microsoft.com/office/powerpoint/2010/main" val="36072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3844A42-CBFF-4684-B44F-8DA112B3B28D}" type="datetime1">
              <a:rPr lang="ru-RU" smtClean="0"/>
              <a:pPr/>
              <a:t>20.10.2024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84FD59D-33F1-4A76-843D-E67207CAFE54}" type="slidenum">
              <a:rPr lang="ru-RU" smtClean="0"/>
              <a:pPr/>
              <a:t>‹#›</a:t>
            </a:fld>
            <a:endParaRPr lang="ru-RU" dirty="0"/>
          </a:p>
        </p:txBody>
      </p:sp>
    </p:spTree>
    <p:extLst>
      <p:ext uri="{BB962C8B-B14F-4D97-AF65-F5344CB8AC3E}">
        <p14:creationId xmlns:p14="http://schemas.microsoft.com/office/powerpoint/2010/main" val="236156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FF142-AC65-4889-ACB7-4CF033E704FA}" type="datetime1">
              <a:rPr lang="ru-RU" smtClean="0"/>
              <a:pPr/>
              <a:t>20.10.2024</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FD59D-33F1-4A76-843D-E67207CAFE54}" type="slidenum">
              <a:rPr lang="ru-RU" smtClean="0"/>
              <a:pPr/>
              <a:t>‹#›</a:t>
            </a:fld>
            <a:endParaRPr lang="ru-RU" dirty="0"/>
          </a:p>
        </p:txBody>
      </p:sp>
    </p:spTree>
    <p:extLst>
      <p:ext uri="{BB962C8B-B14F-4D97-AF65-F5344CB8AC3E}">
        <p14:creationId xmlns:p14="http://schemas.microsoft.com/office/powerpoint/2010/main" val="2493619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87773" y="2036763"/>
            <a:ext cx="9144000" cy="733733"/>
          </a:xfrm>
        </p:spPr>
        <p:txBody>
          <a:bodyPr>
            <a:normAutofit fontScale="90000"/>
          </a:bodyPr>
          <a:lstStyle/>
          <a:p>
            <a:r>
              <a:rPr lang="kk-KZ" sz="4000" b="1" dirty="0" smtClean="0">
                <a:solidFill>
                  <a:srgbClr val="C00000"/>
                </a:solidFill>
                <a:latin typeface="Times New Roman" panose="02020603050405020304" pitchFamily="18" charset="0"/>
                <a:cs typeface="Times New Roman" panose="02020603050405020304" pitchFamily="18" charset="0"/>
              </a:rPr>
              <a:t>Бөлім атауы:</a:t>
            </a:r>
            <a:br>
              <a:rPr lang="kk-KZ" sz="4000" b="1" dirty="0" smtClean="0">
                <a:solidFill>
                  <a:srgbClr val="C00000"/>
                </a:solidFill>
                <a:latin typeface="Times New Roman" panose="02020603050405020304" pitchFamily="18" charset="0"/>
                <a:cs typeface="Times New Roman" panose="02020603050405020304" pitchFamily="18" charset="0"/>
              </a:rPr>
            </a:br>
            <a:r>
              <a:rPr lang="kk-KZ" sz="4000" b="1" dirty="0" smtClean="0">
                <a:solidFill>
                  <a:srgbClr val="002060"/>
                </a:solidFill>
                <a:latin typeface="Times New Roman" panose="02020603050405020304" pitchFamily="18" charset="0"/>
                <a:cs typeface="Times New Roman" panose="02020603050405020304" pitchFamily="18" charset="0"/>
              </a:rPr>
              <a:t>Бос уақыт және хобби </a:t>
            </a:r>
            <a:endParaRPr lang="ru-RU" sz="4000" b="1" dirty="0">
              <a:solidFill>
                <a:srgbClr val="00206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687773" y="3178957"/>
            <a:ext cx="9144000" cy="1655762"/>
          </a:xfrm>
        </p:spPr>
        <p:txBody>
          <a:bodyPr/>
          <a:lstStyle/>
          <a:p>
            <a:pPr lvl="0">
              <a:lnSpc>
                <a:spcPct val="107000"/>
              </a:lnSpc>
              <a:spcBef>
                <a:spcPts val="0"/>
              </a:spcBef>
            </a:pPr>
            <a:r>
              <a:rPr lang="kk-KZ" sz="3600" b="1" dirty="0" smtClean="0">
                <a:solidFill>
                  <a:srgbClr val="C00000"/>
                </a:solidFill>
                <a:latin typeface="Times New Roman" panose="02020603050405020304" pitchFamily="18" charset="0"/>
                <a:cs typeface="Times New Roman" panose="02020603050405020304" pitchFamily="18" charset="0"/>
              </a:rPr>
              <a:t>Тақырыбы: </a:t>
            </a:r>
          </a:p>
          <a:p>
            <a:pPr lvl="0">
              <a:lnSpc>
                <a:spcPct val="107000"/>
              </a:lnSpc>
              <a:spcBef>
                <a:spcPts val="0"/>
              </a:spcBef>
            </a:pPr>
            <a:r>
              <a:rPr lang="kk-KZ" sz="3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kk-KZ"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Апта-уақыт өлшемі. Синонимдер»</a:t>
            </a:r>
            <a:endParaRPr lang="ru-RU"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Прямоугольник 3"/>
          <p:cNvSpPr/>
          <p:nvPr/>
        </p:nvSpPr>
        <p:spPr>
          <a:xfrm>
            <a:off x="9567080" y="5385274"/>
            <a:ext cx="2775218" cy="707886"/>
          </a:xfrm>
          <a:prstGeom prst="rect">
            <a:avLst/>
          </a:prstGeom>
        </p:spPr>
        <p:txBody>
          <a:bodyPr wrap="square">
            <a:spAutoFit/>
          </a:bodyPr>
          <a:lstStyle/>
          <a:p>
            <a:r>
              <a:rPr lang="kk-KZ" sz="2000" b="1" dirty="0" smtClean="0">
                <a:solidFill>
                  <a:srgbClr val="002060"/>
                </a:solidFill>
                <a:latin typeface="Times New Roman" panose="02020603050405020304" pitchFamily="18" charset="0"/>
                <a:ea typeface="Calibri" panose="020F0502020204030204" pitchFamily="34" charset="0"/>
              </a:rPr>
              <a:t>5-сынып</a:t>
            </a:r>
          </a:p>
          <a:p>
            <a:r>
              <a:rPr lang="kk-KZ" sz="2000" b="1" dirty="0" smtClean="0">
                <a:solidFill>
                  <a:srgbClr val="002060"/>
                </a:solidFill>
                <a:latin typeface="Times New Roman" panose="02020603050405020304" pitchFamily="18" charset="0"/>
              </a:rPr>
              <a:t>Қазақ тілі</a:t>
            </a:r>
            <a:endParaRPr lang="ru-RU" sz="3200" dirty="0">
              <a:solidFill>
                <a:srgbClr val="002060"/>
              </a:solidFill>
            </a:endParaRPr>
          </a:p>
        </p:txBody>
      </p:sp>
    </p:spTree>
    <p:extLst>
      <p:ext uri="{BB962C8B-B14F-4D97-AF65-F5344CB8AC3E}">
        <p14:creationId xmlns:p14="http://schemas.microsoft.com/office/powerpoint/2010/main" val="322666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856445"/>
            <a:ext cx="10515600" cy="1325563"/>
          </a:xfrm>
        </p:spPr>
        <p:txBody>
          <a:bodyPr>
            <a:normAutofit fontScale="90000"/>
          </a:bodyPr>
          <a:lstStyle/>
          <a:p>
            <a:pPr>
              <a:lnSpc>
                <a:spcPct val="107000"/>
              </a:lnSpc>
              <a:spcAft>
                <a:spcPts val="0"/>
              </a:spcAft>
            </a:pPr>
            <a:r>
              <a:rPr lang="kk-KZ" sz="31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Б-тапсырмасы</a:t>
            </a:r>
            <a:r>
              <a:rPr lang="ru-RU" sz="2700" dirty="0" smtClean="0">
                <a:effectLst/>
                <a:latin typeface="Calibri" panose="020F0502020204030204" pitchFamily="34" charset="0"/>
                <a:ea typeface="Calibri" panose="020F0502020204030204" pitchFamily="34" charset="0"/>
                <a:cs typeface="Times New Roman" panose="02020603050405020304" pitchFamily="18" charset="0"/>
              </a:rPr>
              <a:t/>
            </a:r>
            <a:br>
              <a:rPr lang="ru-RU" sz="2700" dirty="0" smtClean="0">
                <a:effectLst/>
                <a:latin typeface="Calibri" panose="020F0502020204030204" pitchFamily="34" charset="0"/>
                <a:ea typeface="Calibri" panose="020F0502020204030204" pitchFamily="34" charset="0"/>
                <a:cs typeface="Times New Roman" panose="02020603050405020304" pitchFamily="18" charset="0"/>
              </a:rPr>
            </a:br>
            <a:r>
              <a:rPr lang="kk-KZ" sz="31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Қарамен берілген сөздерді берілген мағыналас сөздермен сәйкестендіріңдер.</a:t>
            </a:r>
            <a:r>
              <a:rPr lang="ru-RU" sz="2700"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r>
            <a:br>
              <a:rPr lang="ru-RU" sz="2700"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r>
              <a:rPr lang="kk-KZ" sz="31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Қажетті сөздер: </a:t>
            </a:r>
            <a:r>
              <a:rPr lang="kk-KZ" sz="3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шаруа, ерекше, қиын, аймақ</a:t>
            </a:r>
            <a:r>
              <a:rPr lang="ru-RU" sz="40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r>
            <a:br>
              <a:rPr lang="ru-RU" sz="40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endParaRPr lang="ru-RU" dirty="0">
              <a:solidFill>
                <a:srgbClr val="002060"/>
              </a:solidFill>
            </a:endParaRPr>
          </a:p>
        </p:txBody>
      </p:sp>
      <p:sp>
        <p:nvSpPr>
          <p:cNvPr id="3" name="Объект 2"/>
          <p:cNvSpPr>
            <a:spLocks noGrp="1"/>
          </p:cNvSpPr>
          <p:nvPr>
            <p:ph idx="1"/>
          </p:nvPr>
        </p:nvSpPr>
        <p:spPr>
          <a:xfrm>
            <a:off x="696037" y="2524835"/>
            <a:ext cx="10890912" cy="3652127"/>
          </a:xfrm>
        </p:spPr>
        <p:txBody>
          <a:bodyPr>
            <a:normAutofit/>
          </a:bodyPr>
          <a:lstStyle/>
          <a:p>
            <a:pPr marL="0" indent="0">
              <a:lnSpc>
                <a:spcPct val="107000"/>
              </a:lnSpc>
              <a:spcAft>
                <a:spcPts val="0"/>
              </a:spcAft>
              <a:buNone/>
            </a:pPr>
            <a:r>
              <a:rPr lang="kk-KZ" sz="32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1.Аптаның сейсенбі күнін қазақтар </a:t>
            </a:r>
            <a:r>
              <a:rPr lang="kk-KZ" sz="32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ауыр</a:t>
            </a:r>
            <a:r>
              <a:rPr lang="kk-KZ" sz="32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күн деп санаған.</a:t>
            </a:r>
            <a:endParaRPr lang="ru-RU"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kk-KZ" sz="32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2.Айда болатын өзгерістерге халық </a:t>
            </a:r>
            <a:r>
              <a:rPr lang="kk-KZ" sz="32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айрықша</a:t>
            </a:r>
            <a:r>
              <a:rPr lang="kk-KZ" sz="32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мән береді.</a:t>
            </a:r>
            <a:endParaRPr lang="ru-RU"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kk-KZ" sz="32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3.Сәрсенбіні сәтті күн деп, </a:t>
            </a:r>
            <a:r>
              <a:rPr lang="kk-KZ" sz="32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істерін</a:t>
            </a:r>
            <a:r>
              <a:rPr lang="kk-KZ" sz="32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осы күні бастауды жөн санаған.</a:t>
            </a:r>
            <a:endParaRPr lang="ru-RU"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kk-KZ" sz="32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4.Қазақ жерінің шығыс </a:t>
            </a:r>
            <a:r>
              <a:rPr lang="kk-KZ" sz="32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өңірінде</a:t>
            </a:r>
            <a:r>
              <a:rPr lang="kk-KZ" sz="32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жұма күнін қасиетті санайды.</a:t>
            </a:r>
            <a:endParaRPr lang="ru-RU"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484FD59D-33F1-4A76-843D-E67207CAFE54}" type="slidenum">
              <a:rPr lang="ru-RU" smtClean="0"/>
              <a:pPr/>
              <a:t>10</a:t>
            </a:fld>
            <a:endParaRPr lang="ru-RU" dirty="0"/>
          </a:p>
        </p:txBody>
      </p:sp>
      <p:sp>
        <p:nvSpPr>
          <p:cNvPr id="5" name="Прямоугольник 4"/>
          <p:cNvSpPr/>
          <p:nvPr/>
        </p:nvSpPr>
        <p:spPr>
          <a:xfrm>
            <a:off x="6946710" y="2688610"/>
            <a:ext cx="1119117" cy="35484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sz="2400" b="1" dirty="0" smtClean="0">
                <a:solidFill>
                  <a:srgbClr val="C00000"/>
                </a:solidFill>
                <a:latin typeface="Times New Roman" panose="02020603050405020304" pitchFamily="18" charset="0"/>
                <a:cs typeface="Times New Roman" panose="02020603050405020304" pitchFamily="18" charset="0"/>
              </a:rPr>
              <a:t>қиын</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946710" y="3314003"/>
            <a:ext cx="1774209" cy="43476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sz="2400" b="1" dirty="0">
                <a:solidFill>
                  <a:srgbClr val="C00000"/>
                </a:solidFill>
                <a:latin typeface="Times New Roman" panose="02020603050405020304" pitchFamily="18" charset="0"/>
                <a:cs typeface="Times New Roman" panose="02020603050405020304" pitchFamily="18" charset="0"/>
              </a:rPr>
              <a:t>е</a:t>
            </a:r>
            <a:r>
              <a:rPr lang="kk-KZ" sz="2400" b="1" dirty="0" smtClean="0">
                <a:solidFill>
                  <a:srgbClr val="C00000"/>
                </a:solidFill>
                <a:latin typeface="Times New Roman" panose="02020603050405020304" pitchFamily="18" charset="0"/>
                <a:cs typeface="Times New Roman" panose="02020603050405020304" pitchFamily="18" charset="0"/>
              </a:rPr>
              <a:t>рекше</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5515969" y="3916138"/>
            <a:ext cx="1526275" cy="43476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sz="2400" b="1" dirty="0" smtClean="0">
                <a:solidFill>
                  <a:srgbClr val="C00000"/>
                </a:solidFill>
                <a:latin typeface="Times New Roman" panose="02020603050405020304" pitchFamily="18" charset="0"/>
                <a:cs typeface="Times New Roman" panose="02020603050405020304" pitchFamily="18" charset="0"/>
              </a:rPr>
              <a:t>шаруаны</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4833581" y="5073076"/>
            <a:ext cx="1744640" cy="43476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sz="2400" b="1" dirty="0" smtClean="0">
                <a:solidFill>
                  <a:srgbClr val="C00000"/>
                </a:solidFill>
                <a:latin typeface="Times New Roman" panose="02020603050405020304" pitchFamily="18" charset="0"/>
                <a:cs typeface="Times New Roman" panose="02020603050405020304" pitchFamily="18" charset="0"/>
              </a:rPr>
              <a:t>аймағында</a:t>
            </a:r>
            <a:endParaRPr lang="ru-RU"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077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484FD59D-33F1-4A76-843D-E67207CAFE54}" type="slidenum">
              <a:rPr lang="ru-RU" smtClean="0"/>
              <a:pPr/>
              <a:t>11</a:t>
            </a:fld>
            <a:endParaRPr lang="ru-RU" dirty="0"/>
          </a:p>
        </p:txBody>
      </p:sp>
      <p:pic>
        <p:nvPicPr>
          <p:cNvPr id="6" name="Рисунок 5"/>
          <p:cNvPicPr>
            <a:picLocks noChangeAspect="1"/>
          </p:cNvPicPr>
          <p:nvPr/>
        </p:nvPicPr>
        <p:blipFill rotWithShape="1">
          <a:blip r:embed="rId2"/>
          <a:srcRect l="2799" t="10727" r="19403" b="16401"/>
          <a:stretch/>
        </p:blipFill>
        <p:spPr>
          <a:xfrm>
            <a:off x="0" y="0"/>
            <a:ext cx="12160486" cy="6857999"/>
          </a:xfrm>
          <a:prstGeom prst="rect">
            <a:avLst/>
          </a:prstGeom>
        </p:spPr>
      </p:pic>
    </p:spTree>
    <p:extLst>
      <p:ext uri="{BB962C8B-B14F-4D97-AF65-F5344CB8AC3E}">
        <p14:creationId xmlns:p14="http://schemas.microsoft.com/office/powerpoint/2010/main" val="209844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1049000" cy="1325563"/>
          </a:xfrm>
        </p:spPr>
        <p:txBody>
          <a:bodyPr>
            <a:noAutofit/>
          </a:bodyPr>
          <a:lstStyle/>
          <a:p>
            <a:pPr>
              <a:lnSpc>
                <a:spcPct val="107000"/>
              </a:lnSpc>
              <a:spcAft>
                <a:spcPts val="0"/>
              </a:spcAft>
            </a:pPr>
            <a:r>
              <a:rPr lang="kk-KZ" sz="28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Жазылым. </a:t>
            </a:r>
            <a:r>
              <a:rPr lang="ru-RU" sz="2400"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r>
            <a:br>
              <a:rPr lang="ru-RU" sz="2400"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r>
              <a:rPr lang="kk-KZ" sz="28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2-тапсырма.  Артық сөзді сызып, себебін екінші бағанға жазыңдар.</a:t>
            </a:r>
            <a:r>
              <a:rPr lang="ru-RU" sz="2400"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r>
            <a:br>
              <a:rPr lang="ru-RU" sz="2400"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endParaRPr lang="ru-RU" sz="2800" dirty="0">
              <a:solidFill>
                <a:srgbClr val="C00000"/>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2614177726"/>
              </p:ext>
            </p:extLst>
          </p:nvPr>
        </p:nvGraphicFramePr>
        <p:xfrm>
          <a:off x="838200" y="1690688"/>
          <a:ext cx="10748749" cy="4599348"/>
        </p:xfrm>
        <a:graphic>
          <a:graphicData uri="http://schemas.openxmlformats.org/drawingml/2006/table">
            <a:tbl>
              <a:tblPr firstRow="1" firstCol="1" bandRow="1"/>
              <a:tblGrid>
                <a:gridCol w="4598546"/>
                <a:gridCol w="6150203"/>
              </a:tblGrid>
              <a:tr h="1284466">
                <a:tc>
                  <a:txBody>
                    <a:bodyPr/>
                    <a:lstStyle/>
                    <a:p>
                      <a:pPr>
                        <a:lnSpc>
                          <a:spcPct val="107000"/>
                        </a:lnSpc>
                        <a:spcAft>
                          <a:spcPts val="0"/>
                        </a:spcAft>
                      </a:pPr>
                      <a:r>
                        <a:rPr lang="kk-KZ" sz="3200" dirty="0">
                          <a:effectLst/>
                          <a:latin typeface="Times New Roman" panose="02020603050405020304" pitchFamily="18" charset="0"/>
                          <a:ea typeface="Times New Roman" panose="02020603050405020304" pitchFamily="18" charset="0"/>
                          <a:cs typeface="Times New Roman" panose="02020603050405020304" pitchFamily="18" charset="0"/>
                        </a:rPr>
                        <a:t>Дүниетаным, өліара, шегара, дәстүрлі</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k-KZ" sz="3200">
                          <a:effectLst/>
                          <a:latin typeface="Times New Roman" panose="02020603050405020304" pitchFamily="18" charset="0"/>
                          <a:ea typeface="Times New Roman" panose="02020603050405020304" pitchFamily="18" charset="0"/>
                          <a:cs typeface="Times New Roman" panose="02020603050405020304" pitchFamily="18" charset="0"/>
                        </a:rPr>
                        <a:t>Бұл сөз үндестік заңына сәйкес бірыңғай жіңішке айтылады.</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27510">
                <a:tc>
                  <a:txBody>
                    <a:bodyPr/>
                    <a:lstStyle/>
                    <a:p>
                      <a:pPr>
                        <a:lnSpc>
                          <a:spcPct val="107000"/>
                        </a:lnSpc>
                        <a:spcAft>
                          <a:spcPts val="0"/>
                        </a:spcAft>
                      </a:pPr>
                      <a:r>
                        <a:rPr lang="kk-KZ" sz="3200" dirty="0">
                          <a:effectLst/>
                          <a:latin typeface="Times New Roman" panose="02020603050405020304" pitchFamily="18" charset="0"/>
                          <a:ea typeface="Times New Roman" panose="02020603050405020304" pitchFamily="18" charset="0"/>
                          <a:cs typeface="Times New Roman" panose="02020603050405020304" pitchFamily="18" charset="0"/>
                        </a:rPr>
                        <a:t>Күн, Ай, Шолпан, Марс</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13755">
                <a:tc>
                  <a:txBody>
                    <a:bodyPr/>
                    <a:lstStyle/>
                    <a:p>
                      <a:pPr>
                        <a:lnSpc>
                          <a:spcPct val="107000"/>
                        </a:lnSpc>
                        <a:spcAft>
                          <a:spcPts val="0"/>
                        </a:spcAft>
                      </a:pPr>
                      <a:r>
                        <a:rPr lang="kk-KZ" sz="3200">
                          <a:effectLst/>
                          <a:latin typeface="Times New Roman" panose="02020603050405020304" pitchFamily="18" charset="0"/>
                          <a:ea typeface="Times New Roman" panose="02020603050405020304" pitchFamily="18" charset="0"/>
                          <a:cs typeface="Times New Roman" panose="02020603050405020304" pitchFamily="18" charset="0"/>
                        </a:rPr>
                        <a:t>Юпитер, астрономия, атау</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ru-RU" sz="2800" dirty="0">
                        <a:effectLst/>
                        <a:latin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13755">
                <a:tc>
                  <a:txBody>
                    <a:bodyPr/>
                    <a:lstStyle/>
                    <a:p>
                      <a:pPr>
                        <a:lnSpc>
                          <a:spcPct val="107000"/>
                        </a:lnSpc>
                        <a:spcAft>
                          <a:spcPts val="0"/>
                        </a:spcAft>
                      </a:pPr>
                      <a:r>
                        <a:rPr lang="kk-KZ" sz="3200">
                          <a:effectLst/>
                          <a:latin typeface="Times New Roman" panose="02020603050405020304" pitchFamily="18" charset="0"/>
                          <a:ea typeface="Times New Roman" panose="02020603050405020304" pitchFamily="18" charset="0"/>
                          <a:cs typeface="Times New Roman" panose="02020603050405020304" pitchFamily="18" charset="0"/>
                        </a:rPr>
                        <a:t>Ауа райы, оңтүстік, солтүстік</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Номер слайда 3"/>
          <p:cNvSpPr>
            <a:spLocks noGrp="1"/>
          </p:cNvSpPr>
          <p:nvPr>
            <p:ph type="sldNum" sz="quarter" idx="12"/>
          </p:nvPr>
        </p:nvSpPr>
        <p:spPr/>
        <p:txBody>
          <a:bodyPr/>
          <a:lstStyle/>
          <a:p>
            <a:fld id="{484FD59D-33F1-4A76-843D-E67207CAFE54}" type="slidenum">
              <a:rPr lang="ru-RU" smtClean="0"/>
              <a:pPr/>
              <a:t>12</a:t>
            </a:fld>
            <a:endParaRPr lang="ru-RU" dirty="0"/>
          </a:p>
        </p:txBody>
      </p:sp>
      <p:sp>
        <p:nvSpPr>
          <p:cNvPr id="6" name="Прямоугольник 5"/>
          <p:cNvSpPr/>
          <p:nvPr/>
        </p:nvSpPr>
        <p:spPr>
          <a:xfrm>
            <a:off x="5431809" y="3016251"/>
            <a:ext cx="6155140" cy="113266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a:lnSpc>
                <a:spcPct val="107000"/>
              </a:lnSpc>
            </a:pPr>
            <a:r>
              <a:rPr lang="kk-KZ"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Бұл сөз үндестік заңына сәйкес бірыңғай жуан айтылады.</a:t>
            </a:r>
            <a:endParaRPr lang="ru-RU"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5431809" y="4215233"/>
            <a:ext cx="6155140" cy="10663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a:lnSpc>
                <a:spcPct val="107000"/>
              </a:lnSpc>
            </a:pPr>
            <a:r>
              <a:rPr lang="kk-KZ" sz="3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Атау сөзі аспан әлеміне жатпайды.</a:t>
            </a:r>
            <a:endParaRPr lang="ru-RU"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5431809" y="5281587"/>
            <a:ext cx="6155140" cy="97529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a:lnSpc>
                <a:spcPct val="107000"/>
              </a:lnSpc>
            </a:pPr>
            <a:r>
              <a:rPr lang="kk-KZ"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Ауа райы күрделі сөзге жатады.</a:t>
            </a:r>
            <a:endParaRPr lang="ru-RU"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578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9307" y="177421"/>
            <a:ext cx="11818962" cy="5999542"/>
          </a:xfrm>
        </p:spPr>
        <p:txBody>
          <a:bodyPr>
            <a:noAutofit/>
          </a:bodyPr>
          <a:lstStyle/>
          <a:p>
            <a:pPr marL="0" indent="0">
              <a:lnSpc>
                <a:spcPct val="107000"/>
              </a:lnSpc>
              <a:spcAft>
                <a:spcPts val="0"/>
              </a:spcAft>
              <a:buNone/>
            </a:pPr>
            <a:r>
              <a:rPr lang="kk-KZ" sz="23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Синонимдер</a:t>
            </a:r>
            <a:r>
              <a:rPr lang="kk-KZ" sz="23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kk-KZ" sz="23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r>
              <a:rPr lang="kk-KZ" sz="23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гр. 'synonymos' — мағыналас, мәндес) мағыналары жағынан бір-біріңе жуық,дыбысталуы әр түрлі сөздер. </a:t>
            </a:r>
          </a:p>
          <a:p>
            <a:pPr marL="0" indent="0">
              <a:lnSpc>
                <a:spcPct val="107000"/>
              </a:lnSpc>
              <a:spcAft>
                <a:spcPts val="0"/>
              </a:spcAft>
              <a:buNone/>
            </a:pPr>
            <a:r>
              <a:rPr lang="kk-KZ" sz="23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Мысалы: </a:t>
            </a:r>
            <a:r>
              <a:rPr lang="kk-KZ" sz="23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сабырлы,байсалды,төзімді,ұстамды,салмақты</a:t>
            </a:r>
            <a:r>
              <a:rPr lang="kk-KZ" sz="23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3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kk-KZ" sz="23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Синоним сөздерінің мағыналарының жалпы жақындығына қарай бір топқа жинақталуы синонимдік қатар деп аталады. </a:t>
            </a:r>
            <a:r>
              <a:rPr lang="kk-KZ" sz="23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Мысалы</a:t>
            </a:r>
            <a:r>
              <a:rPr lang="kk-KZ" sz="23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kk-KZ" sz="23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мықты</a:t>
            </a:r>
            <a:r>
              <a:rPr lang="kk-KZ" sz="23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сөзінің синонимдік қатары: </a:t>
            </a:r>
            <a:r>
              <a:rPr lang="kk-KZ" sz="23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берік, күшті, қуатты, әлеуетті, қарулы.</a:t>
            </a:r>
            <a:endParaRPr lang="ru-RU" sz="23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kk-KZ" sz="23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Синонимдер кем дегенде, екі сөзден болады. Одан да көп сөзден болуы мүмкін.</a:t>
            </a:r>
            <a:r>
              <a:rPr lang="kk-KZ" sz="23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lgn="just">
              <a:lnSpc>
                <a:spcPct val="107000"/>
              </a:lnSpc>
              <a:spcAft>
                <a:spcPts val="0"/>
              </a:spcAft>
              <a:buNone/>
            </a:pPr>
            <a:r>
              <a:rPr lang="kk-KZ" sz="23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Мысалы: </a:t>
            </a:r>
            <a:endParaRPr lang="ru-RU" sz="2300" b="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kk-KZ" sz="23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1.Екі сөздің сырт формасы мүлдем басқа болып келуінен жасалады</a:t>
            </a:r>
            <a:r>
              <a:rPr lang="kk-KZ" sz="23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sz="23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адам – кісі; ел-халық; үлкен – зор; әдейі – қасақана; нану – сену</a:t>
            </a:r>
            <a:endParaRPr lang="ru-RU" sz="2300" i="1"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kk-KZ" sz="23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2.Кейде синонимдік қатарға енген сөздердің бірді-екілі дыбыстарында ғана өзгеріс болып келеді</a:t>
            </a:r>
            <a:r>
              <a:rPr lang="kk-KZ" sz="23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мағлумат – мәлімет т.б.</a:t>
            </a:r>
            <a:endParaRPr lang="ru-RU" sz="23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kk-KZ" sz="23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3.Түбірлерге қосымшалар қосып, негізгі түбір мен туынды түбір біріне-бірі синоним болады:</a:t>
            </a:r>
            <a:r>
              <a:rPr lang="kk-KZ" sz="23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sz="23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жара – жарақат, ағын – ағыс, ық – ықтасын, қап – қапшық, келін – келіншек т.б.</a:t>
            </a:r>
            <a:endParaRPr lang="ru-RU" sz="23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sz="2400" dirty="0"/>
          </a:p>
        </p:txBody>
      </p:sp>
      <p:sp>
        <p:nvSpPr>
          <p:cNvPr id="4" name="Номер слайда 3"/>
          <p:cNvSpPr>
            <a:spLocks noGrp="1"/>
          </p:cNvSpPr>
          <p:nvPr>
            <p:ph type="sldNum" sz="quarter" idx="12"/>
          </p:nvPr>
        </p:nvSpPr>
        <p:spPr/>
        <p:txBody>
          <a:bodyPr/>
          <a:lstStyle/>
          <a:p>
            <a:fld id="{484FD59D-33F1-4A76-843D-E67207CAFE54}" type="slidenum">
              <a:rPr lang="ru-RU" smtClean="0"/>
              <a:pPr/>
              <a:t>13</a:t>
            </a:fld>
            <a:endParaRPr lang="ru-RU" dirty="0"/>
          </a:p>
        </p:txBody>
      </p:sp>
    </p:spTree>
    <p:extLst>
      <p:ext uri="{BB962C8B-B14F-4D97-AF65-F5344CB8AC3E}">
        <p14:creationId xmlns:p14="http://schemas.microsoft.com/office/powerpoint/2010/main" val="346735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63773"/>
            <a:ext cx="10515600" cy="968991"/>
          </a:xfrm>
        </p:spPr>
        <p:txBody>
          <a:bodyPr>
            <a:normAutofit/>
          </a:bodyPr>
          <a:lstStyle/>
          <a:p>
            <a:pPr marL="228600" lvl="0" indent="-228600">
              <a:lnSpc>
                <a:spcPct val="107000"/>
              </a:lnSpc>
              <a:spcBef>
                <a:spcPts val="1000"/>
              </a:spcBef>
            </a:pPr>
            <a:r>
              <a:rPr lang="kk-KZ"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Синонимге тән негізгі бес түрлі белгі бар</a:t>
            </a:r>
            <a:r>
              <a:rPr lang="kk-KZ" sz="28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4800" dirty="0">
              <a:solidFill>
                <a:srgbClr val="C00000"/>
              </a:solidFill>
            </a:endParaRPr>
          </a:p>
        </p:txBody>
      </p:sp>
      <p:sp>
        <p:nvSpPr>
          <p:cNvPr id="3" name="Объект 2"/>
          <p:cNvSpPr>
            <a:spLocks noGrp="1"/>
          </p:cNvSpPr>
          <p:nvPr>
            <p:ph idx="1"/>
          </p:nvPr>
        </p:nvSpPr>
        <p:spPr>
          <a:xfrm>
            <a:off x="688073" y="1132763"/>
            <a:ext cx="11049001" cy="5090615"/>
          </a:xfrm>
        </p:spPr>
        <p:txBody>
          <a:bodyPr>
            <a:normAutofit fontScale="92500" lnSpcReduction="10000"/>
          </a:bodyPr>
          <a:lstStyle/>
          <a:p>
            <a:pPr marL="0" indent="0" algn="just">
              <a:lnSpc>
                <a:spcPct val="107000"/>
              </a:lnSpc>
              <a:spcAft>
                <a:spcPts val="0"/>
              </a:spcAft>
              <a:buNone/>
            </a:pPr>
            <a:r>
              <a:rPr lang="ru-RU"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а)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Синонимдер</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кемінде</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екі</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сөз</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болуы</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керек</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6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ә)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Синонимдерге</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енетін</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сөздердің</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мағыналары</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үйлес</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жақын</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болуы</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керек</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6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Синонимдер</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үнемі</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бір</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сөз</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табынан</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болуы</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керек</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6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в)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Синонимдер</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белгілі</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бір</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сөз</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табына</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тән</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грамматикалық</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тұлғада</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тұруы</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шарт</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6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г)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Бірін-бірі</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ауыстыратын</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синонимдер</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сөйлемнің</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бір-ақ</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мүшесінің</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қызметін</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атқаруы</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керек</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indent="0" algn="just">
              <a:lnSpc>
                <a:spcPct val="107000"/>
              </a:lnSpc>
              <a:spcAft>
                <a:spcPts val="0"/>
              </a:spcAft>
              <a:buNone/>
            </a:pPr>
            <a:r>
              <a:rPr lang="ru-RU" sz="3000" b="1" dirty="0" err="1"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Синонимдер</a:t>
            </a:r>
            <a:r>
              <a:rPr lang="ru-RU" sz="30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000" b="1" dirty="0" err="1"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негізінен</a:t>
            </a:r>
            <a:r>
              <a:rPr lang="ru-RU" sz="30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000" b="1" dirty="0" err="1"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үш</a:t>
            </a:r>
            <a:r>
              <a:rPr lang="ru-RU" sz="30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000" b="1" dirty="0" err="1"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сөз</a:t>
            </a:r>
            <a:r>
              <a:rPr lang="ru-RU" sz="30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000" b="1" dirty="0" err="1"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табынан</a:t>
            </a:r>
            <a:r>
              <a:rPr lang="ru-RU" sz="30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000" b="1" dirty="0" err="1"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жасалады</a:t>
            </a:r>
            <a:r>
              <a:rPr lang="ru-RU" sz="30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3000" b="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Зат</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есімнен</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жасалған</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синонимдер</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i="1"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кескін</a:t>
            </a:r>
            <a:r>
              <a:rPr lang="ru-RU" sz="26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i="1"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пішін</a:t>
            </a:r>
            <a:r>
              <a:rPr lang="ru-RU" sz="26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i="1"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бейне,мүсін</a:t>
            </a:r>
            <a:r>
              <a:rPr lang="ru-RU" sz="26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i="1"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т.б</a:t>
            </a:r>
            <a:r>
              <a:rPr lang="ru-RU" sz="26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6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Сын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есімнен</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жасалған</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синонимдер</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i="1"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қайғылы</a:t>
            </a:r>
            <a:r>
              <a:rPr lang="ru-RU" sz="26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i="1"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уайымды</a:t>
            </a:r>
            <a:r>
              <a:rPr lang="ru-RU" sz="26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i="1"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мұңды</a:t>
            </a:r>
            <a:r>
              <a:rPr lang="ru-RU" sz="26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i="1"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қасіретті</a:t>
            </a:r>
            <a:r>
              <a:rPr lang="ru-RU" sz="26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i="1"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қапалы</a:t>
            </a:r>
            <a:r>
              <a:rPr lang="ru-RU" sz="26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i="1"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т.б</a:t>
            </a:r>
            <a:r>
              <a:rPr lang="ru-RU" sz="26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6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2600" dirty="0" err="1" smtClean="0">
                <a:solidFill>
                  <a:srgbClr val="002060"/>
                </a:solidFill>
                <a:effectLst/>
                <a:latin typeface="Times New Roman" panose="02020603050405020304" pitchFamily="18" charset="0"/>
                <a:ea typeface="Times New Roman" panose="02020603050405020304" pitchFamily="18" charset="0"/>
              </a:rPr>
              <a:t>Етістіктен</a:t>
            </a:r>
            <a:r>
              <a:rPr lang="ru-RU" sz="2600" dirty="0" smtClean="0">
                <a:solidFill>
                  <a:srgbClr val="002060"/>
                </a:solidFill>
                <a:effectLst/>
                <a:latin typeface="Times New Roman" panose="02020603050405020304" pitchFamily="18" charset="0"/>
                <a:ea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rPr>
              <a:t>жасалған</a:t>
            </a:r>
            <a:r>
              <a:rPr lang="ru-RU" sz="2600" dirty="0" smtClean="0">
                <a:solidFill>
                  <a:srgbClr val="002060"/>
                </a:solidFill>
                <a:effectLst/>
                <a:latin typeface="Times New Roman" panose="02020603050405020304" pitchFamily="18" charset="0"/>
                <a:ea typeface="Times New Roman" panose="02020603050405020304" pitchFamily="18" charset="0"/>
              </a:rPr>
              <a:t> </a:t>
            </a:r>
            <a:r>
              <a:rPr lang="ru-RU" sz="2600" dirty="0" err="1" smtClean="0">
                <a:solidFill>
                  <a:srgbClr val="002060"/>
                </a:solidFill>
                <a:effectLst/>
                <a:latin typeface="Times New Roman" panose="02020603050405020304" pitchFamily="18" charset="0"/>
                <a:ea typeface="Times New Roman" panose="02020603050405020304" pitchFamily="18" charset="0"/>
              </a:rPr>
              <a:t>синонимдер</a:t>
            </a:r>
            <a:r>
              <a:rPr lang="ru-RU" sz="2600" dirty="0" smtClean="0">
                <a:solidFill>
                  <a:srgbClr val="002060"/>
                </a:solidFill>
                <a:effectLst/>
                <a:latin typeface="Times New Roman" panose="02020603050405020304" pitchFamily="18" charset="0"/>
                <a:ea typeface="Times New Roman" panose="02020603050405020304" pitchFamily="18" charset="0"/>
              </a:rPr>
              <a:t>: </a:t>
            </a:r>
            <a:r>
              <a:rPr lang="ru-RU" sz="2600" i="1" dirty="0" err="1" smtClean="0">
                <a:solidFill>
                  <a:srgbClr val="002060"/>
                </a:solidFill>
                <a:effectLst/>
                <a:latin typeface="Times New Roman" panose="02020603050405020304" pitchFamily="18" charset="0"/>
                <a:ea typeface="Times New Roman" panose="02020603050405020304" pitchFamily="18" charset="0"/>
              </a:rPr>
              <a:t>айту</a:t>
            </a:r>
            <a:r>
              <a:rPr lang="ru-RU" sz="2600" i="1" dirty="0" smtClean="0">
                <a:solidFill>
                  <a:srgbClr val="002060"/>
                </a:solidFill>
                <a:effectLst/>
                <a:latin typeface="Times New Roman" panose="02020603050405020304" pitchFamily="18" charset="0"/>
                <a:ea typeface="Times New Roman" panose="02020603050405020304" pitchFamily="18" charset="0"/>
              </a:rPr>
              <a:t>, </a:t>
            </a:r>
            <a:r>
              <a:rPr lang="ru-RU" sz="2600" i="1" dirty="0" err="1" smtClean="0">
                <a:solidFill>
                  <a:srgbClr val="002060"/>
                </a:solidFill>
                <a:effectLst/>
                <a:latin typeface="Times New Roman" panose="02020603050405020304" pitchFamily="18" charset="0"/>
                <a:ea typeface="Times New Roman" panose="02020603050405020304" pitchFamily="18" charset="0"/>
              </a:rPr>
              <a:t>жеткізу</a:t>
            </a:r>
            <a:r>
              <a:rPr lang="ru-RU" sz="2600" i="1" dirty="0" smtClean="0">
                <a:solidFill>
                  <a:srgbClr val="002060"/>
                </a:solidFill>
                <a:effectLst/>
                <a:latin typeface="Times New Roman" panose="02020603050405020304" pitchFamily="18" charset="0"/>
                <a:ea typeface="Times New Roman" panose="02020603050405020304" pitchFamily="18" charset="0"/>
              </a:rPr>
              <a:t>, </a:t>
            </a:r>
            <a:r>
              <a:rPr lang="ru-RU" sz="2600" i="1" dirty="0" err="1" smtClean="0">
                <a:solidFill>
                  <a:srgbClr val="002060"/>
                </a:solidFill>
                <a:effectLst/>
                <a:latin typeface="Times New Roman" panose="02020603050405020304" pitchFamily="18" charset="0"/>
                <a:ea typeface="Times New Roman" panose="02020603050405020304" pitchFamily="18" charset="0"/>
              </a:rPr>
              <a:t>сөйлеу</a:t>
            </a:r>
            <a:r>
              <a:rPr lang="ru-RU" sz="2600" i="1" dirty="0" smtClean="0">
                <a:solidFill>
                  <a:srgbClr val="002060"/>
                </a:solidFill>
                <a:effectLst/>
                <a:latin typeface="Times New Roman" panose="02020603050405020304" pitchFamily="18" charset="0"/>
                <a:ea typeface="Times New Roman" panose="02020603050405020304" pitchFamily="18" charset="0"/>
              </a:rPr>
              <a:t>,</a:t>
            </a:r>
            <a:r>
              <a:rPr lang="ru-RU" sz="2600" dirty="0" smtClean="0">
                <a:solidFill>
                  <a:srgbClr val="002060"/>
                </a:solidFill>
                <a:effectLst/>
                <a:latin typeface="Times New Roman" panose="02020603050405020304" pitchFamily="18" charset="0"/>
                <a:ea typeface="Times New Roman" panose="02020603050405020304" pitchFamily="18" charset="0"/>
              </a:rPr>
              <a:t> </a:t>
            </a:r>
            <a:r>
              <a:rPr lang="ru-RU" sz="2600" i="1" dirty="0" err="1" smtClean="0">
                <a:solidFill>
                  <a:srgbClr val="002060"/>
                </a:solidFill>
                <a:effectLst/>
                <a:latin typeface="Times New Roman" panose="02020603050405020304" pitchFamily="18" charset="0"/>
                <a:ea typeface="Times New Roman" panose="02020603050405020304" pitchFamily="18" charset="0"/>
              </a:rPr>
              <a:t>хабарлау</a:t>
            </a:r>
            <a:r>
              <a:rPr lang="ru-RU" sz="2600" i="1" dirty="0" smtClean="0">
                <a:solidFill>
                  <a:srgbClr val="002060"/>
                </a:solidFill>
                <a:effectLst/>
                <a:latin typeface="Times New Roman" panose="02020603050405020304" pitchFamily="18" charset="0"/>
                <a:ea typeface="Times New Roman" panose="02020603050405020304" pitchFamily="18" charset="0"/>
              </a:rPr>
              <a:t> </a:t>
            </a:r>
            <a:r>
              <a:rPr lang="ru-RU" sz="2600" i="1" dirty="0" err="1" smtClean="0">
                <a:solidFill>
                  <a:srgbClr val="002060"/>
                </a:solidFill>
                <a:effectLst/>
                <a:latin typeface="Times New Roman" panose="02020603050405020304" pitchFamily="18" charset="0"/>
                <a:ea typeface="Times New Roman" panose="02020603050405020304" pitchFamily="18" charset="0"/>
              </a:rPr>
              <a:t>т.б</a:t>
            </a:r>
            <a:r>
              <a:rPr lang="ru-RU" sz="2600" i="1" dirty="0" smtClean="0">
                <a:solidFill>
                  <a:srgbClr val="002060"/>
                </a:solidFill>
                <a:effectLst/>
                <a:latin typeface="Times New Roman" panose="02020603050405020304" pitchFamily="18" charset="0"/>
                <a:ea typeface="Times New Roman" panose="02020603050405020304" pitchFamily="18" charset="0"/>
              </a:rPr>
              <a:t>.</a:t>
            </a:r>
            <a:endParaRPr lang="ru-RU" sz="26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12"/>
          </p:nvPr>
        </p:nvSpPr>
        <p:spPr/>
        <p:txBody>
          <a:bodyPr/>
          <a:lstStyle/>
          <a:p>
            <a:fld id="{484FD59D-33F1-4A76-843D-E67207CAFE54}" type="slidenum">
              <a:rPr lang="ru-RU" smtClean="0"/>
              <a:pPr/>
              <a:t>14</a:t>
            </a:fld>
            <a:endParaRPr lang="ru-RU" dirty="0"/>
          </a:p>
        </p:txBody>
      </p:sp>
      <p:pic>
        <p:nvPicPr>
          <p:cNvPr id="5" name="Рисунок 4"/>
          <p:cNvPicPr>
            <a:picLocks noChangeAspect="1"/>
          </p:cNvPicPr>
          <p:nvPr/>
        </p:nvPicPr>
        <p:blipFill rotWithShape="1">
          <a:blip r:embed="rId2"/>
          <a:srcRect l="70634" t="10926" r="19515" b="71354"/>
          <a:stretch/>
        </p:blipFill>
        <p:spPr>
          <a:xfrm>
            <a:off x="10536070" y="272955"/>
            <a:ext cx="1201004" cy="1214651"/>
          </a:xfrm>
          <a:prstGeom prst="rect">
            <a:avLst/>
          </a:prstGeom>
        </p:spPr>
      </p:pic>
    </p:spTree>
    <p:extLst>
      <p:ext uri="{BB962C8B-B14F-4D97-AF65-F5344CB8AC3E}">
        <p14:creationId xmlns:p14="http://schemas.microsoft.com/office/powerpoint/2010/main" val="235918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365125"/>
            <a:ext cx="10857931" cy="1586505"/>
          </a:xfrm>
        </p:spPr>
        <p:txBody>
          <a:bodyPr>
            <a:noAutofit/>
          </a:bodyPr>
          <a:lstStyle/>
          <a:p>
            <a:pPr>
              <a:lnSpc>
                <a:spcPct val="107000"/>
              </a:lnSpc>
              <a:spcAft>
                <a:spcPts val="0"/>
              </a:spcAft>
            </a:pPr>
            <a:r>
              <a:rPr lang="kk-KZ" sz="3200" b="1"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Жеке жұмыс</a:t>
            </a:r>
            <a:r>
              <a:rPr lang="ru-RU" sz="2800"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r>
            <a:br>
              <a:rPr lang="ru-RU" sz="2800"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r>
              <a:rPr lang="kk-KZ" sz="3200" i="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Бағалы,ермек, абырой, үлгілі,алыс  </a:t>
            </a:r>
            <a:r>
              <a:rPr lang="kk-KZ" sz="32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сөздерінің синонимдік қатарын жазыңыз.</a:t>
            </a:r>
            <a:r>
              <a:rPr lang="ru-RU" sz="28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r>
            <a:br>
              <a:rPr lang="ru-RU" sz="28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endParaRPr lang="ru-RU" sz="3200" dirty="0">
              <a:solidFill>
                <a:srgbClr val="002060"/>
              </a:solidFill>
            </a:endParaRPr>
          </a:p>
        </p:txBody>
      </p:sp>
      <p:sp>
        <p:nvSpPr>
          <p:cNvPr id="3" name="Объект 2"/>
          <p:cNvSpPr>
            <a:spLocks noGrp="1"/>
          </p:cNvSpPr>
          <p:nvPr>
            <p:ph idx="1"/>
          </p:nvPr>
        </p:nvSpPr>
        <p:spPr>
          <a:xfrm>
            <a:off x="838200" y="2402005"/>
            <a:ext cx="10515600" cy="3774957"/>
          </a:xfrm>
        </p:spPr>
        <p:txBody>
          <a:bodyPr>
            <a:normAutofit lnSpcReduction="10000"/>
          </a:bodyPr>
          <a:lstStyle/>
          <a:p>
            <a:pPr marL="0" indent="0">
              <a:lnSpc>
                <a:spcPct val="107000"/>
              </a:lnSpc>
              <a:spcAft>
                <a:spcPts val="0"/>
              </a:spcAft>
              <a:buNone/>
            </a:pPr>
            <a:endParaRPr lang="kk-KZ"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0"/>
              </a:spcAft>
              <a:buNone/>
            </a:pPr>
            <a:endParaRPr lang="kk-KZ" b="1"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0"/>
              </a:spcAft>
              <a:buNone/>
            </a:pPr>
            <a:endParaRPr lang="kk-KZ"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0"/>
              </a:spcAft>
              <a:buNone/>
            </a:pPr>
            <a:endParaRPr lang="kk-KZ" b="1"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0"/>
              </a:spcAft>
              <a:buNone/>
            </a:pPr>
            <a:endParaRPr lang="kk-KZ"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kk-KZ" b="1" dirty="0" smtClean="0">
                <a:effectLst/>
                <a:latin typeface="Times New Roman" panose="02020603050405020304" pitchFamily="18" charset="0"/>
                <a:ea typeface="Calibri" panose="020F0502020204030204" pitchFamily="34" charset="0"/>
                <a:cs typeface="Times New Roman" panose="02020603050405020304" pitchFamily="18" charset="0"/>
              </a:rPr>
              <a:t>Дескриптор</a:t>
            </a:r>
            <a:endParaRPr lang="ru-R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kk-KZ" dirty="0" smtClean="0">
                <a:effectLst/>
                <a:latin typeface="Times New Roman" panose="02020603050405020304" pitchFamily="18" charset="0"/>
                <a:ea typeface="Calibri" panose="020F0502020204030204" pitchFamily="34" charset="0"/>
                <a:cs typeface="Times New Roman" panose="02020603050405020304" pitchFamily="18" charset="0"/>
              </a:rPr>
              <a:t>Берілген сөздердің синонимдік қатарын жазады.</a:t>
            </a:r>
            <a:endParaRPr lang="ru-RU"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12"/>
          </p:nvPr>
        </p:nvSpPr>
        <p:spPr/>
        <p:txBody>
          <a:bodyPr/>
          <a:lstStyle/>
          <a:p>
            <a:fld id="{484FD59D-33F1-4A76-843D-E67207CAFE54}" type="slidenum">
              <a:rPr lang="ru-RU" smtClean="0"/>
              <a:pPr/>
              <a:t>15</a:t>
            </a:fld>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879797392"/>
              </p:ext>
            </p:extLst>
          </p:nvPr>
        </p:nvGraphicFramePr>
        <p:xfrm>
          <a:off x="953827" y="1756050"/>
          <a:ext cx="10059916" cy="2815949"/>
        </p:xfrm>
        <a:graphic>
          <a:graphicData uri="http://schemas.openxmlformats.org/drawingml/2006/table">
            <a:tbl>
              <a:tblPr firstRow="1" bandRow="1">
                <a:tableStyleId>{18603FDC-E32A-4AB5-989C-0864C3EAD2B8}</a:tableStyleId>
              </a:tblPr>
              <a:tblGrid>
                <a:gridCol w="5029958"/>
                <a:gridCol w="5029958"/>
              </a:tblGrid>
              <a:tr h="2815949">
                <a:tc>
                  <a:txBody>
                    <a:bodyPr/>
                    <a:lstStyle/>
                    <a:p>
                      <a:r>
                        <a:rPr lang="kk-KZ" sz="2800" b="0" i="1" dirty="0" smtClean="0">
                          <a:effectLst/>
                          <a:latin typeface="Times New Roman" panose="02020603050405020304" pitchFamily="18" charset="0"/>
                          <a:cs typeface="Times New Roman" panose="02020603050405020304" pitchFamily="18" charset="0"/>
                        </a:rPr>
                        <a:t>Ермек-</a:t>
                      </a:r>
                    </a:p>
                    <a:p>
                      <a:r>
                        <a:rPr lang="kk-KZ" sz="2800" b="0" i="1" dirty="0" smtClean="0">
                          <a:effectLst/>
                          <a:latin typeface="Times New Roman" panose="02020603050405020304" pitchFamily="18" charset="0"/>
                          <a:cs typeface="Times New Roman" panose="02020603050405020304" pitchFamily="18" charset="0"/>
                        </a:rPr>
                        <a:t>Бағалы-</a:t>
                      </a:r>
                    </a:p>
                    <a:p>
                      <a:r>
                        <a:rPr lang="kk-KZ" sz="2800" b="0" i="1" dirty="0" smtClean="0">
                          <a:effectLst/>
                          <a:latin typeface="Times New Roman" panose="02020603050405020304" pitchFamily="18" charset="0"/>
                          <a:cs typeface="Times New Roman" panose="02020603050405020304" pitchFamily="18" charset="0"/>
                        </a:rPr>
                        <a:t>Ел-</a:t>
                      </a:r>
                    </a:p>
                    <a:p>
                      <a:r>
                        <a:rPr lang="kk-KZ" sz="2800" b="0" i="1" dirty="0" smtClean="0">
                          <a:effectLst/>
                          <a:latin typeface="Times New Roman" panose="02020603050405020304" pitchFamily="18" charset="0"/>
                          <a:cs typeface="Times New Roman" panose="02020603050405020304" pitchFamily="18" charset="0"/>
                        </a:rPr>
                        <a:t>Абырой</a:t>
                      </a:r>
                    </a:p>
                    <a:p>
                      <a:r>
                        <a:rPr lang="kk-KZ" sz="2800" b="0" i="1" dirty="0" smtClean="0">
                          <a:effectLst/>
                          <a:latin typeface="Times New Roman" panose="02020603050405020304" pitchFamily="18" charset="0"/>
                          <a:cs typeface="Times New Roman" panose="02020603050405020304" pitchFamily="18" charset="0"/>
                        </a:rPr>
                        <a:t>Алыс -</a:t>
                      </a:r>
                    </a:p>
                    <a:p>
                      <a:r>
                        <a:rPr lang="kk-KZ" sz="2800" b="0" i="1" dirty="0" smtClean="0">
                          <a:effectLst/>
                          <a:latin typeface="Times New Roman" panose="02020603050405020304" pitchFamily="18" charset="0"/>
                          <a:cs typeface="Times New Roman" panose="02020603050405020304" pitchFamily="18" charset="0"/>
                        </a:rPr>
                        <a:t>Үлгілі</a:t>
                      </a:r>
                    </a:p>
                  </a:txBody>
                  <a:tcPr/>
                </a:tc>
                <a:tc>
                  <a:txBody>
                    <a:bodyPr/>
                    <a:lstStyle/>
                    <a:p>
                      <a:endParaRPr lang="ru-RU" dirty="0"/>
                    </a:p>
                  </a:txBody>
                  <a:tcPr/>
                </a:tc>
              </a:tr>
            </a:tbl>
          </a:graphicData>
        </a:graphic>
      </p:graphicFrame>
      <p:pic>
        <p:nvPicPr>
          <p:cNvPr id="6" name="Рисунок 5"/>
          <p:cNvPicPr>
            <a:picLocks noChangeAspect="1"/>
          </p:cNvPicPr>
          <p:nvPr/>
        </p:nvPicPr>
        <p:blipFill rotWithShape="1">
          <a:blip r:embed="rId2"/>
          <a:srcRect l="35373" t="33624" r="25672" b="33525"/>
          <a:stretch/>
        </p:blipFill>
        <p:spPr>
          <a:xfrm>
            <a:off x="5046217" y="1756049"/>
            <a:ext cx="5939094" cy="2815949"/>
          </a:xfrm>
          <a:prstGeom prst="rect">
            <a:avLst/>
          </a:prstGeom>
        </p:spPr>
      </p:pic>
    </p:spTree>
    <p:extLst>
      <p:ext uri="{BB962C8B-B14F-4D97-AF65-F5344CB8AC3E}">
        <p14:creationId xmlns:p14="http://schemas.microsoft.com/office/powerpoint/2010/main" val="116885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idx="1"/>
          </p:nvPr>
        </p:nvPicPr>
        <p:blipFill rotWithShape="1">
          <a:blip r:embed="rId2"/>
          <a:srcRect l="3329" t="12619" r="19964" b="13047"/>
          <a:stretch/>
        </p:blipFill>
        <p:spPr>
          <a:xfrm>
            <a:off x="0" y="0"/>
            <a:ext cx="12192000" cy="6858000"/>
          </a:xfrm>
          <a:prstGeom prst="rect">
            <a:avLst/>
          </a:prstGeom>
        </p:spPr>
      </p:pic>
      <p:sp>
        <p:nvSpPr>
          <p:cNvPr id="4" name="Номер слайда 3"/>
          <p:cNvSpPr>
            <a:spLocks noGrp="1"/>
          </p:cNvSpPr>
          <p:nvPr>
            <p:ph type="sldNum" sz="quarter" idx="12"/>
          </p:nvPr>
        </p:nvSpPr>
        <p:spPr/>
        <p:txBody>
          <a:bodyPr/>
          <a:lstStyle/>
          <a:p>
            <a:fld id="{484FD59D-33F1-4A76-843D-E67207CAFE54}" type="slidenum">
              <a:rPr lang="ru-RU" smtClean="0"/>
              <a:pPr/>
              <a:t>16</a:t>
            </a:fld>
            <a:endParaRPr lang="ru-RU" dirty="0"/>
          </a:p>
        </p:txBody>
      </p:sp>
    </p:spTree>
    <p:extLst>
      <p:ext uri="{BB962C8B-B14F-4D97-AF65-F5344CB8AC3E}">
        <p14:creationId xmlns:p14="http://schemas.microsoft.com/office/powerpoint/2010/main" val="180746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lgn="ctr">
              <a:buNone/>
            </a:pPr>
            <a:r>
              <a:rPr lang="kk-KZ" sz="4400" b="1" dirty="0" smtClean="0">
                <a:solidFill>
                  <a:srgbClr val="002060"/>
                </a:solidFill>
                <a:effectLst/>
                <a:latin typeface="Times New Roman" panose="02020603050405020304" pitchFamily="18" charset="0"/>
                <a:ea typeface="Calibri" panose="020F0502020204030204" pitchFamily="34" charset="0"/>
              </a:rPr>
              <a:t>«Уақыт және мен» </a:t>
            </a:r>
          </a:p>
          <a:p>
            <a:pPr marL="0" indent="0" algn="ctr">
              <a:buNone/>
            </a:pPr>
            <a:r>
              <a:rPr lang="kk-KZ" sz="4400" b="1" dirty="0" smtClean="0">
                <a:solidFill>
                  <a:srgbClr val="002060"/>
                </a:solidFill>
                <a:effectLst/>
                <a:latin typeface="Times New Roman" panose="02020603050405020304" pitchFamily="18" charset="0"/>
                <a:ea typeface="Calibri" panose="020F0502020204030204" pitchFamily="34" charset="0"/>
              </a:rPr>
              <a:t>тақырыбына эссе жазу.</a:t>
            </a:r>
            <a:endParaRPr lang="ru-RU" sz="4400" dirty="0">
              <a:solidFill>
                <a:srgbClr val="002060"/>
              </a:solidFill>
            </a:endParaRPr>
          </a:p>
        </p:txBody>
      </p:sp>
      <p:sp>
        <p:nvSpPr>
          <p:cNvPr id="4" name="Номер слайда 3"/>
          <p:cNvSpPr>
            <a:spLocks noGrp="1"/>
          </p:cNvSpPr>
          <p:nvPr>
            <p:ph type="sldNum" sz="quarter" idx="12"/>
          </p:nvPr>
        </p:nvSpPr>
        <p:spPr/>
        <p:txBody>
          <a:bodyPr/>
          <a:lstStyle/>
          <a:p>
            <a:fld id="{484FD59D-33F1-4A76-843D-E67207CAFE54}" type="slidenum">
              <a:rPr lang="ru-RU" smtClean="0"/>
              <a:pPr/>
              <a:t>17</a:t>
            </a:fld>
            <a:endParaRPr lang="ru-RU" dirty="0"/>
          </a:p>
        </p:txBody>
      </p:sp>
    </p:spTree>
    <p:extLst>
      <p:ext uri="{BB962C8B-B14F-4D97-AF65-F5344CB8AC3E}">
        <p14:creationId xmlns:p14="http://schemas.microsoft.com/office/powerpoint/2010/main" val="322297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User\Desktop\download.jpg"/>
          <p:cNvPicPr/>
          <p:nvPr/>
        </p:nvPicPr>
        <p:blipFill rotWithShape="1">
          <a:blip r:embed="rId2">
            <a:extLst>
              <a:ext uri="{28A0092B-C50C-407E-A947-70E740481C1C}">
                <a14:useLocalDpi xmlns:a14="http://schemas.microsoft.com/office/drawing/2010/main" val="0"/>
              </a:ext>
            </a:extLst>
          </a:blip>
          <a:srcRect l="31772"/>
          <a:stretch/>
        </p:blipFill>
        <p:spPr bwMode="auto">
          <a:xfrm>
            <a:off x="972222" y="578394"/>
            <a:ext cx="2971981" cy="2479766"/>
          </a:xfrm>
          <a:prstGeom prst="rect">
            <a:avLst/>
          </a:prstGeom>
          <a:noFill/>
          <a:ln>
            <a:noFill/>
          </a:ln>
          <a:extLst>
            <a:ext uri="{53640926-AAD7-44D8-BBD7-CCE9431645EC}">
              <a14:shadowObscured xmlns:a14="http://schemas.microsoft.com/office/drawing/2010/main"/>
            </a:ext>
          </a:extLst>
        </p:spPr>
      </p:pic>
      <p:pic>
        <p:nvPicPr>
          <p:cNvPr id="5" name="Рисунок 4" descr="C:\Users\User\Desktop\download.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2382" y="3439235"/>
            <a:ext cx="2866030" cy="2811439"/>
          </a:xfrm>
          <a:prstGeom prst="rect">
            <a:avLst/>
          </a:prstGeom>
          <a:noFill/>
          <a:ln>
            <a:noFill/>
          </a:ln>
        </p:spPr>
      </p:pic>
      <p:pic>
        <p:nvPicPr>
          <p:cNvPr id="6" name="Рисунок 5" descr="C:\Users\User\Desktop\image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8076" y="578394"/>
            <a:ext cx="2950760" cy="2656125"/>
          </a:xfrm>
          <a:prstGeom prst="rect">
            <a:avLst/>
          </a:prstGeom>
          <a:noFill/>
          <a:ln>
            <a:noFill/>
          </a:ln>
        </p:spPr>
      </p:pic>
      <p:pic>
        <p:nvPicPr>
          <p:cNvPr id="7" name="Рисунок 6" descr="C:\Users\User\Desktop\download.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7707" y="578394"/>
            <a:ext cx="3752836" cy="2479766"/>
          </a:xfrm>
          <a:prstGeom prst="rect">
            <a:avLst/>
          </a:prstGeom>
          <a:noFill/>
          <a:ln>
            <a:noFill/>
          </a:ln>
        </p:spPr>
      </p:pic>
      <p:pic>
        <p:nvPicPr>
          <p:cNvPr id="8" name="Рисунок 7"/>
          <p:cNvPicPr>
            <a:picLocks noChangeAspect="1"/>
          </p:cNvPicPr>
          <p:nvPr/>
        </p:nvPicPr>
        <p:blipFill rotWithShape="1">
          <a:blip r:embed="rId6"/>
          <a:srcRect l="40410" t="46566" r="33619" b="28348"/>
          <a:stretch/>
        </p:blipFill>
        <p:spPr>
          <a:xfrm>
            <a:off x="6394124" y="3439234"/>
            <a:ext cx="4020675" cy="2183643"/>
          </a:xfrm>
          <a:prstGeom prst="rect">
            <a:avLst/>
          </a:prstGeom>
        </p:spPr>
      </p:pic>
    </p:spTree>
    <p:extLst>
      <p:ext uri="{BB962C8B-B14F-4D97-AF65-F5344CB8AC3E}">
        <p14:creationId xmlns:p14="http://schemas.microsoft.com/office/powerpoint/2010/main" val="159424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484FD59D-33F1-4A76-843D-E67207CAFE54}" type="slidenum">
              <a:rPr lang="ru-RU" smtClean="0"/>
              <a:pPr/>
              <a:t>3</a:t>
            </a:fld>
            <a:endParaRPr lang="ru-RU" dirty="0"/>
          </a:p>
        </p:txBody>
      </p:sp>
      <p:sp>
        <p:nvSpPr>
          <p:cNvPr id="7" name="Прямоугольник 6"/>
          <p:cNvSpPr/>
          <p:nvPr/>
        </p:nvSpPr>
        <p:spPr>
          <a:xfrm>
            <a:off x="8370627" y="2466256"/>
            <a:ext cx="3821373" cy="3648884"/>
          </a:xfrm>
          <a:prstGeom prst="rect">
            <a:avLst/>
          </a:prstGeom>
        </p:spPr>
        <p:txBody>
          <a:bodyPr wrap="square">
            <a:spAutoFit/>
          </a:bodyPr>
          <a:lstStyle/>
          <a:p>
            <a:pPr lvl="0">
              <a:lnSpc>
                <a:spcPct val="107000"/>
              </a:lnSpc>
              <a:spcAft>
                <a:spcPts val="0"/>
              </a:spcAft>
              <a:buSzPts val="1200"/>
            </a:pPr>
            <a:r>
              <a:rPr lang="kk-KZ"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 Бұрасаң </a:t>
            </a:r>
            <a:r>
              <a:rPr lang="kk-KZ"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тетігін,</a:t>
            </a:r>
            <a:br>
              <a:rPr lang="kk-KZ"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br>
            <a:r>
              <a:rPr lang="kk-KZ"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Соғады жүрегі,</a:t>
            </a:r>
            <a:br>
              <a:rPr lang="kk-KZ"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br>
            <a:r>
              <a:rPr lang="kk-KZ"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Өлшемін түн мен күн,</a:t>
            </a:r>
            <a:br>
              <a:rPr lang="kk-KZ"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br>
            <a:r>
              <a:rPr lang="kk-KZ"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Әркім-ақ біледі.</a:t>
            </a:r>
            <a:endPar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buSzPts val="1200"/>
            </a:pPr>
            <a:r>
              <a:rPr lang="kk-KZ"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2. Ұшып </a:t>
            </a:r>
            <a:r>
              <a:rPr lang="kk-KZ"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түсер күн бітсе,</a:t>
            </a:r>
            <a:endPar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kk-KZ"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Жоғалады жыл бітсе.</a:t>
            </a:r>
            <a:endPar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buSzPts val="1200"/>
            </a:pPr>
            <a:r>
              <a:rPr lang="kk-KZ"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3. Аптаның </a:t>
            </a:r>
            <a:r>
              <a:rPr lang="kk-KZ"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бірінші күні.</a:t>
            </a:r>
            <a:endPar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buSzPts val="1200"/>
            </a:pPr>
            <a:r>
              <a:rPr lang="kk-KZ"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4. Уақыт </a:t>
            </a:r>
            <a:r>
              <a:rPr lang="kk-KZ"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өлшем бірлігі</a:t>
            </a:r>
            <a:endParaRPr lang="ru-RU"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buSzPts val="1200"/>
            </a:pPr>
            <a:r>
              <a:rPr lang="kk-KZ"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5. Көктем </a:t>
            </a:r>
            <a:r>
              <a:rPr lang="kk-KZ"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мезгілі</a:t>
            </a:r>
            <a:endPar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1449450939"/>
              </p:ext>
            </p:extLst>
          </p:nvPr>
        </p:nvGraphicFramePr>
        <p:xfrm>
          <a:off x="736976" y="313899"/>
          <a:ext cx="7506268" cy="6042449"/>
        </p:xfrm>
        <a:graphic>
          <a:graphicData uri="http://schemas.openxmlformats.org/drawingml/2006/table">
            <a:tbl>
              <a:tblPr firstRow="1" firstCol="1" bandRow="1"/>
              <a:tblGrid>
                <a:gridCol w="682388"/>
                <a:gridCol w="682388"/>
                <a:gridCol w="682388"/>
                <a:gridCol w="682388"/>
                <a:gridCol w="682388"/>
                <a:gridCol w="682388"/>
                <a:gridCol w="682388"/>
                <a:gridCol w="682388"/>
                <a:gridCol w="682388"/>
                <a:gridCol w="682388"/>
                <a:gridCol w="682388"/>
              </a:tblGrid>
              <a:tr h="856410">
                <a:tc gridSpan="3">
                  <a:txBody>
                    <a:bodyPr/>
                    <a:lstStyle/>
                    <a:p>
                      <a:pPr>
                        <a:lnSpc>
                          <a:spcPct val="107000"/>
                        </a:lnSpc>
                        <a:spcAft>
                          <a:spcPts val="80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c hMerge="1">
                  <a:txBody>
                    <a:bodyPr/>
                    <a:lstStyle/>
                    <a:p>
                      <a:endParaRPr lang="ru-RU"/>
                    </a:p>
                  </a:txBody>
                  <a:tcPr/>
                </a:tc>
                <a:tc hMerge="1">
                  <a:txBody>
                    <a:bodyPr/>
                    <a:lstStyle/>
                    <a:p>
                      <a:endParaRPr lang="ru-RU"/>
                    </a:p>
                  </a:txBody>
                  <a:tcPr/>
                </a:tc>
                <a:tc rowSpan="2" gridSpan="2">
                  <a:txBody>
                    <a:bodyPr/>
                    <a:lstStyle/>
                    <a:p>
                      <a:pPr>
                        <a:lnSpc>
                          <a:spcPct val="107000"/>
                        </a:lnSpc>
                        <a:spcAft>
                          <a:spcPts val="0"/>
                        </a:spcAft>
                      </a:pPr>
                      <a:r>
                        <a:rPr lang="kk-KZ" sz="12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hMerge="1">
                  <a:txBody>
                    <a:bodyPr/>
                    <a:lstStyle/>
                    <a:p>
                      <a:endParaRPr lang="ru-RU"/>
                    </a:p>
                  </a:txBody>
                  <a:tcPr/>
                </a:tc>
                <a:tc>
                  <a:txBody>
                    <a:bodyPr/>
                    <a:lstStyle/>
                    <a:p>
                      <a:r>
                        <a:rPr lang="kk-KZ" sz="2400" b="1" dirty="0" smtClean="0">
                          <a:solidFill>
                            <a:srgbClr val="7030A0"/>
                          </a:solidFill>
                          <a:latin typeface="Times New Roman" panose="02020603050405020304" pitchFamily="18" charset="0"/>
                          <a:cs typeface="Times New Roman" panose="02020603050405020304" pitchFamily="18" charset="0"/>
                        </a:rPr>
                        <a:t>1</a:t>
                      </a:r>
                      <a:endParaRPr lang="ru-RU" sz="2400" b="1" dirty="0">
                        <a:solidFill>
                          <a:srgbClr val="7030A0"/>
                        </a:solidFill>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4000" b="1" dirty="0">
                        <a:solidFill>
                          <a:srgbClr val="002060"/>
                        </a:solidFill>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4000" b="1" dirty="0">
                        <a:solidFill>
                          <a:srgbClr val="002060"/>
                        </a:solidFill>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4000" b="1" dirty="0">
                        <a:solidFill>
                          <a:srgbClr val="002060"/>
                        </a:solidFill>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4000" b="1" dirty="0">
                        <a:solidFill>
                          <a:srgbClr val="002060"/>
                        </a:solidFill>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856410">
                <a:tc gridSpan="3">
                  <a:txBody>
                    <a:bodyPr/>
                    <a:lstStyle/>
                    <a:p>
                      <a:pPr>
                        <a:lnSpc>
                          <a:spcPct val="107000"/>
                        </a:lnSpc>
                        <a:spcAft>
                          <a:spcPts val="80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c hMerge="1">
                  <a:txBody>
                    <a:bodyPr/>
                    <a:lstStyle/>
                    <a:p>
                      <a:endParaRPr lang="ru-RU"/>
                    </a:p>
                  </a:txBody>
                  <a:tcPr/>
                </a:tc>
                <a:tc hMerge="1">
                  <a:txBody>
                    <a:bodyPr/>
                    <a:lstStyle/>
                    <a:p>
                      <a:endParaRPr lang="ru-RU"/>
                    </a:p>
                  </a:txBody>
                  <a:tcPr/>
                </a:tc>
                <a:tc gridSpan="2" vMerge="1">
                  <a:txBody>
                    <a:bodyPr/>
                    <a:lstStyle/>
                    <a:p>
                      <a:endParaRPr lang="ru-RU"/>
                    </a:p>
                  </a:txBody>
                  <a:tcPr/>
                </a:tc>
                <a:tc hMerge="1" vMerge="1">
                  <a:txBody>
                    <a:bodyPr/>
                    <a:lstStyle/>
                    <a:p>
                      <a:endParaRPr lang="ru-RU"/>
                    </a:p>
                  </a:txBody>
                  <a:tcPr/>
                </a:tc>
                <a:tc>
                  <a:txBody>
                    <a:bodyPr/>
                    <a:lstStyle/>
                    <a:p>
                      <a:pPr>
                        <a:lnSpc>
                          <a:spcPct val="107000"/>
                        </a:lnSpc>
                        <a:spcAft>
                          <a:spcPts val="0"/>
                        </a:spcAft>
                      </a:pPr>
                      <a:r>
                        <a:rPr lang="kk-KZ" sz="4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И</a:t>
                      </a:r>
                      <a:endParaRPr lang="ru-RU" sz="3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nSpc>
                          <a:spcPct val="107000"/>
                        </a:lnSpc>
                        <a:spcAft>
                          <a:spcPts val="0"/>
                        </a:spcAft>
                      </a:pPr>
                      <a:r>
                        <a:rPr lang="kk-KZ" sz="12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03989">
                <a:tc gridSpan="3">
                  <a:txBody>
                    <a:bodyPr/>
                    <a:lstStyle/>
                    <a:p>
                      <a:pPr>
                        <a:lnSpc>
                          <a:spcPct val="107000"/>
                        </a:lnSpc>
                        <a:spcAft>
                          <a:spcPts val="80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hMerge="1">
                  <a:txBody>
                    <a:bodyPr/>
                    <a:lstStyle/>
                    <a:p>
                      <a:endParaRPr lang="ru-RU"/>
                    </a:p>
                  </a:txBody>
                  <a:tcPr/>
                </a:tc>
                <a:tc>
                  <a:txBody>
                    <a:bodyPr/>
                    <a:lstStyle/>
                    <a:p>
                      <a:r>
                        <a:rPr lang="kk-KZ" dirty="0" smtClean="0"/>
                        <a:t>2</a:t>
                      </a:r>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6410">
                <a:tc gridSpan="5">
                  <a:txBody>
                    <a:bodyPr/>
                    <a:lstStyle/>
                    <a:p>
                      <a:pPr>
                        <a:lnSpc>
                          <a:spcPct val="107000"/>
                        </a:lnSpc>
                        <a:spcAft>
                          <a:spcPts val="0"/>
                        </a:spcAft>
                      </a:pPr>
                      <a:r>
                        <a:rPr lang="kk-KZ" sz="12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07000"/>
                        </a:lnSpc>
                        <a:spcAft>
                          <a:spcPts val="0"/>
                        </a:spcAft>
                      </a:pPr>
                      <a:r>
                        <a:rPr lang="kk-KZ" sz="4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О</a:t>
                      </a:r>
                      <a:endParaRPr lang="ru-RU" sz="3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spcAft>
                          <a:spcPts val="0"/>
                        </a:spcAft>
                      </a:pPr>
                      <a:r>
                        <a:rPr lang="kk-KZ" sz="12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nSpc>
                          <a:spcPct val="107000"/>
                        </a:lnSpc>
                        <a:spcAft>
                          <a:spcPts val="0"/>
                        </a:spcAft>
                      </a:pPr>
                      <a:r>
                        <a:rPr lang="kk-KZ"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gridSpan="2">
                  <a:txBody>
                    <a:bodyPr/>
                    <a:lstStyle/>
                    <a:p>
                      <a:endParaRPr lang="ru-RU" dirty="0"/>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ru-RU"/>
                    </a:p>
                  </a:txBody>
                  <a:tcPr/>
                </a:tc>
              </a:tr>
              <a:tr h="856410">
                <a:tc>
                  <a:txBody>
                    <a:bodyPr/>
                    <a:lstStyle/>
                    <a:p>
                      <a:r>
                        <a:rPr lang="kk-KZ" dirty="0" smtClean="0"/>
                        <a:t>3</a:t>
                      </a:r>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4000" b="1" dirty="0">
                        <a:solidFill>
                          <a:srgbClr val="C00000"/>
                        </a:solidFill>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gridSpan="2" vMerge="1">
                  <a:txBody>
                    <a:bodyPr/>
                    <a:lstStyle/>
                    <a:p>
                      <a:endParaRPr lang="ru-RU"/>
                    </a:p>
                  </a:txBody>
                  <a:tcPr/>
                </a:tc>
                <a:tc hMerge="1" vMerge="1">
                  <a:txBody>
                    <a:bodyPr/>
                    <a:lstStyle/>
                    <a:p>
                      <a:endParaRPr lang="ru-RU"/>
                    </a:p>
                  </a:txBody>
                  <a:tcPr/>
                </a:tc>
              </a:tr>
              <a:tr h="856410">
                <a:tc rowSpan="2" gridSpan="4">
                  <a:txBody>
                    <a:bodyPr/>
                    <a:lstStyle/>
                    <a:p>
                      <a:pPr>
                        <a:lnSpc>
                          <a:spcPct val="107000"/>
                        </a:lnSpc>
                        <a:spcAft>
                          <a:spcPts val="0"/>
                        </a:spcAft>
                      </a:pPr>
                      <a:r>
                        <a:rPr lang="kk-KZ"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a:txBody>
                    <a:bodyPr/>
                    <a:lstStyle/>
                    <a:p>
                      <a:r>
                        <a:rPr lang="kk-KZ" dirty="0" smtClean="0"/>
                        <a:t>4</a:t>
                      </a:r>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ru-RU"/>
                    </a:p>
                  </a:txBody>
                  <a:tcPr/>
                </a:tc>
                <a:tc hMerge="1" vMerge="1">
                  <a:txBody>
                    <a:bodyPr/>
                    <a:lstStyle/>
                    <a:p>
                      <a:endParaRPr lang="ru-RU"/>
                    </a:p>
                  </a:txBody>
                  <a:tcPr/>
                </a:tc>
              </a:tr>
              <a:tr h="856410">
                <a:tc gridSpan="4"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a:txBody>
                    <a:bodyPr/>
                    <a:lstStyle/>
                    <a:p>
                      <a:endParaRPr lang="ru-RU"/>
                    </a:p>
                  </a:txBody>
                  <a:tcPr marL="68580" marR="68580"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r>
                        <a:rPr lang="kk-KZ" dirty="0" smtClean="0"/>
                        <a:t>5</a:t>
                      </a:r>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bl>
          </a:graphicData>
        </a:graphic>
      </p:graphicFrame>
      <p:pic>
        <p:nvPicPr>
          <p:cNvPr id="11" name="Рисунок 10"/>
          <p:cNvPicPr>
            <a:picLocks noChangeAspect="1"/>
          </p:cNvPicPr>
          <p:nvPr/>
        </p:nvPicPr>
        <p:blipFill rotWithShape="1">
          <a:blip r:embed="rId2"/>
          <a:srcRect l="43763" t="27054" r="37558" b="64877"/>
          <a:stretch/>
        </p:blipFill>
        <p:spPr>
          <a:xfrm>
            <a:off x="4121621" y="307439"/>
            <a:ext cx="3484183" cy="846161"/>
          </a:xfrm>
          <a:prstGeom prst="rect">
            <a:avLst/>
          </a:prstGeom>
        </p:spPr>
      </p:pic>
      <p:pic>
        <p:nvPicPr>
          <p:cNvPr id="12" name="Рисунок 11"/>
          <p:cNvPicPr>
            <a:picLocks noChangeAspect="1"/>
          </p:cNvPicPr>
          <p:nvPr/>
        </p:nvPicPr>
        <p:blipFill rotWithShape="1">
          <a:blip r:embed="rId3"/>
          <a:srcRect l="36605" t="43380" r="33955" b="48258"/>
          <a:stretch/>
        </p:blipFill>
        <p:spPr>
          <a:xfrm>
            <a:off x="2756848" y="2032537"/>
            <a:ext cx="5486396" cy="867437"/>
          </a:xfrm>
          <a:prstGeom prst="rect">
            <a:avLst/>
          </a:prstGeom>
        </p:spPr>
      </p:pic>
      <p:pic>
        <p:nvPicPr>
          <p:cNvPr id="13" name="Рисунок 12"/>
          <p:cNvPicPr>
            <a:picLocks noChangeAspect="1"/>
          </p:cNvPicPr>
          <p:nvPr/>
        </p:nvPicPr>
        <p:blipFill rotWithShape="1">
          <a:blip r:embed="rId4"/>
          <a:srcRect l="25635" t="60304" r="44925" b="32330"/>
          <a:stretch/>
        </p:blipFill>
        <p:spPr>
          <a:xfrm>
            <a:off x="736976" y="3811687"/>
            <a:ext cx="5459108" cy="832881"/>
          </a:xfrm>
          <a:prstGeom prst="rect">
            <a:avLst/>
          </a:prstGeom>
        </p:spPr>
      </p:pic>
      <p:pic>
        <p:nvPicPr>
          <p:cNvPr id="14" name="Рисунок 13"/>
          <p:cNvPicPr>
            <a:picLocks noChangeAspect="1"/>
          </p:cNvPicPr>
          <p:nvPr/>
        </p:nvPicPr>
        <p:blipFill rotWithShape="1">
          <a:blip r:embed="rId5"/>
          <a:srcRect l="40299" t="68268" r="41567" b="23370"/>
          <a:stretch/>
        </p:blipFill>
        <p:spPr>
          <a:xfrm>
            <a:off x="3466530" y="4615880"/>
            <a:ext cx="3411942" cy="884578"/>
          </a:xfrm>
          <a:prstGeom prst="rect">
            <a:avLst/>
          </a:prstGeom>
        </p:spPr>
      </p:pic>
      <p:pic>
        <p:nvPicPr>
          <p:cNvPr id="15" name="Рисунок 14"/>
          <p:cNvPicPr>
            <a:picLocks noChangeAspect="1"/>
          </p:cNvPicPr>
          <p:nvPr/>
        </p:nvPicPr>
        <p:blipFill rotWithShape="1">
          <a:blip r:embed="rId6"/>
          <a:srcRect l="44105" t="76431" r="37649" b="15406"/>
          <a:stretch/>
        </p:blipFill>
        <p:spPr>
          <a:xfrm>
            <a:off x="4172801" y="5500458"/>
            <a:ext cx="3381825" cy="850644"/>
          </a:xfrm>
          <a:prstGeom prst="rect">
            <a:avLst/>
          </a:prstGeom>
        </p:spPr>
      </p:pic>
    </p:spTree>
    <p:extLst>
      <p:ext uri="{BB962C8B-B14F-4D97-AF65-F5344CB8AC3E}">
        <p14:creationId xmlns:p14="http://schemas.microsoft.com/office/powerpoint/2010/main" val="408102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484FD59D-33F1-4A76-843D-E67207CAFE54}" type="slidenum">
              <a:rPr lang="ru-RU" sz="1800" smtClean="0"/>
              <a:pPr/>
              <a:t>4</a:t>
            </a:fld>
            <a:endParaRPr lang="ru-RU" dirty="0"/>
          </a:p>
        </p:txBody>
      </p:sp>
      <p:sp>
        <p:nvSpPr>
          <p:cNvPr id="5" name="Прямоугольник 4"/>
          <p:cNvSpPr/>
          <p:nvPr/>
        </p:nvSpPr>
        <p:spPr>
          <a:xfrm>
            <a:off x="1628400" y="397384"/>
            <a:ext cx="5961888" cy="830997"/>
          </a:xfrm>
          <a:prstGeom prst="rect">
            <a:avLst/>
          </a:prstGeom>
          <a:noFill/>
        </p:spPr>
        <p:txBody>
          <a:bodyPr wrap="none" lIns="91440" tIns="45720" rIns="91440" bIns="45720">
            <a:spAutoFit/>
          </a:bodyPr>
          <a:lstStyle/>
          <a:p>
            <a:pPr algn="ctr"/>
            <a:r>
              <a:rPr lang="kk-KZ" sz="48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Сабақтың тақырыбы</a:t>
            </a:r>
            <a:r>
              <a:rPr lang="en-US" sz="48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a:t>
            </a:r>
            <a:endParaRPr lang="ru-RU" sz="48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
        <p:nvSpPr>
          <p:cNvPr id="8" name="TextBox 7"/>
          <p:cNvSpPr txBox="1"/>
          <p:nvPr/>
        </p:nvSpPr>
        <p:spPr>
          <a:xfrm>
            <a:off x="1976124" y="1436688"/>
            <a:ext cx="8886093" cy="655885"/>
          </a:xfrm>
          <a:prstGeom prst="rect">
            <a:avLst/>
          </a:prstGeom>
          <a:noFill/>
        </p:spPr>
        <p:txBody>
          <a:bodyPr wrap="square" rtlCol="0">
            <a:spAutoFit/>
          </a:bodyPr>
          <a:lstStyle/>
          <a:p>
            <a:pPr>
              <a:lnSpc>
                <a:spcPct val="107000"/>
              </a:lnSpc>
              <a:spcAft>
                <a:spcPts val="0"/>
              </a:spcAft>
            </a:pPr>
            <a:r>
              <a:rPr lang="kk-KZ"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«Апта-уақыт өлшемі. Синонимдер»</a:t>
            </a:r>
            <a:endParaRPr lang="ru-RU" sz="3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1751636" y="2300880"/>
            <a:ext cx="9335068" cy="1815882"/>
          </a:xfrm>
          <a:prstGeom prst="rect">
            <a:avLst/>
          </a:prstGeom>
        </p:spPr>
        <p:txBody>
          <a:bodyPr wrap="square">
            <a:spAutoFit/>
          </a:bodyPr>
          <a:lstStyle/>
          <a:p>
            <a:r>
              <a:rPr lang="kk-KZ" sz="2800" b="1" dirty="0" smtClean="0">
                <a:solidFill>
                  <a:srgbClr val="C00000"/>
                </a:solidFill>
                <a:latin typeface="Times New Roman" panose="02020603050405020304" pitchFamily="18" charset="0"/>
                <a:ea typeface="Calibri" panose="020F0502020204030204" pitchFamily="34" charset="0"/>
              </a:rPr>
              <a:t>Сабақтың мақсаты:</a:t>
            </a:r>
          </a:p>
          <a:p>
            <a:pPr marL="457200" indent="-457200">
              <a:buFont typeface="Wingdings" panose="05000000000000000000" pitchFamily="2" charset="2"/>
              <a:buChar char="Ø"/>
            </a:pPr>
            <a:r>
              <a:rPr lang="kk-KZ" sz="2800" dirty="0" smtClean="0">
                <a:solidFill>
                  <a:srgbClr val="002060"/>
                </a:solidFill>
                <a:latin typeface="Times New Roman" panose="02020603050405020304" pitchFamily="18" charset="0"/>
                <a:ea typeface="Calibri" panose="020F0502020204030204" pitchFamily="34" charset="0"/>
              </a:rPr>
              <a:t>аптаға </a:t>
            </a:r>
            <a:r>
              <a:rPr lang="kk-KZ" sz="2800" dirty="0">
                <a:solidFill>
                  <a:srgbClr val="002060"/>
                </a:solidFill>
                <a:latin typeface="Times New Roman" panose="02020603050405020304" pitchFamily="18" charset="0"/>
                <a:ea typeface="Calibri" panose="020F0502020204030204" pitchFamily="34" charset="0"/>
              </a:rPr>
              <a:t>қатысты қазақы </a:t>
            </a:r>
            <a:r>
              <a:rPr lang="kk-KZ" sz="2800" dirty="0" smtClean="0">
                <a:solidFill>
                  <a:srgbClr val="002060"/>
                </a:solidFill>
                <a:latin typeface="Times New Roman" panose="02020603050405020304" pitchFamily="18" charset="0"/>
                <a:ea typeface="Calibri" panose="020F0502020204030204" pitchFamily="34" charset="0"/>
              </a:rPr>
              <a:t>түсініктермен;</a:t>
            </a:r>
          </a:p>
          <a:p>
            <a:pPr marL="457200" indent="-457200">
              <a:buFont typeface="Wingdings" panose="05000000000000000000" pitchFamily="2" charset="2"/>
              <a:buChar char="Ø"/>
            </a:pPr>
            <a:r>
              <a:rPr lang="kk-KZ" sz="2800" dirty="0" smtClean="0">
                <a:solidFill>
                  <a:srgbClr val="002060"/>
                </a:solidFill>
                <a:latin typeface="Times New Roman" panose="02020603050405020304" pitchFamily="18" charset="0"/>
                <a:ea typeface="Calibri" panose="020F0502020204030204" pitchFamily="34" charset="0"/>
              </a:rPr>
              <a:t>мағыналары </a:t>
            </a:r>
            <a:r>
              <a:rPr lang="kk-KZ" sz="2800" dirty="0">
                <a:solidFill>
                  <a:srgbClr val="002060"/>
                </a:solidFill>
                <a:latin typeface="Times New Roman" panose="02020603050405020304" pitchFamily="18" charset="0"/>
                <a:ea typeface="Calibri" panose="020F0502020204030204" pitchFamily="34" charset="0"/>
              </a:rPr>
              <a:t>бір-біріне жақын </a:t>
            </a:r>
            <a:r>
              <a:rPr lang="kk-KZ" sz="2800" dirty="0" smtClean="0">
                <a:solidFill>
                  <a:srgbClr val="002060"/>
                </a:solidFill>
                <a:latin typeface="Times New Roman" panose="02020603050405020304" pitchFamily="18" charset="0"/>
                <a:ea typeface="Calibri" panose="020F0502020204030204" pitchFamily="34" charset="0"/>
              </a:rPr>
              <a:t>сөздермен;</a:t>
            </a:r>
          </a:p>
          <a:p>
            <a:pPr marL="457200" indent="-457200">
              <a:buFont typeface="Wingdings" panose="05000000000000000000" pitchFamily="2" charset="2"/>
              <a:buChar char="Ø"/>
            </a:pPr>
            <a:r>
              <a:rPr lang="kk-KZ" sz="2800" dirty="0" smtClean="0">
                <a:solidFill>
                  <a:srgbClr val="002060"/>
                </a:solidFill>
                <a:latin typeface="Times New Roman" panose="02020603050405020304" pitchFamily="18" charset="0"/>
                <a:ea typeface="Calibri" panose="020F0502020204030204" pitchFamily="34" charset="0"/>
              </a:rPr>
              <a:t>синонимдік </a:t>
            </a:r>
            <a:r>
              <a:rPr lang="kk-KZ" sz="2800" dirty="0">
                <a:solidFill>
                  <a:srgbClr val="002060"/>
                </a:solidFill>
                <a:latin typeface="Times New Roman" panose="02020603050405020304" pitchFamily="18" charset="0"/>
                <a:ea typeface="Calibri" panose="020F0502020204030204" pitchFamily="34" charset="0"/>
              </a:rPr>
              <a:t>қатар түзетін сөздермен танысасыздар</a:t>
            </a:r>
            <a:r>
              <a:rPr lang="kk-KZ" sz="2800" dirty="0">
                <a:solidFill>
                  <a:srgbClr val="0070C0"/>
                </a:solidFill>
                <a:latin typeface="Times New Roman" panose="02020603050405020304" pitchFamily="18" charset="0"/>
                <a:ea typeface="Calibri" panose="020F0502020204030204" pitchFamily="34" charset="0"/>
              </a:rPr>
              <a:t>.</a:t>
            </a:r>
            <a:endParaRPr lang="ru-RU" sz="4000" dirty="0">
              <a:solidFill>
                <a:srgbClr val="0070C0"/>
              </a:solidFill>
            </a:endParaRPr>
          </a:p>
        </p:txBody>
      </p:sp>
    </p:spTree>
    <p:extLst>
      <p:ext uri="{BB962C8B-B14F-4D97-AF65-F5344CB8AC3E}">
        <p14:creationId xmlns:p14="http://schemas.microsoft.com/office/powerpoint/2010/main" val="611571637"/>
      </p:ext>
    </p:extLst>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rotWithShape="1">
          <a:blip r:embed="rId2"/>
          <a:srcRect l="683" t="11365" r="18906" b="12419"/>
          <a:stretch/>
        </p:blipFill>
        <p:spPr>
          <a:xfrm>
            <a:off x="0" y="0"/>
            <a:ext cx="12192000" cy="6858000"/>
          </a:xfrm>
          <a:prstGeom prst="rect">
            <a:avLst/>
          </a:prstGeom>
        </p:spPr>
      </p:pic>
      <p:sp>
        <p:nvSpPr>
          <p:cNvPr id="4" name="Номер слайда 3"/>
          <p:cNvSpPr>
            <a:spLocks noGrp="1"/>
          </p:cNvSpPr>
          <p:nvPr>
            <p:ph type="sldNum" sz="quarter" idx="12"/>
          </p:nvPr>
        </p:nvSpPr>
        <p:spPr/>
        <p:txBody>
          <a:bodyPr/>
          <a:lstStyle/>
          <a:p>
            <a:fld id="{484FD59D-33F1-4A76-843D-E67207CAFE54}" type="slidenum">
              <a:rPr lang="ru-RU" smtClean="0"/>
              <a:pPr/>
              <a:t>5</a:t>
            </a:fld>
            <a:endParaRPr lang="ru-RU" dirty="0"/>
          </a:p>
        </p:txBody>
      </p:sp>
    </p:spTree>
    <p:extLst>
      <p:ext uri="{BB962C8B-B14F-4D97-AF65-F5344CB8AC3E}">
        <p14:creationId xmlns:p14="http://schemas.microsoft.com/office/powerpoint/2010/main" val="419896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4715" y="504967"/>
            <a:ext cx="11750723" cy="6216508"/>
          </a:xfrm>
        </p:spPr>
        <p:txBody>
          <a:bodyPr>
            <a:normAutofit fontScale="92500" lnSpcReduction="10000"/>
          </a:bodyPr>
          <a:lstStyle/>
          <a:p>
            <a:pPr marL="0" indent="0">
              <a:spcAft>
                <a:spcPts val="0"/>
              </a:spcAft>
              <a:buNone/>
            </a:pPr>
            <a:r>
              <a:rPr lang="kk-KZ" b="1" dirty="0" smtClean="0">
                <a:solidFill>
                  <a:srgbClr val="C00000"/>
                </a:solidFill>
                <a:effectLst/>
                <a:latin typeface="Times New Roman" panose="02020603050405020304" pitchFamily="18" charset="0"/>
                <a:ea typeface="Times New Roman" panose="02020603050405020304" pitchFamily="18" charset="0"/>
              </a:rPr>
              <a:t>Оқылым. 1-тапсырма. </a:t>
            </a:r>
            <a:endParaRPr lang="ru-RU" dirty="0" smtClean="0">
              <a:solidFill>
                <a:srgbClr val="C00000"/>
              </a:solidFill>
              <a:effectLst/>
              <a:latin typeface="Times New Roman" panose="02020603050405020304" pitchFamily="18" charset="0"/>
              <a:ea typeface="Times New Roman" panose="02020603050405020304" pitchFamily="18" charset="0"/>
            </a:endParaRPr>
          </a:p>
          <a:p>
            <a:pPr marL="0" indent="0">
              <a:spcAft>
                <a:spcPts val="0"/>
              </a:spcAft>
              <a:buNone/>
            </a:pPr>
            <a:r>
              <a:rPr lang="kk-KZ" b="1" dirty="0" smtClean="0">
                <a:solidFill>
                  <a:srgbClr val="C00000"/>
                </a:solidFill>
                <a:effectLst/>
                <a:latin typeface="Times New Roman" panose="02020603050405020304" pitchFamily="18" charset="0"/>
                <a:ea typeface="Times New Roman" panose="02020603050405020304" pitchFamily="18" charset="0"/>
              </a:rPr>
              <a:t>Мәтінді түсініп оқыңдар.</a:t>
            </a:r>
            <a:endParaRPr lang="ru-RU" dirty="0" smtClean="0">
              <a:solidFill>
                <a:srgbClr val="C00000"/>
              </a:solidFill>
              <a:effectLst/>
              <a:latin typeface="Times New Roman" panose="02020603050405020304" pitchFamily="18" charset="0"/>
              <a:ea typeface="Times New Roman" panose="02020603050405020304" pitchFamily="18" charset="0"/>
            </a:endParaRPr>
          </a:p>
          <a:p>
            <a:pPr marL="0" indent="0">
              <a:spcAft>
                <a:spcPts val="0"/>
              </a:spcAft>
              <a:buNone/>
            </a:pPr>
            <a:r>
              <a:rPr lang="kk-KZ" dirty="0" smtClean="0">
                <a:solidFill>
                  <a:srgbClr val="333333"/>
                </a:solidFill>
                <a:effectLst/>
                <a:latin typeface="Times New Roman" panose="02020603050405020304" pitchFamily="18" charset="0"/>
                <a:ea typeface="Times New Roman" panose="02020603050405020304" pitchFamily="18" charset="0"/>
              </a:rPr>
              <a:t>     	 </a:t>
            </a:r>
            <a:r>
              <a:rPr lang="kk-KZ" dirty="0" smtClean="0">
                <a:solidFill>
                  <a:srgbClr val="002060"/>
                </a:solidFill>
                <a:effectLst/>
                <a:latin typeface="Times New Roman" panose="02020603050405020304" pitchFamily="18" charset="0"/>
                <a:ea typeface="Times New Roman" panose="02020603050405020304" pitchFamily="18" charset="0"/>
              </a:rPr>
              <a:t>Апта – уақыт өлшемдерінің бірі. Қазақша дүйсенбі, сейсенбі, сәрсенбі, бейсенбі, жұма, сенбі, жексенбі деп бөлінетін апта күндерінің атаулары парсы тілінің негізінде қалыптасты.</a:t>
            </a:r>
            <a:endParaRPr lang="ru-RU" dirty="0" smtClean="0">
              <a:solidFill>
                <a:srgbClr val="002060"/>
              </a:solidFill>
              <a:effectLst/>
              <a:latin typeface="Times New Roman" panose="02020603050405020304" pitchFamily="18" charset="0"/>
              <a:ea typeface="Times New Roman" panose="02020603050405020304" pitchFamily="18" charset="0"/>
            </a:endParaRPr>
          </a:p>
          <a:p>
            <a:pPr marL="0" indent="0">
              <a:spcAft>
                <a:spcPts val="0"/>
              </a:spcAft>
              <a:buNone/>
            </a:pPr>
            <a:r>
              <a:rPr lang="kk-KZ" dirty="0" smtClean="0">
                <a:solidFill>
                  <a:srgbClr val="002060"/>
                </a:solidFill>
                <a:effectLst/>
                <a:latin typeface="Times New Roman" panose="02020603050405020304" pitchFamily="18" charset="0"/>
                <a:ea typeface="Times New Roman" panose="02020603050405020304" pitchFamily="18" charset="0"/>
              </a:rPr>
              <a:t>	Қазақы дүниетанымға сәйкес аптаның әр күнінің өзіндік қасиеті бар. Мысалы, аптаның екінші – сейсенбі күнін ауыр күн деп есептеп, алыс жолға шықпаған, жаңа іс бастамаған. Сәрсенбіні сәтті күн санап, бел буған оңтайлы істерін осы күні бастауға тырысқан. Қазақта аптаның орнына жұма немесе жеті ұғымдары қолданыла береді. Бұл жұма күні немесе жеті ұғымдарының қасиетті саналуына байланысты болса керек.</a:t>
            </a:r>
            <a:endParaRPr lang="ru-RU" dirty="0" smtClean="0">
              <a:solidFill>
                <a:srgbClr val="002060"/>
              </a:solidFill>
              <a:effectLst/>
              <a:latin typeface="Times New Roman" panose="02020603050405020304" pitchFamily="18" charset="0"/>
              <a:ea typeface="Times New Roman" panose="02020603050405020304" pitchFamily="18" charset="0"/>
            </a:endParaRPr>
          </a:p>
          <a:p>
            <a:pPr marL="0" indent="0">
              <a:spcAft>
                <a:spcPts val="0"/>
              </a:spcAft>
              <a:buNone/>
            </a:pPr>
            <a:r>
              <a:rPr lang="kk-KZ" dirty="0" smtClean="0">
                <a:solidFill>
                  <a:srgbClr val="002060"/>
                </a:solidFill>
                <a:effectLst/>
                <a:latin typeface="Times New Roman" panose="02020603050405020304" pitchFamily="18" charset="0"/>
                <a:ea typeface="Times New Roman" panose="02020603050405020304" pitchFamily="18" charset="0"/>
              </a:rPr>
              <a:t>	Жаңа туған ай орағы ұлғая келе жеті күнде жарты айға, келесі жеті күнде толған айға айналады. Үшінші аптада айдың тек сол жақ жартысы қалады, ақыры төртінші аптада өліараға – ескі ай мен жаңа туатын айдың шегарасына жетеді. Айда болып тұратын мұндай апталық өзгерістерге халық айрықша мән береді. Себебі осы өзгерістердің негізінде ауа райын болжаудың сан ғасырлық тәжірибесі қалыптасқан.</a:t>
            </a:r>
            <a:endParaRPr lang="ru-RU" dirty="0" smtClean="0">
              <a:solidFill>
                <a:srgbClr val="002060"/>
              </a:solidFill>
              <a:effectLst/>
              <a:latin typeface="Times New Roman" panose="02020603050405020304" pitchFamily="18" charset="0"/>
              <a:ea typeface="Times New Roman" panose="02020603050405020304" pitchFamily="18" charset="0"/>
            </a:endParaRPr>
          </a:p>
          <a:p>
            <a:endParaRPr lang="ru-RU" dirty="0"/>
          </a:p>
        </p:txBody>
      </p:sp>
      <p:sp>
        <p:nvSpPr>
          <p:cNvPr id="4" name="Номер слайда 3"/>
          <p:cNvSpPr>
            <a:spLocks noGrp="1"/>
          </p:cNvSpPr>
          <p:nvPr>
            <p:ph type="sldNum" sz="quarter" idx="12"/>
          </p:nvPr>
        </p:nvSpPr>
        <p:spPr/>
        <p:txBody>
          <a:bodyPr/>
          <a:lstStyle/>
          <a:p>
            <a:fld id="{484FD59D-33F1-4A76-843D-E67207CAFE54}" type="slidenum">
              <a:rPr lang="ru-RU" smtClean="0"/>
              <a:pPr/>
              <a:t>6</a:t>
            </a:fld>
            <a:endParaRPr lang="ru-RU" dirty="0"/>
          </a:p>
        </p:txBody>
      </p:sp>
      <p:pic>
        <p:nvPicPr>
          <p:cNvPr id="5" name="Рисунок 4"/>
          <p:cNvPicPr>
            <a:picLocks noChangeAspect="1"/>
          </p:cNvPicPr>
          <p:nvPr/>
        </p:nvPicPr>
        <p:blipFill rotWithShape="1">
          <a:blip r:embed="rId2"/>
          <a:srcRect l="71530" t="10329" r="18284" b="73344"/>
          <a:stretch/>
        </p:blipFill>
        <p:spPr>
          <a:xfrm>
            <a:off x="10713490" y="150124"/>
            <a:ext cx="1241948" cy="1119117"/>
          </a:xfrm>
          <a:prstGeom prst="rect">
            <a:avLst/>
          </a:prstGeom>
        </p:spPr>
      </p:pic>
    </p:spTree>
    <p:extLst>
      <p:ext uri="{BB962C8B-B14F-4D97-AF65-F5344CB8AC3E}">
        <p14:creationId xmlns:p14="http://schemas.microsoft.com/office/powerpoint/2010/main" val="81671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1858479040"/>
              </p:ext>
            </p:extLst>
          </p:nvPr>
        </p:nvGraphicFramePr>
        <p:xfrm>
          <a:off x="914401" y="1799362"/>
          <a:ext cx="9416954" cy="2199432"/>
        </p:xfrm>
        <a:graphic>
          <a:graphicData uri="http://schemas.openxmlformats.org/drawingml/2006/table">
            <a:tbl>
              <a:tblPr firstRow="1" firstCol="1" bandRow="1"/>
              <a:tblGrid>
                <a:gridCol w="4707853"/>
                <a:gridCol w="4709101"/>
              </a:tblGrid>
              <a:tr h="717524">
                <a:tc>
                  <a:txBody>
                    <a:bodyPr/>
                    <a:lstStyle/>
                    <a:p>
                      <a:pPr>
                        <a:lnSpc>
                          <a:spcPct val="107000"/>
                        </a:lnSpc>
                        <a:spcAft>
                          <a:spcPts val="0"/>
                        </a:spcAft>
                      </a:pPr>
                      <a:r>
                        <a:rPr lang="kk-KZ"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Негізгі ақпарат</a:t>
                      </a:r>
                      <a:endParaRPr lang="ru-RU" sz="2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Қосымша ақпарат</a:t>
                      </a:r>
                      <a:endParaRPr lang="ru-RU" sz="2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1908">
                <a:tc>
                  <a:txBody>
                    <a:bodyPr/>
                    <a:lstStyle/>
                    <a:p>
                      <a:pPr>
                        <a:lnSpc>
                          <a:spcPct val="107000"/>
                        </a:lnSpc>
                        <a:spcAft>
                          <a:spcPts val="0"/>
                        </a:spcAft>
                      </a:pPr>
                      <a:r>
                        <a:rPr lang="kk-KZ"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Номер слайда 3"/>
          <p:cNvSpPr>
            <a:spLocks noGrp="1"/>
          </p:cNvSpPr>
          <p:nvPr>
            <p:ph type="sldNum" sz="quarter" idx="12"/>
          </p:nvPr>
        </p:nvSpPr>
        <p:spPr/>
        <p:txBody>
          <a:bodyPr/>
          <a:lstStyle/>
          <a:p>
            <a:fld id="{484FD59D-33F1-4A76-843D-E67207CAFE54}" type="slidenum">
              <a:rPr lang="ru-RU" smtClean="0"/>
              <a:pPr/>
              <a:t>7</a:t>
            </a:fld>
            <a:endParaRPr lang="ru-RU" dirty="0"/>
          </a:p>
        </p:txBody>
      </p:sp>
      <p:sp>
        <p:nvSpPr>
          <p:cNvPr id="6" name="Rectangle 1"/>
          <p:cNvSpPr>
            <a:spLocks noChangeArrowheads="1"/>
          </p:cNvSpPr>
          <p:nvPr/>
        </p:nvSpPr>
        <p:spPr bwMode="auto">
          <a:xfrm>
            <a:off x="1105469" y="525101"/>
            <a:ext cx="8734567" cy="8309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altLang="ru-RU" sz="2400" b="1" i="0" u="none" strike="noStrike" cap="none" normalizeH="0" baseline="0" dirty="0" smtClean="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1.Мәтінді әңгімелеп айтыңыз.</a:t>
            </a:r>
            <a:endParaRPr kumimoji="0" lang="ru-RU" altLang="ru-RU" sz="2400" b="0" i="0" u="none" strike="noStrike" cap="none" normalizeH="0" baseline="0" dirty="0" smtClean="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altLang="ru-RU" sz="2400" b="1" i="0" u="none" strike="noStrike" cap="none" normalizeH="0" baseline="0" dirty="0" smtClean="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2. Мәтіннен негізгі және қосымша ақпаратты анықтаңыз.</a:t>
            </a:r>
            <a:endParaRPr kumimoji="0" lang="ru-RU" altLang="ru-RU" sz="2400" b="0" i="0" u="none" strike="noStrike" cap="none" normalizeH="0" baseline="0" dirty="0" smtClean="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Прямоугольник 6"/>
          <p:cNvSpPr/>
          <p:nvPr/>
        </p:nvSpPr>
        <p:spPr>
          <a:xfrm>
            <a:off x="5122459" y="5032911"/>
            <a:ext cx="7842914" cy="1323439"/>
          </a:xfrm>
          <a:prstGeom prst="rect">
            <a:avLst/>
          </a:prstGeom>
        </p:spPr>
        <p:txBody>
          <a:bodyPr wrap="square">
            <a:spAutoFit/>
          </a:bodyPr>
          <a:lstStyle/>
          <a:p>
            <a:pPr lvl="0" eaLnBrk="0" fontAlgn="base" hangingPunct="0">
              <a:spcBef>
                <a:spcPct val="0"/>
              </a:spcBef>
              <a:spcAft>
                <a:spcPct val="0"/>
              </a:spcAft>
            </a:pPr>
            <a:r>
              <a:rPr lang="kk-KZ" alt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Дескриптор.</a:t>
            </a:r>
            <a:endParaRPr lang="ru-RU" altLang="ru-RU"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buFontTx/>
              <a:buChar char="•"/>
            </a:pPr>
            <a:r>
              <a:rPr lang="kk-KZ" altLang="ru-RU"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Мәтінді әңгімелейді;</a:t>
            </a:r>
            <a:endParaRPr lang="ru-RU" altLang="ru-RU"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buFontTx/>
              <a:buChar char="•"/>
            </a:pPr>
            <a:r>
              <a:rPr lang="kk-KZ" altLang="ru-RU"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Мәтіндегі негізгі ақпаратты анықтайды,жазады;</a:t>
            </a:r>
            <a:endParaRPr lang="ru-RU" altLang="ru-RU"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buFontTx/>
              <a:buChar char="•"/>
            </a:pPr>
            <a:r>
              <a:rPr lang="kk-KZ" altLang="ru-RU"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Мәтіндегі қосымша ақпаратты анықтайды,жазады.</a:t>
            </a:r>
            <a:endParaRPr lang="kk-KZ" altLang="ru-RU" sz="3200" dirty="0">
              <a:solidFill>
                <a:srgbClr val="002060"/>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rotWithShape="1">
          <a:blip r:embed="rId2"/>
          <a:srcRect l="1545" t="10080" r="92522" b="72001"/>
          <a:stretch/>
        </p:blipFill>
        <p:spPr>
          <a:xfrm>
            <a:off x="191069" y="127800"/>
            <a:ext cx="723332" cy="1228298"/>
          </a:xfrm>
          <a:prstGeom prst="rect">
            <a:avLst/>
          </a:prstGeom>
        </p:spPr>
      </p:pic>
      <p:pic>
        <p:nvPicPr>
          <p:cNvPr id="9" name="Рисунок 8"/>
          <p:cNvPicPr>
            <a:picLocks noChangeAspect="1"/>
          </p:cNvPicPr>
          <p:nvPr/>
        </p:nvPicPr>
        <p:blipFill rotWithShape="1">
          <a:blip r:embed="rId3"/>
          <a:srcRect l="72295" t="10713" r="18078" b="72571"/>
          <a:stretch/>
        </p:blipFill>
        <p:spPr>
          <a:xfrm>
            <a:off x="10439579" y="248217"/>
            <a:ext cx="1324791" cy="1293980"/>
          </a:xfrm>
          <a:prstGeom prst="rect">
            <a:avLst/>
          </a:prstGeom>
        </p:spPr>
      </p:pic>
      <p:sp>
        <p:nvSpPr>
          <p:cNvPr id="10" name="Прямоугольник 9"/>
          <p:cNvSpPr/>
          <p:nvPr/>
        </p:nvSpPr>
        <p:spPr>
          <a:xfrm>
            <a:off x="914401" y="2552131"/>
            <a:ext cx="4708477" cy="211565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kk-KZ" sz="2600" dirty="0">
                <a:solidFill>
                  <a:srgbClr val="002060"/>
                </a:solidFill>
                <a:latin typeface="Times New Roman" panose="02020603050405020304" pitchFamily="18" charset="0"/>
                <a:ea typeface="Times New Roman" panose="02020603050405020304" pitchFamily="18" charset="0"/>
              </a:rPr>
              <a:t>Апта – уақыт өлшемдерінің бірі</a:t>
            </a:r>
            <a:r>
              <a:rPr lang="kk-KZ" sz="2600" dirty="0" smtClean="0">
                <a:solidFill>
                  <a:srgbClr val="002060"/>
                </a:solidFill>
                <a:latin typeface="Times New Roman" panose="02020603050405020304" pitchFamily="18" charset="0"/>
                <a:ea typeface="Times New Roman" panose="02020603050405020304" pitchFamily="18" charset="0"/>
              </a:rPr>
              <a:t>.</a:t>
            </a:r>
            <a:r>
              <a:rPr lang="kk-KZ" sz="2600" dirty="0">
                <a:solidFill>
                  <a:srgbClr val="002060"/>
                </a:solidFill>
                <a:latin typeface="Times New Roman" panose="02020603050405020304" pitchFamily="18" charset="0"/>
                <a:ea typeface="Times New Roman" panose="02020603050405020304" pitchFamily="18" charset="0"/>
              </a:rPr>
              <a:t> </a:t>
            </a:r>
            <a:endParaRPr lang="kk-KZ" sz="2600" dirty="0" smtClean="0">
              <a:solidFill>
                <a:srgbClr val="002060"/>
              </a:solidFill>
              <a:latin typeface="Times New Roman" panose="02020603050405020304" pitchFamily="18" charset="0"/>
              <a:ea typeface="Times New Roman" panose="02020603050405020304" pitchFamily="18" charset="0"/>
            </a:endParaRPr>
          </a:p>
          <a:p>
            <a:r>
              <a:rPr lang="kk-KZ" sz="2600" dirty="0" smtClean="0">
                <a:solidFill>
                  <a:srgbClr val="002060"/>
                </a:solidFill>
                <a:latin typeface="Times New Roman" panose="02020603050405020304" pitchFamily="18" charset="0"/>
                <a:ea typeface="Times New Roman" panose="02020603050405020304" pitchFamily="18" charset="0"/>
              </a:rPr>
              <a:t>Қазақы </a:t>
            </a:r>
            <a:r>
              <a:rPr lang="kk-KZ" sz="2600" dirty="0">
                <a:solidFill>
                  <a:srgbClr val="002060"/>
                </a:solidFill>
                <a:latin typeface="Times New Roman" panose="02020603050405020304" pitchFamily="18" charset="0"/>
                <a:ea typeface="Times New Roman" panose="02020603050405020304" pitchFamily="18" charset="0"/>
              </a:rPr>
              <a:t>дүниетанымға сәйкес аптаның әр күнінің өзіндік қасиеті бар. </a:t>
            </a:r>
            <a:endParaRPr lang="ru-RU" dirty="0"/>
          </a:p>
        </p:txBody>
      </p:sp>
      <p:sp>
        <p:nvSpPr>
          <p:cNvPr id="11" name="Прямоугольник 10"/>
          <p:cNvSpPr/>
          <p:nvPr/>
        </p:nvSpPr>
        <p:spPr>
          <a:xfrm>
            <a:off x="5622878" y="2552130"/>
            <a:ext cx="4708477" cy="211565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kk-KZ" sz="2600" dirty="0">
                <a:solidFill>
                  <a:srgbClr val="002060"/>
                </a:solidFill>
                <a:latin typeface="Times New Roman" panose="02020603050405020304" pitchFamily="18" charset="0"/>
                <a:ea typeface="Times New Roman" panose="02020603050405020304" pitchFamily="18" charset="0"/>
              </a:rPr>
              <a:t>Мысалы, аптаның екінші – сейсенбі күнін ауыр күн деп есептеп, алыс жолға шықпаған, жаңа іс бастамаған.</a:t>
            </a:r>
            <a:endParaRPr lang="ru-RU" dirty="0"/>
          </a:p>
        </p:txBody>
      </p:sp>
    </p:spTree>
    <p:extLst>
      <p:ext uri="{BB962C8B-B14F-4D97-AF65-F5344CB8AC3E}">
        <p14:creationId xmlns:p14="http://schemas.microsoft.com/office/powerpoint/2010/main" val="255334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marL="228600" lvl="0" indent="-228600">
              <a:lnSpc>
                <a:spcPct val="107000"/>
              </a:lnSpc>
              <a:spcBef>
                <a:spcPts val="1000"/>
              </a:spcBef>
            </a:pPr>
            <a:r>
              <a:rPr lang="kk-KZ" sz="28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А-тапсырмасы</a:t>
            </a:r>
            <a:r>
              <a:rPr lang="ru-RU" sz="2400" dirty="0" smtClean="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r>
            <a:br>
              <a:rPr lang="ru-RU" sz="2400" dirty="0" smtClean="0">
                <a:solidFill>
                  <a:srgbClr val="C00000"/>
                </a:solidFill>
                <a:latin typeface="Calibri" panose="020F0502020204030204" pitchFamily="34" charset="0"/>
                <a:ea typeface="Times New Roman" panose="02020603050405020304" pitchFamily="18" charset="0"/>
                <a:cs typeface="Times New Roman" panose="02020603050405020304" pitchFamily="18" charset="0"/>
              </a:rPr>
            </a:br>
            <a:r>
              <a:rPr lang="kk-KZ" sz="28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Мәтінге </a:t>
            </a:r>
            <a:r>
              <a:rPr lang="kk-KZ"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сүйеніп, дұрыс жауапты табыңдар</a:t>
            </a:r>
            <a:r>
              <a:rPr lang="kk-KZ" sz="28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4800" dirty="0">
              <a:solidFill>
                <a:srgbClr val="C00000"/>
              </a:solidFill>
            </a:endParaRPr>
          </a:p>
        </p:txBody>
      </p:sp>
      <p:sp>
        <p:nvSpPr>
          <p:cNvPr id="3" name="Объект 2"/>
          <p:cNvSpPr>
            <a:spLocks noGrp="1"/>
          </p:cNvSpPr>
          <p:nvPr>
            <p:ph idx="1"/>
          </p:nvPr>
        </p:nvSpPr>
        <p:spPr>
          <a:xfrm>
            <a:off x="838199" y="1825625"/>
            <a:ext cx="10898875" cy="4351338"/>
          </a:xfrm>
        </p:spPr>
        <p:txBody>
          <a:bodyPr>
            <a:normAutofit lnSpcReduction="10000"/>
          </a:bodyPr>
          <a:lstStyle/>
          <a:p>
            <a:pPr marL="0" indent="0">
              <a:lnSpc>
                <a:spcPct val="107000"/>
              </a:lnSpc>
              <a:spcAft>
                <a:spcPts val="0"/>
              </a:spcAft>
              <a:buNone/>
            </a:pPr>
            <a:r>
              <a:rPr lang="kk-KZ" sz="32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Қазақ халқында апта күндеріне қатысты дәстүрлі күн атаулары бар/ болмаған.</a:t>
            </a:r>
            <a:endParaRPr lang="ru-RU" b="1"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kk-KZ" sz="32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Қазақтар сәрсенбі/сейсенбі күнін іс бастауға сәтсіз күн деп есептеген.</a:t>
            </a:r>
            <a:endParaRPr lang="ru-RU" b="1"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kk-KZ" sz="32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Аспандағы айдың пішін/түрі әр апта сайын өзгеріп отырады.</a:t>
            </a:r>
            <a:endParaRPr lang="ru-RU" b="1"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kk-KZ" sz="32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Айдағы апталық өзгерістер арқылы халық адам болашағын / ауа райын болжаған.</a:t>
            </a:r>
            <a:endParaRPr lang="ru-RU" b="1"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12"/>
          </p:nvPr>
        </p:nvSpPr>
        <p:spPr/>
        <p:txBody>
          <a:bodyPr/>
          <a:lstStyle/>
          <a:p>
            <a:fld id="{484FD59D-33F1-4A76-843D-E67207CAFE54}" type="slidenum">
              <a:rPr lang="ru-RU" smtClean="0"/>
              <a:pPr/>
              <a:t>8</a:t>
            </a:fld>
            <a:endParaRPr lang="ru-RU" dirty="0"/>
          </a:p>
        </p:txBody>
      </p:sp>
      <p:cxnSp>
        <p:nvCxnSpPr>
          <p:cNvPr id="6" name="Прямая соединительная линия 5"/>
          <p:cNvCxnSpPr/>
          <p:nvPr/>
        </p:nvCxnSpPr>
        <p:spPr>
          <a:xfrm>
            <a:off x="3603009" y="2579427"/>
            <a:ext cx="1842448" cy="1364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2825087" y="3207224"/>
            <a:ext cx="1446662" cy="1364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5570561" y="4287671"/>
            <a:ext cx="717075" cy="1137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5366412" y="5843517"/>
            <a:ext cx="1842448" cy="1364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50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803340" cy="1325563"/>
          </a:xfrm>
        </p:spPr>
        <p:txBody>
          <a:bodyPr>
            <a:noAutofit/>
          </a:bodyPr>
          <a:lstStyle/>
          <a:p>
            <a:pPr>
              <a:lnSpc>
                <a:spcPct val="107000"/>
              </a:lnSpc>
              <a:spcAft>
                <a:spcPts val="0"/>
              </a:spcAft>
            </a:pPr>
            <a:r>
              <a:rPr lang="kk-KZ" sz="24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kk-KZ" sz="24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kk-KZ" sz="28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Ә-тапсырмасы</a:t>
            </a:r>
            <a:r>
              <a:rPr lang="ru-RU" sz="2400"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r>
            <a:br>
              <a:rPr lang="ru-RU" sz="2400"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r>
              <a:rPr lang="kk-KZ" sz="28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Мәтіннің құрылымдық бөліктеріне сәйкес азатжолдарды тауып, ондағы ойды бір сөйлеммен беріңдер.</a:t>
            </a:r>
            <a:r>
              <a:rPr lang="ru-RU" sz="24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r>
            <a:br>
              <a:rPr lang="ru-RU" sz="24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endParaRPr lang="ru-RU" sz="2400" dirty="0">
              <a:solidFill>
                <a:srgbClr val="002060"/>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296141057"/>
              </p:ext>
            </p:extLst>
          </p:nvPr>
        </p:nvGraphicFramePr>
        <p:xfrm>
          <a:off x="573206" y="2006219"/>
          <a:ext cx="10780595" cy="4244455"/>
        </p:xfrm>
        <a:graphic>
          <a:graphicData uri="http://schemas.openxmlformats.org/drawingml/2006/table">
            <a:tbl>
              <a:tblPr firstRow="1" firstCol="1" bandRow="1"/>
              <a:tblGrid>
                <a:gridCol w="2169994"/>
                <a:gridCol w="2470245"/>
                <a:gridCol w="6140356"/>
              </a:tblGrid>
              <a:tr h="1105657">
                <a:tc>
                  <a:txBody>
                    <a:bodyPr/>
                    <a:lstStyle/>
                    <a:p>
                      <a:pPr>
                        <a:lnSpc>
                          <a:spcPct val="107000"/>
                        </a:lnSpc>
                        <a:spcAft>
                          <a:spcPts val="0"/>
                        </a:spcAft>
                      </a:pPr>
                      <a:r>
                        <a:rPr lang="kk-KZ"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Мәтін бөлімдері</a:t>
                      </a:r>
                      <a:endParaRPr lang="ru-RU"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Азатжолдың реттік саны</a:t>
                      </a:r>
                      <a:endParaRPr lang="ru-RU"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Негізгі ой</a:t>
                      </a:r>
                      <a:endParaRPr lang="ru-RU"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6266">
                <a:tc>
                  <a:txBody>
                    <a:bodyPr/>
                    <a:lstStyle/>
                    <a:p>
                      <a:pPr>
                        <a:lnSpc>
                          <a:spcPct val="107000"/>
                        </a:lnSpc>
                        <a:spcAft>
                          <a:spcPts val="0"/>
                        </a:spcAft>
                      </a:pPr>
                      <a:r>
                        <a:rPr lang="kk-KZ"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Кіріспе</a:t>
                      </a:r>
                      <a:endParaRPr lang="ru-RU"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6266">
                <a:tc>
                  <a:txBody>
                    <a:bodyPr/>
                    <a:lstStyle/>
                    <a:p>
                      <a:pPr>
                        <a:lnSpc>
                          <a:spcPct val="107000"/>
                        </a:lnSpc>
                        <a:spcAft>
                          <a:spcPts val="0"/>
                        </a:spcAft>
                      </a:pPr>
                      <a:r>
                        <a:rPr lang="kk-KZ"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Негізгі</a:t>
                      </a:r>
                      <a:endParaRPr lang="ru-RU"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6266">
                <a:tc>
                  <a:txBody>
                    <a:bodyPr/>
                    <a:lstStyle/>
                    <a:p>
                      <a:pPr>
                        <a:lnSpc>
                          <a:spcPct val="107000"/>
                        </a:lnSpc>
                        <a:spcAft>
                          <a:spcPts val="0"/>
                        </a:spcAft>
                      </a:pPr>
                      <a:r>
                        <a:rPr lang="kk-KZ"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Қорытынды</a:t>
                      </a:r>
                      <a:endParaRPr lang="ru-RU"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Номер слайда 3"/>
          <p:cNvSpPr>
            <a:spLocks noGrp="1"/>
          </p:cNvSpPr>
          <p:nvPr>
            <p:ph type="sldNum" sz="quarter" idx="12"/>
          </p:nvPr>
        </p:nvSpPr>
        <p:spPr/>
        <p:txBody>
          <a:bodyPr/>
          <a:lstStyle/>
          <a:p>
            <a:fld id="{484FD59D-33F1-4A76-843D-E67207CAFE54}" type="slidenum">
              <a:rPr lang="ru-RU" smtClean="0"/>
              <a:pPr/>
              <a:t>9</a:t>
            </a:fld>
            <a:endParaRPr lang="ru-RU" dirty="0"/>
          </a:p>
        </p:txBody>
      </p:sp>
      <p:sp>
        <p:nvSpPr>
          <p:cNvPr id="6" name="Прямоугольник 5"/>
          <p:cNvSpPr/>
          <p:nvPr/>
        </p:nvSpPr>
        <p:spPr>
          <a:xfrm>
            <a:off x="5213445" y="3152633"/>
            <a:ext cx="6140355" cy="9962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kk-KZ" sz="2800" b="1" dirty="0" smtClean="0">
                <a:solidFill>
                  <a:srgbClr val="002060"/>
                </a:solidFill>
                <a:latin typeface="Times New Roman" panose="02020603050405020304" pitchFamily="18" charset="0"/>
                <a:cs typeface="Times New Roman" panose="02020603050405020304" pitchFamily="18" charset="0"/>
              </a:rPr>
              <a:t>Апта күндері парсы тілінің негізінде қалыптасты.</a:t>
            </a:r>
            <a:endParaRPr lang="ru-RU" sz="2800" b="1" dirty="0">
              <a:solidFill>
                <a:srgbClr val="00206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5213445" y="4182850"/>
            <a:ext cx="6140355" cy="9962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a:r>
              <a:rPr lang="kk-KZ" sz="2800" b="1" dirty="0" smtClean="0">
                <a:solidFill>
                  <a:srgbClr val="002060"/>
                </a:solidFill>
                <a:latin typeface="Times New Roman" panose="02020603050405020304" pitchFamily="18" charset="0"/>
                <a:cs typeface="Times New Roman" panose="02020603050405020304" pitchFamily="18" charset="0"/>
              </a:rPr>
              <a:t>Әр апта күнінің өзіндік қасиеті бар.</a:t>
            </a:r>
            <a:endParaRPr lang="ru-RU" sz="2800" b="1" dirty="0">
              <a:solidFill>
                <a:srgbClr val="002060"/>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5213445" y="5213067"/>
            <a:ext cx="6140355" cy="9962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a:r>
              <a:rPr lang="kk-KZ" sz="2800" b="1" dirty="0" smtClean="0">
                <a:solidFill>
                  <a:srgbClr val="002060"/>
                </a:solidFill>
                <a:latin typeface="Times New Roman" panose="02020603050405020304" pitchFamily="18" charset="0"/>
                <a:cs typeface="Times New Roman" panose="02020603050405020304" pitchFamily="18" charset="0"/>
              </a:rPr>
              <a:t>Ауа райын болжаудың ғасырлық тәжірибесі бар.</a:t>
            </a:r>
            <a:endParaRPr lang="ru-RU"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073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BB2780C3CC07BD4BAA623FF9571645580400D1570604EA743043A2641365C0E91715" ma:contentTypeVersion="55" ma:contentTypeDescription="Create a new document." ma:contentTypeScope="" ma:versionID="2c496a0f341a72d7e8cbd42eb499a6d4">
  <xsd:schema xmlns:xsd="http://www.w3.org/2001/XMLSchema" xmlns:xs="http://www.w3.org/2001/XMLSchema" xmlns:p="http://schemas.microsoft.com/office/2006/metadata/properties" xmlns:ns2="9d035d7d-02e5-4a00-8b62-9a556aabc7b5" xmlns:ns3="91e8d559-4d54-460d-ba58-5d5027f88b4d" targetNamespace="http://schemas.microsoft.com/office/2006/metadata/properties" ma:root="true" ma:fieldsID="2bcea688bd265da693c2f253e50f4ab0" ns2:_="" ns3:_="">
    <xsd:import namespace="9d035d7d-02e5-4a00-8b62-9a556aabc7b5"/>
    <xsd:import namespace="91e8d559-4d54-460d-ba58-5d5027f88b4d"/>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element ref="ns3:Description0" minOccurs="0"/>
                <xsd:element ref="ns3:Compon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035d7d-02e5-4a00-8b62-9a556aabc7b5"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dc117081-80f4-4e10-b46d-e6dc6854316c}"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41FC7ADF-4C62-4413-95B2-CDE72C4AD396}" ma:internalName="CSXSubmissionMarket" ma:readOnly="false" ma:showField="MarketName" ma:web="9d035d7d-02e5-4a00-8b62-9a556aabc7b5">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5e663266-dbf1-446f-b076-28feab654dae}"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CD722278-12DA-4BA9-B56C-2624CA46C480}" ma:internalName="InProjectListLookup" ma:readOnly="true" ma:showField="InProjectList"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65226a81-6f17-445b-9321-8ea42e2eee04}"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CD722278-12DA-4BA9-B56C-2624CA46C480}" ma:internalName="LastCompleteVersionLookup" ma:readOnly="true" ma:showField="LastCompleteVersion"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CD722278-12DA-4BA9-B56C-2624CA46C480}" ma:internalName="LastPreviewErrorLookup" ma:readOnly="true" ma:showField="LastPreviewError"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CD722278-12DA-4BA9-B56C-2624CA46C480}" ma:internalName="LastPreviewResultLookup" ma:readOnly="true" ma:showField="LastPreviewResult"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CD722278-12DA-4BA9-B56C-2624CA46C480}" ma:internalName="LastPreviewAttemptDateLookup" ma:readOnly="true" ma:showField="LastPreviewAttemptDat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CD722278-12DA-4BA9-B56C-2624CA46C480}" ma:internalName="LastPreviewedByLookup" ma:readOnly="true" ma:showField="LastPreviewedBy"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CD722278-12DA-4BA9-B56C-2624CA46C480}" ma:internalName="LastPreviewTimeLookup" ma:readOnly="true" ma:showField="LastPreviewTim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CD722278-12DA-4BA9-B56C-2624CA46C480}" ma:internalName="LastPreviewVersionLookup" ma:readOnly="true" ma:showField="LastPreviewVersion"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CD722278-12DA-4BA9-B56C-2624CA46C480}" ma:internalName="LastPublishErrorLookup" ma:readOnly="true" ma:showField="LastPublishError"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CD722278-12DA-4BA9-B56C-2624CA46C480}" ma:internalName="LastPublishResultLookup" ma:readOnly="true" ma:showField="LastPublishResult"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CD722278-12DA-4BA9-B56C-2624CA46C480}" ma:internalName="LastPublishAttemptDateLookup" ma:readOnly="true" ma:showField="LastPublishAttemptDat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CD722278-12DA-4BA9-B56C-2624CA46C480}" ma:internalName="LastPublishedByLookup" ma:readOnly="true" ma:showField="LastPublishedBy"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CD722278-12DA-4BA9-B56C-2624CA46C480}" ma:internalName="LastPublishTimeLookup" ma:readOnly="true" ma:showField="LastPublishTim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CD722278-12DA-4BA9-B56C-2624CA46C480}" ma:internalName="LastPublishVersionLookup" ma:readOnly="true" ma:showField="LastPublishVersion"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B116CC8E-FCD3-4331-849C-1BF4DB8052AE}" ma:internalName="LocLastLocAttemptVersionLookup" ma:readOnly="false" ma:showField="LastLocAttemptVersion" ma:web="9d035d7d-02e5-4a00-8b62-9a556aabc7b5">
      <xsd:simpleType>
        <xsd:restriction base="dms:Lookup"/>
      </xsd:simpleType>
    </xsd:element>
    <xsd:element name="LocLastLocAttemptVersionTypeLookup" ma:index="72" nillable="true" ma:displayName="Loc Last Loc Attempt Version Type" ma:default="" ma:list="{B116CC8E-FCD3-4331-849C-1BF4DB8052AE}" ma:internalName="LocLastLocAttemptVersionTypeLookup" ma:readOnly="true" ma:showField="LastLocAttemptVersionType" ma:web="9d035d7d-02e5-4a00-8b62-9a556aabc7b5">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B116CC8E-FCD3-4331-849C-1BF4DB8052AE}" ma:internalName="LocNewPublishedVersionLookup" ma:readOnly="true" ma:showField="NewPublishedVersion" ma:web="9d035d7d-02e5-4a00-8b62-9a556aabc7b5">
      <xsd:simpleType>
        <xsd:restriction base="dms:Lookup"/>
      </xsd:simpleType>
    </xsd:element>
    <xsd:element name="LocOverallHandbackStatusLookup" ma:index="76" nillable="true" ma:displayName="Loc Overall Handback Status" ma:default="" ma:list="{B116CC8E-FCD3-4331-849C-1BF4DB8052AE}" ma:internalName="LocOverallHandbackStatusLookup" ma:readOnly="true" ma:showField="OverallHandbackStatus" ma:web="9d035d7d-02e5-4a00-8b62-9a556aabc7b5">
      <xsd:simpleType>
        <xsd:restriction base="dms:Lookup"/>
      </xsd:simpleType>
    </xsd:element>
    <xsd:element name="LocOverallLocStatusLookup" ma:index="77" nillable="true" ma:displayName="Loc Overall Localize Status" ma:default="" ma:list="{B116CC8E-FCD3-4331-849C-1BF4DB8052AE}" ma:internalName="LocOverallLocStatusLookup" ma:readOnly="true" ma:showField="OverallLocStatus" ma:web="9d035d7d-02e5-4a00-8b62-9a556aabc7b5">
      <xsd:simpleType>
        <xsd:restriction base="dms:Lookup"/>
      </xsd:simpleType>
    </xsd:element>
    <xsd:element name="LocOverallPreviewStatusLookup" ma:index="78" nillable="true" ma:displayName="Loc Overall Preview Status" ma:default="" ma:list="{B116CC8E-FCD3-4331-849C-1BF4DB8052AE}" ma:internalName="LocOverallPreviewStatusLookup" ma:readOnly="true" ma:showField="OverallPreviewStatus" ma:web="9d035d7d-02e5-4a00-8b62-9a556aabc7b5">
      <xsd:simpleType>
        <xsd:restriction base="dms:Lookup"/>
      </xsd:simpleType>
    </xsd:element>
    <xsd:element name="LocOverallPublishStatusLookup" ma:index="79" nillable="true" ma:displayName="Loc Overall Publish Status" ma:default="" ma:list="{B116CC8E-FCD3-4331-849C-1BF4DB8052AE}" ma:internalName="LocOverallPublishStatusLookup" ma:readOnly="true" ma:showField="OverallPublishStatus" ma:web="9d035d7d-02e5-4a00-8b62-9a556aabc7b5">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B116CC8E-FCD3-4331-849C-1BF4DB8052AE}" ma:internalName="LocProcessedForHandoffsLookup" ma:readOnly="true" ma:showField="ProcessedForHandoffs" ma:web="9d035d7d-02e5-4a00-8b62-9a556aabc7b5">
      <xsd:simpleType>
        <xsd:restriction base="dms:Lookup"/>
      </xsd:simpleType>
    </xsd:element>
    <xsd:element name="LocProcessedForMarketsLookup" ma:index="82" nillable="true" ma:displayName="Loc Processed For Markets" ma:default="" ma:list="{B116CC8E-FCD3-4331-849C-1BF4DB8052AE}" ma:internalName="LocProcessedForMarketsLookup" ma:readOnly="true" ma:showField="ProcessedForMarkets" ma:web="9d035d7d-02e5-4a00-8b62-9a556aabc7b5">
      <xsd:simpleType>
        <xsd:restriction base="dms:Lookup"/>
      </xsd:simpleType>
    </xsd:element>
    <xsd:element name="LocPublishedDependentAssetsLookup" ma:index="83" nillable="true" ma:displayName="Loc Published Dependent Assets" ma:default="" ma:list="{B116CC8E-FCD3-4331-849C-1BF4DB8052AE}" ma:internalName="LocPublishedDependentAssetsLookup" ma:readOnly="true" ma:showField="PublishedDependentAssets" ma:web="9d035d7d-02e5-4a00-8b62-9a556aabc7b5">
      <xsd:simpleType>
        <xsd:restriction base="dms:Lookup"/>
      </xsd:simpleType>
    </xsd:element>
    <xsd:element name="LocPublishedLinkedAssetsLookup" ma:index="84" nillable="true" ma:displayName="Loc Published Linked Assets" ma:default="" ma:list="{B116CC8E-FCD3-4331-849C-1BF4DB8052AE}" ma:internalName="LocPublishedLinkedAssetsLookup" ma:readOnly="true" ma:showField="PublishedLinkedAssets" ma:web="9d035d7d-02e5-4a00-8b62-9a556aabc7b5">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c95181ba-569f-436f-adb3-78c3831fea54}"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41FC7ADF-4C62-4413-95B2-CDE72C4AD396}" ma:internalName="Markets" ma:readOnly="false" ma:showField="MarketNam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CD722278-12DA-4BA9-B56C-2624CA46C480}" ma:internalName="NumOfRatingsLookup" ma:readOnly="true" ma:showField="NumOfRatings"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CD722278-12DA-4BA9-B56C-2624CA46C480}" ma:internalName="PublishStatusLookup" ma:readOnly="false" ma:showField="PublishStatus"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a34c0026-7bf6-479c-b6e7-24710140ce31}"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0ef119a3-9350-4d50-81f0-e824a5745f43}" ma:internalName="TaxCatchAll" ma:showField="CatchAllData"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0ef119a3-9350-4d50-81f0-e824a5745f43}" ma:internalName="TaxCatchAllLabel" ma:readOnly="true" ma:showField="CatchAllDataLabel"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1e8d559-4d54-460d-ba58-5d5027f88b4d" elementFormDefault="qualified">
    <xsd:import namespace="http://schemas.microsoft.com/office/2006/documentManagement/types"/>
    <xsd:import namespace="http://schemas.microsoft.com/office/infopath/2007/PartnerControls"/>
    <xsd:element name="Description0" ma:index="134" nillable="true" ma:displayName="Description" ma:internalName="Description0">
      <xsd:simpleType>
        <xsd:restriction base="dms:Note"/>
      </xsd:simpleType>
    </xsd:element>
    <xsd:element name="Component" ma:index="135" nillable="true" ma:displayName="Component" ma:internalName="Compon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9d035d7d-02e5-4a00-8b62-9a556aabc7b5" xsi:nil="true"/>
    <AssetExpire xmlns="9d035d7d-02e5-4a00-8b62-9a556aabc7b5">2029-01-01T08:00:00+00:00</AssetExpire>
    <CampaignTagsTaxHTField0 xmlns="9d035d7d-02e5-4a00-8b62-9a556aabc7b5">
      <Terms xmlns="http://schemas.microsoft.com/office/infopath/2007/PartnerControls"/>
    </CampaignTagsTaxHTField0>
    <IntlLangReviewDate xmlns="9d035d7d-02e5-4a00-8b62-9a556aabc7b5" xsi:nil="true"/>
    <TPFriendlyName xmlns="9d035d7d-02e5-4a00-8b62-9a556aabc7b5" xsi:nil="true"/>
    <IntlLangReview xmlns="9d035d7d-02e5-4a00-8b62-9a556aabc7b5">false</IntlLangReview>
    <LocLastLocAttemptVersionLookup xmlns="9d035d7d-02e5-4a00-8b62-9a556aabc7b5">848490</LocLastLocAttemptVersionLookup>
    <PolicheckWords xmlns="9d035d7d-02e5-4a00-8b62-9a556aabc7b5" xsi:nil="true"/>
    <SubmitterId xmlns="9d035d7d-02e5-4a00-8b62-9a556aabc7b5" xsi:nil="true"/>
    <AcquiredFrom xmlns="9d035d7d-02e5-4a00-8b62-9a556aabc7b5">Internal MS</AcquiredFrom>
    <EditorialStatus xmlns="9d035d7d-02e5-4a00-8b62-9a556aabc7b5">Complete</EditorialStatus>
    <Markets xmlns="9d035d7d-02e5-4a00-8b62-9a556aabc7b5"/>
    <OriginAsset xmlns="9d035d7d-02e5-4a00-8b62-9a556aabc7b5" xsi:nil="true"/>
    <AssetStart xmlns="9d035d7d-02e5-4a00-8b62-9a556aabc7b5">2012-07-25T23:48:00+00:00</AssetStart>
    <FriendlyTitle xmlns="9d035d7d-02e5-4a00-8b62-9a556aabc7b5" xsi:nil="true"/>
    <MarketSpecific xmlns="9d035d7d-02e5-4a00-8b62-9a556aabc7b5">false</MarketSpecific>
    <TPNamespace xmlns="9d035d7d-02e5-4a00-8b62-9a556aabc7b5" xsi:nil="true"/>
    <PublishStatusLookup xmlns="9d035d7d-02e5-4a00-8b62-9a556aabc7b5">
      <Value>447170</Value>
    </PublishStatusLookup>
    <APAuthor xmlns="9d035d7d-02e5-4a00-8b62-9a556aabc7b5">
      <UserInfo>
        <DisplayName>REDMOND\v-vaddu</DisplayName>
        <AccountId>2567</AccountId>
        <AccountType/>
      </UserInfo>
    </APAuthor>
    <TPCommandLine xmlns="9d035d7d-02e5-4a00-8b62-9a556aabc7b5" xsi:nil="true"/>
    <IntlLangReviewer xmlns="9d035d7d-02e5-4a00-8b62-9a556aabc7b5" xsi:nil="true"/>
    <OpenTemplate xmlns="9d035d7d-02e5-4a00-8b62-9a556aabc7b5">true</OpenTemplate>
    <CSXSubmissionDate xmlns="9d035d7d-02e5-4a00-8b62-9a556aabc7b5" xsi:nil="true"/>
    <TaxCatchAll xmlns="9d035d7d-02e5-4a00-8b62-9a556aabc7b5"/>
    <Manager xmlns="9d035d7d-02e5-4a00-8b62-9a556aabc7b5" xsi:nil="true"/>
    <NumericId xmlns="9d035d7d-02e5-4a00-8b62-9a556aabc7b5" xsi:nil="true"/>
    <ParentAssetId xmlns="9d035d7d-02e5-4a00-8b62-9a556aabc7b5" xsi:nil="true"/>
    <OriginalSourceMarket xmlns="9d035d7d-02e5-4a00-8b62-9a556aabc7b5">english</OriginalSourceMarket>
    <ApprovalStatus xmlns="9d035d7d-02e5-4a00-8b62-9a556aabc7b5">InProgress</ApprovalStatus>
    <TPComponent xmlns="9d035d7d-02e5-4a00-8b62-9a556aabc7b5" xsi:nil="true"/>
    <EditorialTags xmlns="9d035d7d-02e5-4a00-8b62-9a556aabc7b5" xsi:nil="true"/>
    <TPExecutable xmlns="9d035d7d-02e5-4a00-8b62-9a556aabc7b5" xsi:nil="true"/>
    <TPLaunchHelpLink xmlns="9d035d7d-02e5-4a00-8b62-9a556aabc7b5" xsi:nil="true"/>
    <LocComments xmlns="9d035d7d-02e5-4a00-8b62-9a556aabc7b5" xsi:nil="true"/>
    <LocRecommendedHandoff xmlns="9d035d7d-02e5-4a00-8b62-9a556aabc7b5" xsi:nil="true"/>
    <SourceTitle xmlns="9d035d7d-02e5-4a00-8b62-9a556aabc7b5" xsi:nil="true"/>
    <CSXUpdate xmlns="9d035d7d-02e5-4a00-8b62-9a556aabc7b5">false</CSXUpdate>
    <IntlLocPriority xmlns="9d035d7d-02e5-4a00-8b62-9a556aabc7b5" xsi:nil="true"/>
    <UAProjectedTotalWords xmlns="9d035d7d-02e5-4a00-8b62-9a556aabc7b5" xsi:nil="true"/>
    <AssetType xmlns="9d035d7d-02e5-4a00-8b62-9a556aabc7b5">TP</AssetType>
    <MachineTranslated xmlns="9d035d7d-02e5-4a00-8b62-9a556aabc7b5">false</MachineTranslated>
    <OutputCachingOn xmlns="9d035d7d-02e5-4a00-8b62-9a556aabc7b5">false</OutputCachingOn>
    <TemplateStatus xmlns="9d035d7d-02e5-4a00-8b62-9a556aabc7b5">Complete</TemplateStatus>
    <IsSearchable xmlns="9d035d7d-02e5-4a00-8b62-9a556aabc7b5">true</IsSearchable>
    <ContentItem xmlns="9d035d7d-02e5-4a00-8b62-9a556aabc7b5" xsi:nil="true"/>
    <HandoffToMSDN xmlns="9d035d7d-02e5-4a00-8b62-9a556aabc7b5" xsi:nil="true"/>
    <ShowIn xmlns="9d035d7d-02e5-4a00-8b62-9a556aabc7b5">Show everywhere</ShowIn>
    <ThumbnailAssetId xmlns="9d035d7d-02e5-4a00-8b62-9a556aabc7b5" xsi:nil="true"/>
    <UALocComments xmlns="9d035d7d-02e5-4a00-8b62-9a556aabc7b5" xsi:nil="true"/>
    <UALocRecommendation xmlns="9d035d7d-02e5-4a00-8b62-9a556aabc7b5">Localize</UALocRecommendation>
    <LastModifiedDateTime xmlns="9d035d7d-02e5-4a00-8b62-9a556aabc7b5" xsi:nil="true"/>
    <LegacyData xmlns="9d035d7d-02e5-4a00-8b62-9a556aabc7b5" xsi:nil="true"/>
    <LocManualTestRequired xmlns="9d035d7d-02e5-4a00-8b62-9a556aabc7b5">false</LocManualTestRequired>
    <LocMarketGroupTiers2 xmlns="9d035d7d-02e5-4a00-8b62-9a556aabc7b5" xsi:nil="true"/>
    <ClipArtFilename xmlns="9d035d7d-02e5-4a00-8b62-9a556aabc7b5" xsi:nil="true"/>
    <TPApplication xmlns="9d035d7d-02e5-4a00-8b62-9a556aabc7b5" xsi:nil="true"/>
    <CSXHash xmlns="9d035d7d-02e5-4a00-8b62-9a556aabc7b5" xsi:nil="true"/>
    <DirectSourceMarket xmlns="9d035d7d-02e5-4a00-8b62-9a556aabc7b5">english</DirectSourceMarket>
    <PrimaryImageGen xmlns="9d035d7d-02e5-4a00-8b62-9a556aabc7b5">true</PrimaryImageGen>
    <PlannedPubDate xmlns="9d035d7d-02e5-4a00-8b62-9a556aabc7b5" xsi:nil="true"/>
    <CSXSubmissionMarket xmlns="9d035d7d-02e5-4a00-8b62-9a556aabc7b5" xsi:nil="true"/>
    <Downloads xmlns="9d035d7d-02e5-4a00-8b62-9a556aabc7b5">0</Downloads>
    <ArtSampleDocs xmlns="9d035d7d-02e5-4a00-8b62-9a556aabc7b5" xsi:nil="true"/>
    <TrustLevel xmlns="9d035d7d-02e5-4a00-8b62-9a556aabc7b5">1 Microsoft Managed Content</TrustLevel>
    <BlockPublish xmlns="9d035d7d-02e5-4a00-8b62-9a556aabc7b5">false</BlockPublish>
    <TPLaunchHelpLinkType xmlns="9d035d7d-02e5-4a00-8b62-9a556aabc7b5">Template</TPLaunchHelpLinkType>
    <LocalizationTagsTaxHTField0 xmlns="9d035d7d-02e5-4a00-8b62-9a556aabc7b5">
      <Terms xmlns="http://schemas.microsoft.com/office/infopath/2007/PartnerControls"/>
    </LocalizationTagsTaxHTField0>
    <BusinessGroup xmlns="9d035d7d-02e5-4a00-8b62-9a556aabc7b5" xsi:nil="true"/>
    <Providers xmlns="9d035d7d-02e5-4a00-8b62-9a556aabc7b5" xsi:nil="true"/>
    <TemplateTemplateType xmlns="9d035d7d-02e5-4a00-8b62-9a556aabc7b5">PowerPoint Presentation Template</TemplateTemplateType>
    <TimesCloned xmlns="9d035d7d-02e5-4a00-8b62-9a556aabc7b5" xsi:nil="true"/>
    <TPAppVersion xmlns="9d035d7d-02e5-4a00-8b62-9a556aabc7b5" xsi:nil="true"/>
    <VoteCount xmlns="9d035d7d-02e5-4a00-8b62-9a556aabc7b5" xsi:nil="true"/>
    <AverageRating xmlns="9d035d7d-02e5-4a00-8b62-9a556aabc7b5" xsi:nil="true"/>
    <FeatureTagsTaxHTField0 xmlns="9d035d7d-02e5-4a00-8b62-9a556aabc7b5">
      <Terms xmlns="http://schemas.microsoft.com/office/infopath/2007/PartnerControls"/>
    </FeatureTagsTaxHTField0>
    <Provider xmlns="9d035d7d-02e5-4a00-8b62-9a556aabc7b5" xsi:nil="true"/>
    <UACurrentWords xmlns="9d035d7d-02e5-4a00-8b62-9a556aabc7b5" xsi:nil="true"/>
    <AssetId xmlns="9d035d7d-02e5-4a00-8b62-9a556aabc7b5">TP103098851</AssetId>
    <TPClientViewer xmlns="9d035d7d-02e5-4a00-8b62-9a556aabc7b5" xsi:nil="true"/>
    <DSATActionTaken xmlns="9d035d7d-02e5-4a00-8b62-9a556aabc7b5" xsi:nil="true"/>
    <APEditor xmlns="9d035d7d-02e5-4a00-8b62-9a556aabc7b5">
      <UserInfo>
        <DisplayName/>
        <AccountId xsi:nil="true"/>
        <AccountType/>
      </UserInfo>
    </APEditor>
    <TPInstallLocation xmlns="9d035d7d-02e5-4a00-8b62-9a556aabc7b5" xsi:nil="true"/>
    <OOCacheId xmlns="9d035d7d-02e5-4a00-8b62-9a556aabc7b5" xsi:nil="true"/>
    <IsDeleted xmlns="9d035d7d-02e5-4a00-8b62-9a556aabc7b5">false</IsDeleted>
    <PublishTargets xmlns="9d035d7d-02e5-4a00-8b62-9a556aabc7b5">OfficeOnlineVNext</PublishTargets>
    <ApprovalLog xmlns="9d035d7d-02e5-4a00-8b62-9a556aabc7b5" xsi:nil="true"/>
    <BugNumber xmlns="9d035d7d-02e5-4a00-8b62-9a556aabc7b5" xsi:nil="true"/>
    <CrawlForDependencies xmlns="9d035d7d-02e5-4a00-8b62-9a556aabc7b5">false</CrawlForDependencies>
    <InternalTagsTaxHTField0 xmlns="9d035d7d-02e5-4a00-8b62-9a556aabc7b5">
      <Terms xmlns="http://schemas.microsoft.com/office/infopath/2007/PartnerControls"/>
    </InternalTagsTaxHTField0>
    <LastHandOff xmlns="9d035d7d-02e5-4a00-8b62-9a556aabc7b5" xsi:nil="true"/>
    <Milestone xmlns="9d035d7d-02e5-4a00-8b62-9a556aabc7b5" xsi:nil="true"/>
    <OriginalRelease xmlns="9d035d7d-02e5-4a00-8b62-9a556aabc7b5">15</OriginalRelease>
    <RecommendationsModifier xmlns="9d035d7d-02e5-4a00-8b62-9a556aabc7b5" xsi:nil="true"/>
    <ScenarioTagsTaxHTField0 xmlns="9d035d7d-02e5-4a00-8b62-9a556aabc7b5">
      <Terms xmlns="http://schemas.microsoft.com/office/infopath/2007/PartnerControls"/>
    </ScenarioTagsTaxHTField0>
    <UANotes xmlns="9d035d7d-02e5-4a00-8b62-9a556aabc7b5" xsi:nil="true"/>
    <Component xmlns="91e8d559-4d54-460d-ba58-5d5027f88b4d" xsi:nil="true"/>
    <Description0 xmlns="91e8d559-4d54-460d-ba58-5d5027f88b4d" xsi:nil="true"/>
  </documentManagement>
</p:properties>
</file>

<file path=customXml/itemProps1.xml><?xml version="1.0" encoding="utf-8"?>
<ds:datastoreItem xmlns:ds="http://schemas.openxmlformats.org/officeDocument/2006/customXml" ds:itemID="{16CB300F-524B-4030-A6B4-61DED4F505D0}">
  <ds:schemaRefs>
    <ds:schemaRef ds:uri="http://schemas.microsoft.com/sharepoint/v3/contenttype/forms"/>
  </ds:schemaRefs>
</ds:datastoreItem>
</file>

<file path=customXml/itemProps2.xml><?xml version="1.0" encoding="utf-8"?>
<ds:datastoreItem xmlns:ds="http://schemas.openxmlformats.org/officeDocument/2006/customXml" ds:itemID="{E9A5F3F8-B417-419C-94EF-9850D4EF55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035d7d-02e5-4a00-8b62-9a556aabc7b5"/>
    <ds:schemaRef ds:uri="91e8d559-4d54-460d-ba58-5d5027f88b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BC43D3-F613-494D-9E01-C9C518561F07}">
  <ds:schemaRefs>
    <ds:schemaRef ds:uri="http://schemas.microsoft.com/office/2006/documentManagement/types"/>
    <ds:schemaRef ds:uri="http://purl.org/dc/dcmitype/"/>
    <ds:schemaRef ds:uri="9d035d7d-02e5-4a00-8b62-9a556aabc7b5"/>
    <ds:schemaRef ds:uri="http://purl.org/dc/elements/1.1/"/>
    <ds:schemaRef ds:uri="http://schemas.microsoft.com/office/2006/metadata/properties"/>
    <ds:schemaRef ds:uri="http://www.w3.org/XML/1998/namespace"/>
    <ds:schemaRef ds:uri="91e8d559-4d54-460d-ba58-5d5027f88b4d"/>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tf03098890</Template>
  <TotalTime>0</TotalTime>
  <Words>459</Words>
  <Application>Microsoft Office PowerPoint</Application>
  <PresentationFormat>Широкоэкранный</PresentationFormat>
  <Paragraphs>141</Paragraphs>
  <Slides>17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17</vt:i4>
      </vt:variant>
    </vt:vector>
  </HeadingPairs>
  <TitlesOfParts>
    <vt:vector size="24" baseType="lpstr">
      <vt:lpstr>Arial</vt:lpstr>
      <vt:lpstr>Calibri</vt:lpstr>
      <vt:lpstr>Calibri Light</vt:lpstr>
      <vt:lpstr>Century Schoolbook</vt:lpstr>
      <vt:lpstr>Times New Roman</vt:lpstr>
      <vt:lpstr>Wingdings</vt:lpstr>
      <vt:lpstr>Тема Office</vt:lpstr>
      <vt:lpstr>Бөлім атауы: Бос уақыт және хобби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А-тапсырмасы Мәтінге сүйеніп, дұрыс жауапты табыңдар.</vt:lpstr>
      <vt:lpstr> Ә-тапсырмасы Мәтіннің құрылымдық бөліктеріне сәйкес азатжолдарды тауып, ондағы ойды бір сөйлеммен беріңдер. </vt:lpstr>
      <vt:lpstr>Б-тапсырмасы Қарамен берілген сөздерді берілген мағыналас сөздермен сәйкестендіріңдер. Қажетті сөздер: шаруа, ерекше, қиын, аймақ </vt:lpstr>
      <vt:lpstr>Презентация PowerPoint</vt:lpstr>
      <vt:lpstr>Жазылым.  2-тапсырма.  Артық сөзді сызып, себебін екінші бағанға жазыңдар. </vt:lpstr>
      <vt:lpstr>Презентация PowerPoint</vt:lpstr>
      <vt:lpstr>Синонимге тән негізгі бес түрлі белгі бар:</vt:lpstr>
      <vt:lpstr>Жеке жұмыс Бағалы,ермек, абырой, үлгілі,алыс  сөздерінің синонимдік қатарын жазыңыз. </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2016-11-21T16:17:05Z</dcterms:created>
  <dcterms:modified xsi:type="dcterms:W3CDTF">2024-10-20T17:31:26Z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0x010100BB2780C3CC07BD4BAA623FF9571645580400D1570604EA743043A2641365C0E91715</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HiddenCategoryTags">
    <vt:lpwstr/>
  </property>
  <property fmtid="{D5CDD505-2E9C-101B-9397-08002B2CF9AE}" pid="9" name="CategoryTags">
    <vt:lpwstr/>
  </property>
  <property fmtid="{D5CDD505-2E9C-101B-9397-08002B2CF9AE}" pid="10" name="LocMarketGroupTiers">
    <vt:lpwstr/>
  </property>
  <property fmtid="{D5CDD505-2E9C-101B-9397-08002B2CF9AE}" pid="11" name="CategoryTagsTaxHTField0">
    <vt:lpwstr/>
  </property>
  <property fmtid="{D5CDD505-2E9C-101B-9397-08002B2CF9AE}" pid="12" name="HiddenCategoryTagsTaxHTField0">
    <vt:lpwstr/>
  </property>
</Properties>
</file>