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notesMasterIdLst>
    <p:notesMasterId r:id="rId22"/>
  </p:notesMasterIdLst>
  <p:sldIdLst>
    <p:sldId id="260" r:id="rId2"/>
    <p:sldId id="266" r:id="rId3"/>
    <p:sldId id="286" r:id="rId4"/>
    <p:sldId id="261" r:id="rId5"/>
    <p:sldId id="292" r:id="rId6"/>
    <p:sldId id="271" r:id="rId7"/>
    <p:sldId id="262" r:id="rId8"/>
    <p:sldId id="285" r:id="rId9"/>
    <p:sldId id="293" r:id="rId10"/>
    <p:sldId id="273" r:id="rId11"/>
    <p:sldId id="289" r:id="rId12"/>
    <p:sldId id="290" r:id="rId13"/>
    <p:sldId id="277" r:id="rId14"/>
    <p:sldId id="298" r:id="rId15"/>
    <p:sldId id="294" r:id="rId16"/>
    <p:sldId id="299" r:id="rId17"/>
    <p:sldId id="297" r:id="rId18"/>
    <p:sldId id="300" r:id="rId19"/>
    <p:sldId id="291" r:id="rId20"/>
    <p:sldId id="29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FE2FF"/>
    <a:srgbClr val="D9F5FF"/>
    <a:srgbClr val="71DAFF"/>
    <a:srgbClr val="A3E7FF"/>
    <a:srgbClr val="17A95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3755" autoAdjust="0"/>
  </p:normalViewPr>
  <p:slideViewPr>
    <p:cSldViewPr snapToGrid="0">
      <p:cViewPr varScale="1">
        <p:scale>
          <a:sx n="68" d="100"/>
          <a:sy n="68" d="100"/>
        </p:scale>
        <p:origin x="-135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EF6D9-74BC-48B3-A980-D9C78563F1C8}" type="datetimeFigureOut">
              <a:rPr lang="ru-RU" smtClean="0"/>
              <a:pPr/>
              <a:t>24.07.2020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3B2B0-5123-4112-9DAB-FEF64EAB8535}" type="slidenum">
              <a:rPr lang="ru-RU" smtClean="0"/>
              <a:pPr/>
              <a:t>‹#›</a:t>
            </a:fld>
            <a:endParaRPr lang="ru-RU"/>
          </a:p>
        </p:txBody>
      </p:sp>
    </p:spTree>
    <p:extLst>
      <p:ext uri="{BB962C8B-B14F-4D97-AF65-F5344CB8AC3E}">
        <p14:creationId xmlns:p14="http://schemas.microsoft.com/office/powerpoint/2010/main" xmlns="" val="76116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6</a:t>
            </a:fld>
            <a:endParaRPr lang="en-US" altLang="x-none"/>
          </a:p>
        </p:txBody>
      </p:sp>
      <p:sp>
        <p:nvSpPr>
          <p:cNvPr id="6145" name="Text Box 1"/>
          <p:cNvSpPr txBox="1">
            <a:spLocks noGrp="1" noRot="1" noChangeAspect="1" noChangeArrowheads="1"/>
          </p:cNvSpPr>
          <p:nvPr>
            <p:ph type="sldImg"/>
          </p:nvPr>
        </p:nvSpPr>
        <p:spPr bwMode="auto">
          <a:xfrm>
            <a:off x="1371600" y="1143000"/>
            <a:ext cx="41132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791572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633b27b56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633b27b5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08617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633b27b56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633b27b5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916746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12</a:t>
            </a:fld>
            <a:endParaRPr lang="en-US" altLang="x-none"/>
          </a:p>
        </p:txBody>
      </p:sp>
      <p:sp>
        <p:nvSpPr>
          <p:cNvPr id="6145" name="Text Box 1"/>
          <p:cNvSpPr txBox="1">
            <a:spLocks noGrp="1" noRot="1" noChangeAspect="1" noChangeArrowheads="1"/>
          </p:cNvSpPr>
          <p:nvPr>
            <p:ph type="sldImg"/>
          </p:nvPr>
        </p:nvSpPr>
        <p:spPr bwMode="auto">
          <a:xfrm>
            <a:off x="1371600" y="1143000"/>
            <a:ext cx="41132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3156196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13</a:t>
            </a:fld>
            <a:endParaRPr lang="en-US" altLang="x-none"/>
          </a:p>
        </p:txBody>
      </p:sp>
      <p:sp>
        <p:nvSpPr>
          <p:cNvPr id="6145" name="Text Box 1"/>
          <p:cNvSpPr txBox="1">
            <a:spLocks noGrp="1" noRot="1" noChangeAspect="1" noChangeArrowheads="1"/>
          </p:cNvSpPr>
          <p:nvPr>
            <p:ph type="sldImg"/>
          </p:nvPr>
        </p:nvSpPr>
        <p:spPr bwMode="auto">
          <a:xfrm>
            <a:off x="1371600" y="1143000"/>
            <a:ext cx="41132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4036674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14</a:t>
            </a:fld>
            <a:endParaRPr lang="en-US" altLang="x-none"/>
          </a:p>
        </p:txBody>
      </p:sp>
      <p:sp>
        <p:nvSpPr>
          <p:cNvPr id="6145" name="Text Box 1"/>
          <p:cNvSpPr txBox="1">
            <a:spLocks noGrp="1" noRot="1" noChangeAspect="1" noChangeArrowheads="1"/>
          </p:cNvSpPr>
          <p:nvPr>
            <p:ph type="sldImg"/>
          </p:nvPr>
        </p:nvSpPr>
        <p:spPr bwMode="auto">
          <a:xfrm>
            <a:off x="1371600" y="1143000"/>
            <a:ext cx="41132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3156196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00000000-1234-1234-1234-123412341234}" type="slidenum">
              <a:rPr lang="ru-RU" smtClean="0"/>
              <a:pPr/>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8038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7767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26770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3756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3451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7420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50050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78669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34602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Пустой лист">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331645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2">
    <p:spTree>
      <p:nvGrpSpPr>
        <p:cNvPr id="1" name=""/>
        <p:cNvGrpSpPr/>
        <p:nvPr/>
      </p:nvGrpSpPr>
      <p:grpSpPr>
        <a:xfrm>
          <a:off x="0" y="0"/>
          <a:ext cx="0" cy="0"/>
          <a:chOff x="0" y="0"/>
          <a:chExt cx="0" cy="0"/>
        </a:xfrm>
      </p:grpSpPr>
      <p:sp>
        <p:nvSpPr>
          <p:cNvPr id="13" name="Picture Placeholder 3"/>
          <p:cNvSpPr>
            <a:spLocks noGrp="1"/>
          </p:cNvSpPr>
          <p:nvPr>
            <p:ph type="pic" sz="quarter" idx="12"/>
          </p:nvPr>
        </p:nvSpPr>
        <p:spPr>
          <a:xfrm>
            <a:off x="6814740"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
        <p:nvSpPr>
          <p:cNvPr id="14" name="Picture Placeholder 3"/>
          <p:cNvSpPr>
            <a:spLocks noGrp="1"/>
          </p:cNvSpPr>
          <p:nvPr>
            <p:ph type="pic" sz="quarter" idx="13"/>
          </p:nvPr>
        </p:nvSpPr>
        <p:spPr>
          <a:xfrm>
            <a:off x="4857194"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
        <p:nvSpPr>
          <p:cNvPr id="18" name="Picture Placeholder 3"/>
          <p:cNvSpPr>
            <a:spLocks noGrp="1"/>
          </p:cNvSpPr>
          <p:nvPr>
            <p:ph type="pic" sz="quarter" idx="14"/>
          </p:nvPr>
        </p:nvSpPr>
        <p:spPr>
          <a:xfrm>
            <a:off x="2899648"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
        <p:nvSpPr>
          <p:cNvPr id="19" name="Picture Placeholder 3"/>
          <p:cNvSpPr>
            <a:spLocks noGrp="1"/>
          </p:cNvSpPr>
          <p:nvPr>
            <p:ph type="pic" sz="quarter" idx="15"/>
          </p:nvPr>
        </p:nvSpPr>
        <p:spPr>
          <a:xfrm>
            <a:off x="942102"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Tree>
    <p:extLst>
      <p:ext uri="{BB962C8B-B14F-4D97-AF65-F5344CB8AC3E}">
        <p14:creationId xmlns:p14="http://schemas.microsoft.com/office/powerpoint/2010/main" xmlns="" val="5917093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xmlns="" val="543533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xmlns="" val="1636429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pic>
        <p:nvPicPr>
          <p:cNvPr id="3" name="Google Shape;128;p34"/>
          <p:cNvPicPr preferRelativeResize="0"/>
          <p:nvPr userDrawn="1"/>
        </p:nvPicPr>
        <p:blipFill rotWithShape="1">
          <a:blip r:embed="rId2" cstate="print">
            <a:alphaModFix/>
          </a:blip>
          <a:srcRect l="34028" r="11059"/>
          <a:stretch/>
        </p:blipFill>
        <p:spPr>
          <a:xfrm>
            <a:off x="4298479" y="93"/>
            <a:ext cx="4845521" cy="6857814"/>
          </a:xfrm>
          <a:prstGeom prst="rect">
            <a:avLst/>
          </a:prstGeom>
          <a:noFill/>
          <a:ln>
            <a:noFill/>
          </a:ln>
        </p:spPr>
      </p:pic>
      <p:pic>
        <p:nvPicPr>
          <p:cNvPr id="5" name="Google Shape;131;p34"/>
          <p:cNvPicPr preferRelativeResize="0"/>
          <p:nvPr userDrawn="1"/>
        </p:nvPicPr>
        <p:blipFill>
          <a:blip r:embed="rId3" cstate="print">
            <a:extLst>
              <a:ext uri="{28A0092B-C50C-407E-A947-70E740481C1C}">
                <a14:useLocalDpi xmlns:a14="http://schemas.microsoft.com/office/drawing/2010/main" xmlns="" val="0"/>
              </a:ext>
            </a:extLst>
          </a:blip>
          <a:stretch>
            <a:fillRect/>
          </a:stretch>
        </p:blipFill>
        <p:spPr>
          <a:xfrm>
            <a:off x="787623" y="1055507"/>
            <a:ext cx="2918635" cy="4814922"/>
          </a:xfrm>
          <a:prstGeom prst="rect">
            <a:avLst/>
          </a:prstGeom>
          <a:noFill/>
          <a:ln>
            <a:noFill/>
          </a:ln>
        </p:spPr>
      </p:pic>
      <p:sp>
        <p:nvSpPr>
          <p:cNvPr id="6" name="Title 1"/>
          <p:cNvSpPr>
            <a:spLocks noGrp="1"/>
          </p:cNvSpPr>
          <p:nvPr>
            <p:ph type="title" hasCustomPrompt="1"/>
          </p:nvPr>
        </p:nvSpPr>
        <p:spPr>
          <a:xfrm>
            <a:off x="4877369" y="682388"/>
            <a:ext cx="3792372" cy="5100954"/>
          </a:xfrm>
          <a:effectLst>
            <a:outerShdw blurRad="50800" dist="38100" dir="5400000" algn="t" rotWithShape="0">
              <a:prstClr val="black">
                <a:alpha val="40000"/>
              </a:prstClr>
            </a:outerShdw>
          </a:effectLst>
        </p:spPr>
        <p:txBody>
          <a:bodyPr>
            <a:normAutofit/>
          </a:bodyPr>
          <a:lstStyle>
            <a:lvl1pPr algn="r">
              <a:defRPr sz="1800" b="1" i="0" baseline="0">
                <a:solidFill>
                  <a:schemeClr val="bg1"/>
                </a:solidFill>
              </a:defRPr>
            </a:lvl1pPr>
          </a:lstStyle>
          <a:p>
            <a:r>
              <a:rPr lang="ru-RU" dirty="0" smtClean="0"/>
              <a:t>Заголовок</a:t>
            </a:r>
            <a:endParaRPr lang="en-US" dirty="0"/>
          </a:p>
        </p:txBody>
      </p:sp>
    </p:spTree>
    <p:extLst>
      <p:ext uri="{BB962C8B-B14F-4D97-AF65-F5344CB8AC3E}">
        <p14:creationId xmlns:p14="http://schemas.microsoft.com/office/powerpoint/2010/main" xmlns="" val="12394942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Цели урока 1">
    <p:spTree>
      <p:nvGrpSpPr>
        <p:cNvPr id="1" name=""/>
        <p:cNvGrpSpPr/>
        <p:nvPr/>
      </p:nvGrpSpPr>
      <p:grpSpPr>
        <a:xfrm>
          <a:off x="0" y="0"/>
          <a:ext cx="0" cy="0"/>
          <a:chOff x="0" y="0"/>
          <a:chExt cx="0" cy="0"/>
        </a:xfrm>
      </p:grpSpPr>
      <p:pic>
        <p:nvPicPr>
          <p:cNvPr id="7" name="Google Shape;137;p35"/>
          <p:cNvPicPr preferRelativeResize="0"/>
          <p:nvPr userDrawn="1"/>
        </p:nvPicPr>
        <p:blipFill rotWithShape="1">
          <a:blip r:embed="rId2" cstate="print">
            <a:alphaModFix/>
          </a:blip>
          <a:srcRect t="19517" b="68395"/>
          <a:stretch/>
        </p:blipFill>
        <p:spPr>
          <a:xfrm>
            <a:off x="-1" y="0"/>
            <a:ext cx="9144001" cy="829202"/>
          </a:xfrm>
          <a:prstGeom prst="rect">
            <a:avLst/>
          </a:prstGeom>
          <a:noFill/>
          <a:ln>
            <a:noFill/>
          </a:ln>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08810" y="191382"/>
            <a:ext cx="671033" cy="895361"/>
          </a:xfrm>
          <a:prstGeom prst="rect">
            <a:avLst/>
          </a:prstGeom>
        </p:spPr>
      </p:pic>
      <p:sp>
        <p:nvSpPr>
          <p:cNvPr id="14" name="Текст 13"/>
          <p:cNvSpPr>
            <a:spLocks noGrp="1"/>
          </p:cNvSpPr>
          <p:nvPr>
            <p:ph type="body" sz="quarter" idx="10"/>
          </p:nvPr>
        </p:nvSpPr>
        <p:spPr>
          <a:xfrm>
            <a:off x="970313" y="2167244"/>
            <a:ext cx="7059689" cy="3847608"/>
          </a:xfrm>
        </p:spPr>
        <p:txBody>
          <a:bodyPr>
            <a:normAutofit/>
          </a:bodyPr>
          <a:lstStyle>
            <a:lvl1pPr marL="342900" indent="-342900">
              <a:buFont typeface="Arial" panose="020B0604020202020204" pitchFamily="34" charset="0"/>
              <a:buChar char="•"/>
              <a:defRPr sz="1800" b="0"/>
            </a:lvl1pPr>
            <a:lvl2pPr marL="342900" indent="0">
              <a:buNone/>
              <a:defRPr/>
            </a:lvl2pPr>
            <a:lvl3pPr marL="685800" indent="0">
              <a:buNone/>
              <a:defRPr/>
            </a:lvl3pPr>
            <a:lvl4pPr marL="1028700" indent="0">
              <a:buNone/>
              <a:defRPr/>
            </a:lvl4pPr>
            <a:lvl5pPr marL="1371600" indent="0">
              <a:buNone/>
              <a:defRPr/>
            </a:lvl5pPr>
          </a:lstStyle>
          <a:p>
            <a:pPr lvl="0"/>
            <a:r>
              <a:rPr lang="ru-RU" dirty="0" smtClean="0"/>
              <a:t>Образец текста</a:t>
            </a:r>
          </a:p>
          <a:p>
            <a:pPr lvl="0"/>
            <a:r>
              <a:rPr lang="ru-RU" dirty="0" smtClean="0"/>
              <a:t>Второй уровень</a:t>
            </a:r>
          </a:p>
          <a:p>
            <a:pPr lvl="0"/>
            <a:r>
              <a:rPr lang="ru-RU" dirty="0" smtClean="0"/>
              <a:t>Третий уровень</a:t>
            </a:r>
          </a:p>
          <a:p>
            <a:pPr lvl="0"/>
            <a:r>
              <a:rPr lang="ru-RU" dirty="0" smtClean="0"/>
              <a:t>Четвертый уровень</a:t>
            </a:r>
          </a:p>
          <a:p>
            <a:pPr lvl="0"/>
            <a:r>
              <a:rPr lang="ru-RU" dirty="0" smtClean="0"/>
              <a:t>Пятый уровень</a:t>
            </a:r>
            <a:endParaRPr lang="ru-RU" dirty="0"/>
          </a:p>
        </p:txBody>
      </p:sp>
      <p:sp>
        <p:nvSpPr>
          <p:cNvPr id="15" name="Текст 13"/>
          <p:cNvSpPr>
            <a:spLocks noGrp="1"/>
          </p:cNvSpPr>
          <p:nvPr>
            <p:ph type="body" sz="quarter" idx="11"/>
          </p:nvPr>
        </p:nvSpPr>
        <p:spPr>
          <a:xfrm>
            <a:off x="970313" y="1543788"/>
            <a:ext cx="7059689" cy="623455"/>
          </a:xfrm>
        </p:spPr>
        <p:txBody>
          <a:bodyPr/>
          <a:lstStyle>
            <a:lvl1pPr marL="0" indent="0">
              <a:buFont typeface="Arial" panose="020B0604020202020204" pitchFamily="34" charset="0"/>
              <a:buNone/>
              <a:defRPr sz="1800" b="1"/>
            </a:lvl1pPr>
            <a:lvl2pPr marL="342900" indent="0">
              <a:buNone/>
              <a:defRPr/>
            </a:lvl2pPr>
            <a:lvl3pPr marL="685800" indent="0">
              <a:buNone/>
              <a:defRPr/>
            </a:lvl3pPr>
            <a:lvl4pPr marL="1028700" indent="0">
              <a:buNone/>
              <a:defRPr/>
            </a:lvl4pPr>
            <a:lvl5pPr marL="1371600" indent="0">
              <a:buNone/>
              <a:defRPr/>
            </a:lvl5pPr>
          </a:lstStyle>
          <a:p>
            <a:pPr lvl="0"/>
            <a:r>
              <a:rPr lang="ru-RU" dirty="0" smtClean="0"/>
              <a:t>Образец текста</a:t>
            </a:r>
            <a:endParaRPr lang="ru-RU" dirty="0"/>
          </a:p>
        </p:txBody>
      </p:sp>
      <p:sp>
        <p:nvSpPr>
          <p:cNvPr id="9" name="Title 1"/>
          <p:cNvSpPr>
            <a:spLocks noGrp="1"/>
          </p:cNvSpPr>
          <p:nvPr>
            <p:ph type="title" hasCustomPrompt="1"/>
          </p:nvPr>
        </p:nvSpPr>
        <p:spPr>
          <a:xfrm>
            <a:off x="940378" y="1"/>
            <a:ext cx="7886700" cy="829202"/>
          </a:xfrm>
          <a:effectLst>
            <a:outerShdw blurRad="50800" dist="38100" dir="5400000" algn="t" rotWithShape="0">
              <a:prstClr val="black">
                <a:alpha val="40000"/>
              </a:prstClr>
            </a:outerShdw>
          </a:effectLst>
        </p:spPr>
        <p:txBody>
          <a:bodyPr>
            <a:normAutofit/>
          </a:bodyPr>
          <a:lstStyle>
            <a:lvl1pPr>
              <a:defRPr sz="1800" b="1" i="0" baseline="0">
                <a:solidFill>
                  <a:schemeClr val="bg1"/>
                </a:solidFill>
              </a:defRPr>
            </a:lvl1pPr>
          </a:lstStyle>
          <a:p>
            <a:r>
              <a:rPr lang="ru-RU" dirty="0" smtClean="0"/>
              <a:t>Заголовок</a:t>
            </a:r>
            <a:endParaRPr lang="en-US" dirty="0"/>
          </a:p>
        </p:txBody>
      </p:sp>
    </p:spTree>
    <p:extLst>
      <p:ext uri="{BB962C8B-B14F-4D97-AF65-F5344CB8AC3E}">
        <p14:creationId xmlns:p14="http://schemas.microsoft.com/office/powerpoint/2010/main" xmlns="" val="248470474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Страница с текстом">
    <p:spTree>
      <p:nvGrpSpPr>
        <p:cNvPr id="1" name=""/>
        <p:cNvGrpSpPr/>
        <p:nvPr/>
      </p:nvGrpSpPr>
      <p:grpSpPr>
        <a:xfrm>
          <a:off x="0" y="0"/>
          <a:ext cx="0" cy="0"/>
          <a:chOff x="0" y="0"/>
          <a:chExt cx="0" cy="0"/>
        </a:xfrm>
      </p:grpSpPr>
      <p:pic>
        <p:nvPicPr>
          <p:cNvPr id="7" name="Google Shape;137;p35"/>
          <p:cNvPicPr preferRelativeResize="0"/>
          <p:nvPr userDrawn="1"/>
        </p:nvPicPr>
        <p:blipFill rotWithShape="1">
          <a:blip r:embed="rId2" cstate="print">
            <a:alphaModFix/>
          </a:blip>
          <a:srcRect t="19517" b="68395"/>
          <a:stretch/>
        </p:blipFill>
        <p:spPr>
          <a:xfrm>
            <a:off x="-1" y="0"/>
            <a:ext cx="9144001" cy="829202"/>
          </a:xfrm>
          <a:prstGeom prst="rect">
            <a:avLst/>
          </a:prstGeom>
          <a:noFill/>
          <a:ln>
            <a:noFill/>
          </a:ln>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08810" y="191382"/>
            <a:ext cx="671033" cy="895361"/>
          </a:xfrm>
          <a:prstGeom prst="rect">
            <a:avLst/>
          </a:prstGeom>
        </p:spPr>
      </p:pic>
      <p:sp>
        <p:nvSpPr>
          <p:cNvPr id="9" name="Title 1"/>
          <p:cNvSpPr>
            <a:spLocks noGrp="1"/>
          </p:cNvSpPr>
          <p:nvPr>
            <p:ph type="title" hasCustomPrompt="1"/>
          </p:nvPr>
        </p:nvSpPr>
        <p:spPr>
          <a:xfrm>
            <a:off x="940378" y="1"/>
            <a:ext cx="7886700" cy="829202"/>
          </a:xfrm>
          <a:effectLst>
            <a:outerShdw blurRad="50800" dist="38100" dir="5400000" algn="t" rotWithShape="0">
              <a:prstClr val="black">
                <a:alpha val="40000"/>
              </a:prstClr>
            </a:outerShdw>
          </a:effectLst>
        </p:spPr>
        <p:txBody>
          <a:bodyPr>
            <a:normAutofit/>
          </a:bodyPr>
          <a:lstStyle>
            <a:lvl1pPr>
              <a:defRPr sz="1800" b="1" i="0" baseline="0">
                <a:solidFill>
                  <a:schemeClr val="bg1"/>
                </a:solidFill>
              </a:defRPr>
            </a:lvl1pPr>
          </a:lstStyle>
          <a:p>
            <a:r>
              <a:rPr lang="ru-RU" dirty="0" smtClean="0"/>
              <a:t>Заголовок</a:t>
            </a:r>
            <a:endParaRPr lang="en-US" dirty="0"/>
          </a:p>
        </p:txBody>
      </p:sp>
      <p:sp>
        <p:nvSpPr>
          <p:cNvPr id="10" name="Текст 13"/>
          <p:cNvSpPr>
            <a:spLocks noGrp="1"/>
          </p:cNvSpPr>
          <p:nvPr>
            <p:ph type="body" sz="quarter" idx="10" hasCustomPrompt="1"/>
          </p:nvPr>
        </p:nvSpPr>
        <p:spPr>
          <a:xfrm>
            <a:off x="970312" y="2167244"/>
            <a:ext cx="7075043" cy="3847608"/>
          </a:xfrm>
        </p:spPr>
        <p:txBody>
          <a:bodyPr>
            <a:normAutofit/>
          </a:bodyPr>
          <a:lstStyle>
            <a:lvl1pPr marL="0" indent="0">
              <a:lnSpc>
                <a:spcPct val="100000"/>
              </a:lnSpc>
              <a:buFont typeface="Arial" panose="020B0604020202020204" pitchFamily="34" charset="0"/>
              <a:buNone/>
              <a:defRPr sz="1350" b="0" baseline="0"/>
            </a:lvl1pPr>
            <a:lvl2pPr marL="342900" indent="0">
              <a:buNone/>
              <a:defRPr/>
            </a:lvl2pPr>
            <a:lvl3pPr marL="685800" indent="0">
              <a:buNone/>
              <a:defRPr/>
            </a:lvl3pPr>
            <a:lvl4pPr marL="1028700" indent="0">
              <a:buNone/>
              <a:defRPr/>
            </a:lvl4pPr>
            <a:lvl5pPr marL="1371600" indent="0">
              <a:buNone/>
              <a:defRPr/>
            </a:lvl5pPr>
          </a:lstStyle>
          <a:p>
            <a:pPr lvl="0"/>
            <a:r>
              <a:rPr lang="en-US" b="1" dirty="0" smtClean="0"/>
              <a:t>Lorem Ipsum</a:t>
            </a:r>
            <a:r>
              <a:rPr lang="en-US" dirty="0" smtClean="0"/>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smtClean="0"/>
              <a:t>popularised</a:t>
            </a:r>
            <a:r>
              <a:rPr lang="en-US" dirty="0" smtClean="0"/>
              <a:t> in the 1960s with the release of </a:t>
            </a:r>
            <a:r>
              <a:rPr lang="en-US" dirty="0" err="1" smtClean="0"/>
              <a:t>Letraset</a:t>
            </a:r>
            <a:r>
              <a:rPr lang="en-US" dirty="0" smtClean="0"/>
              <a:t> sheets containing Lorem Ipsum passages, and more recently with desktop publishing software like Aldus PageMaker including versions of Lorem Ipsum.</a:t>
            </a:r>
            <a:endParaRPr lang="ru-RU" dirty="0"/>
          </a:p>
        </p:txBody>
      </p:sp>
      <p:sp>
        <p:nvSpPr>
          <p:cNvPr id="11" name="Текст 13"/>
          <p:cNvSpPr>
            <a:spLocks noGrp="1"/>
          </p:cNvSpPr>
          <p:nvPr>
            <p:ph type="body" sz="quarter" idx="11"/>
          </p:nvPr>
        </p:nvSpPr>
        <p:spPr>
          <a:xfrm>
            <a:off x="970312" y="1543788"/>
            <a:ext cx="7075043" cy="623455"/>
          </a:xfrm>
        </p:spPr>
        <p:txBody>
          <a:bodyPr/>
          <a:lstStyle>
            <a:lvl1pPr marL="0" indent="0">
              <a:buFont typeface="Arial" panose="020B0604020202020204" pitchFamily="34" charset="0"/>
              <a:buNone/>
              <a:defRPr sz="1800" b="1"/>
            </a:lvl1pPr>
            <a:lvl2pPr marL="342900" indent="0">
              <a:buNone/>
              <a:defRPr/>
            </a:lvl2pPr>
            <a:lvl3pPr marL="685800" indent="0">
              <a:buNone/>
              <a:defRPr/>
            </a:lvl3pPr>
            <a:lvl4pPr marL="1028700" indent="0">
              <a:buNone/>
              <a:defRPr/>
            </a:lvl4pPr>
            <a:lvl5pPr marL="1371600" indent="0">
              <a:buNone/>
              <a:defRPr/>
            </a:lvl5pPr>
          </a:lstStyle>
          <a:p>
            <a:pPr lvl="0"/>
            <a:r>
              <a:rPr lang="ru-RU" dirty="0" smtClean="0"/>
              <a:t>Образец текста</a:t>
            </a:r>
            <a:endParaRPr lang="ru-RU" dirty="0"/>
          </a:p>
        </p:txBody>
      </p:sp>
    </p:spTree>
    <p:extLst>
      <p:ext uri="{BB962C8B-B14F-4D97-AF65-F5344CB8AC3E}">
        <p14:creationId xmlns:p14="http://schemas.microsoft.com/office/powerpoint/2010/main" xmlns="" val="37230881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69044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xmlns="" val="378446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2416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4953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93336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944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19687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25"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89763852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870" r:id="rId19"/>
    <p:sldLayoutId id="2147483871" r:id="rId20"/>
    <p:sldLayoutId id="2147483733" r:id="rId21"/>
    <p:sldLayoutId id="2147483650" r:id="rId22"/>
    <p:sldLayoutId id="2147483721" r:id="rId23"/>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9R5uuLw72AI"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Прямоугольник 5"/>
          <p:cNvSpPr/>
          <p:nvPr/>
        </p:nvSpPr>
        <p:spPr>
          <a:xfrm>
            <a:off x="1042728" y="885373"/>
            <a:ext cx="7417730" cy="1574277"/>
          </a:xfrm>
          <a:prstGeom prst="rect">
            <a:avLst/>
          </a:prstGeom>
        </p:spPr>
        <p:txBody>
          <a:bodyPr wrap="square">
            <a:spAutoFit/>
          </a:bodyPr>
          <a:lstStyle/>
          <a:p>
            <a:pPr>
              <a:lnSpc>
                <a:spcPct val="107000"/>
              </a:lnSpc>
              <a:spcAft>
                <a:spcPts val="600"/>
              </a:spcAft>
            </a:pPr>
            <a:r>
              <a:rPr lang="kk-KZ"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Бөлім тақырыбы:</a:t>
            </a:r>
            <a:br>
              <a:rPr lang="kk-KZ"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kk-KZ"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kk-KZ" sz="3000"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Мәдениет</a:t>
            </a:r>
            <a:r>
              <a:rPr lang="kk-KZ" sz="3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тіл және қарым-қатынас</a:t>
            </a:r>
            <a:br>
              <a:rPr lang="kk-KZ" sz="3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endParaRPr lang="ru-RU" sz="3000" b="1" i="1" dirty="0">
              <a:solidFill>
                <a:srgbClr val="00206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042728" y="2771937"/>
            <a:ext cx="7417729" cy="1384995"/>
          </a:xfrm>
          <a:prstGeom prst="rect">
            <a:avLst/>
          </a:prstGeom>
        </p:spPr>
        <p:txBody>
          <a:bodyPr wrap="square">
            <a:spAutoFit/>
          </a:bodyPr>
          <a:lstStyle/>
          <a:p>
            <a:pPr>
              <a:lnSpc>
                <a:spcPct val="150000"/>
              </a:lnSpc>
            </a:pPr>
            <a:r>
              <a:rPr lang="kk-KZ" sz="2800" b="1" dirty="0">
                <a:solidFill>
                  <a:srgbClr val="FF0000"/>
                </a:solidFill>
                <a:latin typeface="Times New Roman" panose="02020603050405020304" pitchFamily="18" charset="0"/>
                <a:ea typeface="Calibri" panose="020F0502020204030204" pitchFamily="34" charset="0"/>
              </a:rPr>
              <a:t>Сабақтың тақырыбы</a:t>
            </a:r>
            <a:r>
              <a:rPr lang="kk-KZ" sz="2800" b="1" dirty="0" smtClean="0">
                <a:solidFill>
                  <a:srgbClr val="FF0000"/>
                </a:solidFill>
                <a:latin typeface="Times New Roman" panose="02020603050405020304" pitchFamily="18" charset="0"/>
                <a:ea typeface="Calibri" panose="020F0502020204030204" pitchFamily="34" charset="0"/>
              </a:rPr>
              <a:t>: </a:t>
            </a:r>
            <a:endParaRPr lang="kk-KZ" sz="2800" b="1" dirty="0" smtClean="0">
              <a:solidFill>
                <a:srgbClr val="FF0000"/>
              </a:solidFill>
              <a:latin typeface="Times New Roman" panose="02020603050405020304" pitchFamily="18" charset="0"/>
              <a:ea typeface="Calibri" panose="020F0502020204030204" pitchFamily="34" charset="0"/>
            </a:endParaRPr>
          </a:p>
          <a:p>
            <a:pPr algn="ctr">
              <a:lnSpc>
                <a:spcPct val="150000"/>
              </a:lnSpc>
            </a:pPr>
            <a:r>
              <a:rPr lang="kk-KZ" sz="2800" b="1" dirty="0" smtClean="0">
                <a:solidFill>
                  <a:srgbClr val="002060"/>
                </a:solidFill>
                <a:latin typeface="Times New Roman" panose="02020603050405020304" pitchFamily="18" charset="0"/>
                <a:ea typeface="Calibri" panose="020F0502020204030204" pitchFamily="34" charset="0"/>
              </a:rPr>
              <a:t>Сөйлеу </a:t>
            </a:r>
            <a:r>
              <a:rPr lang="kk-KZ" sz="2800" b="1" dirty="0" smtClean="0">
                <a:solidFill>
                  <a:srgbClr val="002060"/>
                </a:solidFill>
                <a:latin typeface="Times New Roman" panose="02020603050405020304" pitchFamily="18" charset="0"/>
                <a:ea typeface="Calibri" panose="020F0502020204030204" pitchFamily="34" charset="0"/>
              </a:rPr>
              <a:t>әдебі</a:t>
            </a:r>
            <a:endParaRPr lang="kk-KZ" sz="2800" b="1" dirty="0">
              <a:solidFill>
                <a:srgbClr val="002060"/>
              </a:solidFill>
              <a:latin typeface="Times New Roman" panose="02020603050405020304" pitchFamily="18" charset="0"/>
              <a:ea typeface="Calibri" panose="020F0502020204030204" pitchFamily="34" charset="0"/>
            </a:endParaRPr>
          </a:p>
        </p:txBody>
      </p:sp>
      <p:sp>
        <p:nvSpPr>
          <p:cNvPr id="8" name="Прямоугольник 7"/>
          <p:cNvSpPr/>
          <p:nvPr/>
        </p:nvSpPr>
        <p:spPr>
          <a:xfrm>
            <a:off x="6977359" y="5627317"/>
            <a:ext cx="1483098" cy="738664"/>
          </a:xfrm>
          <a:prstGeom prst="rect">
            <a:avLst/>
          </a:prstGeom>
        </p:spPr>
        <p:txBody>
          <a:bodyPr wrap="none">
            <a:spAutoFit/>
          </a:bodyPr>
          <a:lstStyle/>
          <a:p>
            <a:pPr algn="ctr"/>
            <a:r>
              <a:rPr lang="kk-KZ" sz="2100" b="1" dirty="0">
                <a:solidFill>
                  <a:srgbClr val="002060"/>
                </a:solidFill>
                <a:latin typeface="Times New Roman" panose="02020603050405020304" pitchFamily="18" charset="0"/>
                <a:ea typeface="Calibri" panose="020F0502020204030204" pitchFamily="34" charset="0"/>
              </a:rPr>
              <a:t>Қазақ тілі </a:t>
            </a:r>
            <a:endParaRPr lang="ru-RU" sz="2100" b="1" dirty="0">
              <a:solidFill>
                <a:srgbClr val="002060"/>
              </a:solidFill>
            </a:endParaRPr>
          </a:p>
          <a:p>
            <a:pPr algn="ctr"/>
            <a:r>
              <a:rPr lang="kk-KZ" sz="2100" b="1" dirty="0">
                <a:solidFill>
                  <a:srgbClr val="002060"/>
                </a:solidFill>
                <a:latin typeface="Times New Roman" panose="02020603050405020304" pitchFamily="18" charset="0"/>
                <a:ea typeface="Calibri" panose="020F0502020204030204" pitchFamily="34" charset="0"/>
              </a:rPr>
              <a:t>5-сынып </a:t>
            </a:r>
            <a:endParaRPr lang="ru-RU" sz="2100" b="1" dirty="0">
              <a:solidFill>
                <a:srgbClr val="002060"/>
              </a:solidFill>
            </a:endParaRPr>
          </a:p>
        </p:txBody>
      </p:sp>
    </p:spTree>
    <p:extLst>
      <p:ext uri="{BB962C8B-B14F-4D97-AF65-F5344CB8AC3E}">
        <p14:creationId xmlns:p14="http://schemas.microsoft.com/office/powerpoint/2010/main" xmlns="" val="290284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9"/>
        <p:cNvGrpSpPr/>
        <p:nvPr/>
      </p:nvGrpSpPr>
      <p:grpSpPr>
        <a:xfrm>
          <a:off x="0" y="0"/>
          <a:ext cx="0" cy="0"/>
          <a:chOff x="0" y="0"/>
          <a:chExt cx="0" cy="0"/>
        </a:xfrm>
      </p:grpSpPr>
      <p:sp>
        <p:nvSpPr>
          <p:cNvPr id="2" name="Прямоугольник 1"/>
          <p:cNvSpPr/>
          <p:nvPr/>
        </p:nvSpPr>
        <p:spPr>
          <a:xfrm>
            <a:off x="803564" y="685745"/>
            <a:ext cx="5294670"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kk-KZ" sz="28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Өзіңді тексер</a:t>
            </a:r>
            <a:endParaRPr kumimoji="0" lang="ru-RU" sz="1600" b="0" i="0" u="none" strike="noStrike" kern="0" cap="none" spc="0" normalizeH="0" baseline="0" noProof="0" dirty="0" smtClean="0">
              <a:ln>
                <a:noFill/>
              </a:ln>
              <a:solidFill>
                <a:sysClr val="windowText" lastClr="000000"/>
              </a:solidFill>
              <a:effectLst/>
              <a:uLnTx/>
              <a:uFillTx/>
            </a:endParaRPr>
          </a:p>
        </p:txBody>
      </p:sp>
      <p:sp>
        <p:nvSpPr>
          <p:cNvPr id="13" name="TextBox 12"/>
          <p:cNvSpPr txBox="1"/>
          <p:nvPr/>
        </p:nvSpPr>
        <p:spPr>
          <a:xfrm>
            <a:off x="803564" y="1825420"/>
            <a:ext cx="7051963" cy="2246769"/>
          </a:xfrm>
          <a:prstGeom prst="rect">
            <a:avLst/>
          </a:prstGeom>
          <a:noFill/>
        </p:spPr>
        <p:txBody>
          <a:bodyPr wrap="square" rtlCol="0">
            <a:spAutoFit/>
          </a:bodyPr>
          <a:lstStyle/>
          <a:p>
            <a:pPr algn="just"/>
            <a:r>
              <a:rPr lang="kk-KZ" sz="2000" b="1" dirty="0" smtClean="0">
                <a:solidFill>
                  <a:srgbClr val="FF0000"/>
                </a:solidFill>
                <a:latin typeface="Times New Roman" panose="02020603050405020304" pitchFamily="18" charset="0"/>
                <a:cs typeface="Times New Roman" panose="02020603050405020304" pitchFamily="18" charset="0"/>
              </a:rPr>
              <a:t>1-сөйлем.</a:t>
            </a:r>
            <a:r>
              <a:rPr lang="kk-KZ" sz="2000" dirty="0" smtClean="0">
                <a:solidFill>
                  <a:srgbClr val="FF0000"/>
                </a:solidFill>
                <a:latin typeface="Times New Roman" panose="02020603050405020304" pitchFamily="18" charset="0"/>
                <a:cs typeface="Times New Roman" panose="02020603050405020304" pitchFamily="18" charset="0"/>
              </a:rPr>
              <a:t> </a:t>
            </a:r>
          </a:p>
          <a:p>
            <a:pPr algn="just"/>
            <a:r>
              <a:rPr lang="kk-KZ" sz="2000" dirty="0" smtClean="0">
                <a:latin typeface="Times New Roman" panose="02020603050405020304" pitchFamily="18" charset="0"/>
                <a:cs typeface="Times New Roman" panose="02020603050405020304" pitchFamily="18" charset="0"/>
              </a:rPr>
              <a:t>Мәтіндегі тірек сөздер: сөйлеу тілі, мәнді сөйлеу, ойланбай сөйлеме, ұнамды сөздер, сөйлей білу.</a:t>
            </a:r>
          </a:p>
          <a:p>
            <a:pPr algn="just"/>
            <a:endParaRPr lang="kk-KZ" sz="2000" dirty="0" smtClean="0">
              <a:latin typeface="Times New Roman" panose="02020603050405020304" pitchFamily="18" charset="0"/>
              <a:cs typeface="Times New Roman" panose="02020603050405020304" pitchFamily="18" charset="0"/>
            </a:endParaRPr>
          </a:p>
          <a:p>
            <a:pPr algn="just"/>
            <a:r>
              <a:rPr lang="kk-KZ" sz="2000" b="1" dirty="0" smtClean="0">
                <a:solidFill>
                  <a:srgbClr val="FF0000"/>
                </a:solidFill>
                <a:latin typeface="Times New Roman" panose="02020603050405020304" pitchFamily="18" charset="0"/>
                <a:cs typeface="Times New Roman" panose="02020603050405020304" pitchFamily="18" charset="0"/>
              </a:rPr>
              <a:t>2-сөйлем:</a:t>
            </a:r>
            <a:r>
              <a:rPr lang="kk-KZ" sz="2000" dirty="0" smtClean="0">
                <a:solidFill>
                  <a:srgbClr val="FF0000"/>
                </a:solidFill>
                <a:latin typeface="Times New Roman" panose="02020603050405020304" pitchFamily="18" charset="0"/>
                <a:cs typeface="Times New Roman" panose="02020603050405020304" pitchFamily="18" charset="0"/>
              </a:rPr>
              <a:t> </a:t>
            </a:r>
          </a:p>
          <a:p>
            <a:pPr algn="just"/>
            <a:r>
              <a:rPr lang="kk-KZ" sz="2000" dirty="0" smtClean="0">
                <a:latin typeface="Times New Roman" panose="02020603050405020304" pitchFamily="18" charset="0"/>
                <a:cs typeface="Times New Roman" panose="02020603050405020304" pitchFamily="18" charset="0"/>
              </a:rPr>
              <a:t>Тірек сөздер мәтінде сөйлеу </a:t>
            </a:r>
            <a:r>
              <a:rPr lang="kk-KZ" sz="2000" dirty="0">
                <a:latin typeface="Times New Roman" panose="02020603050405020304" pitchFamily="18" charset="0"/>
                <a:cs typeface="Times New Roman" panose="02020603050405020304" pitchFamily="18" charset="0"/>
              </a:rPr>
              <a:t>тілінің адам өміріндегі </a:t>
            </a:r>
            <a:r>
              <a:rPr lang="kk-KZ" sz="2000" dirty="0" smtClean="0">
                <a:latin typeface="Times New Roman" panose="02020603050405020304" pitchFamily="18" charset="0"/>
                <a:cs typeface="Times New Roman" panose="02020603050405020304" pitchFamily="18" charset="0"/>
              </a:rPr>
              <a:t>орнын, </a:t>
            </a:r>
            <a:r>
              <a:rPr lang="kk-KZ" sz="2000" dirty="0">
                <a:latin typeface="Times New Roman" panose="02020603050405020304" pitchFamily="18" charset="0"/>
                <a:cs typeface="Times New Roman" panose="02020603050405020304" pitchFamily="18" charset="0"/>
              </a:rPr>
              <a:t>жөнімен сөйлей білудің қажет </a:t>
            </a:r>
            <a:r>
              <a:rPr lang="kk-KZ" sz="2000" dirty="0" smtClean="0">
                <a:latin typeface="Times New Roman" panose="02020603050405020304" pitchFamily="18" charset="0"/>
                <a:cs typeface="Times New Roman" panose="02020603050405020304" pitchFamily="18" charset="0"/>
              </a:rPr>
              <a:t>екенін жеткізуге тырысады.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35366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9"/>
        <p:cNvGrpSpPr/>
        <p:nvPr/>
      </p:nvGrpSpPr>
      <p:grpSpPr>
        <a:xfrm>
          <a:off x="0" y="0"/>
          <a:ext cx="0" cy="0"/>
          <a:chOff x="0" y="0"/>
          <a:chExt cx="0" cy="0"/>
        </a:xfrm>
      </p:grpSpPr>
      <p:sp>
        <p:nvSpPr>
          <p:cNvPr id="230" name="Google Shape;230;p65"/>
          <p:cNvSpPr txBox="1">
            <a:spLocks noGrp="1"/>
          </p:cNvSpPr>
          <p:nvPr>
            <p:ph type="body" idx="1"/>
          </p:nvPr>
        </p:nvSpPr>
        <p:spPr>
          <a:xfrm>
            <a:off x="674441" y="484973"/>
            <a:ext cx="7458539" cy="442400"/>
          </a:xfrm>
          <a:prstGeom prst="rect">
            <a:avLst/>
          </a:prstGeom>
        </p:spPr>
        <p:txBody>
          <a:bodyPr spcFirstLastPara="1" vert="horz" wrap="square" lIns="91425" tIns="91425" rIns="91425" bIns="91425" rtlCol="0" anchor="t" anchorCtr="0">
            <a:noAutofit/>
          </a:bodyPr>
          <a:lstStyle/>
          <a:p>
            <a:pPr marL="114297" indent="0" fontAlgn="base">
              <a:buNone/>
            </a:pPr>
            <a:r>
              <a:rPr lang="kk-KZ"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АНЫҚТАМА БҰРЫШЫ</a:t>
            </a:r>
            <a:endParaRPr lang="ru-RU"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771423" y="1327219"/>
            <a:ext cx="7635194" cy="10627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kk-KZ" sz="2000" b="1" dirty="0" smtClean="0">
                <a:solidFill>
                  <a:srgbClr val="002060"/>
                </a:solidFill>
                <a:latin typeface="Times New Roman" panose="02020603050405020304" pitchFamily="18" charset="0"/>
                <a:cs typeface="Times New Roman" panose="02020603050405020304" pitchFamily="18" charset="0"/>
              </a:rPr>
              <a:t>Мақала </a:t>
            </a:r>
            <a:r>
              <a:rPr lang="kk-KZ" sz="2000" dirty="0" smtClean="0">
                <a:solidFill>
                  <a:srgbClr val="002060"/>
                </a:solidFill>
                <a:latin typeface="Times New Roman" panose="02020603050405020304" pitchFamily="18" charset="0"/>
                <a:cs typeface="Times New Roman" panose="02020603050405020304" pitchFamily="18" charset="0"/>
              </a:rPr>
              <a:t>– қоғамдық-әлеуметтік мәселелер туралы жазылған публицситикалық жанрдағы шығарма. </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771423" y="2789833"/>
            <a:ext cx="7635194" cy="25718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kk-KZ" sz="2000" b="1" dirty="0">
                <a:solidFill>
                  <a:srgbClr val="002060"/>
                </a:solidFill>
                <a:latin typeface="Times New Roman" panose="02020603050405020304" pitchFamily="18" charset="0"/>
                <a:cs typeface="Times New Roman" panose="02020603050405020304" pitchFamily="18" charset="0"/>
              </a:rPr>
              <a:t>Теориялық сыни (ғылыми) мақалалар – </a:t>
            </a:r>
            <a:r>
              <a:rPr lang="kk-KZ" sz="2000" dirty="0">
                <a:solidFill>
                  <a:srgbClr val="002060"/>
                </a:solidFill>
                <a:latin typeface="Times New Roman" panose="02020603050405020304" pitchFamily="18" charset="0"/>
                <a:cs typeface="Times New Roman" panose="02020603050405020304" pitchFamily="18" charset="0"/>
              </a:rPr>
              <a:t>ғылыми жаңалықтар мен құбылыстарды түсіндіру мақсатында жазылады. </a:t>
            </a:r>
            <a:endParaRPr lang="kk-KZ" sz="2000" dirty="0" smtClean="0">
              <a:solidFill>
                <a:srgbClr val="002060"/>
              </a:solidFill>
              <a:latin typeface="Times New Roman" panose="02020603050405020304" pitchFamily="18" charset="0"/>
              <a:cs typeface="Times New Roman" panose="02020603050405020304" pitchFamily="18" charset="0"/>
            </a:endParaRPr>
          </a:p>
          <a:p>
            <a:pPr lvl="0" algn="just" defTabSz="914400"/>
            <a:r>
              <a:rPr lang="kk-KZ" sz="2000" b="1" dirty="0" smtClean="0">
                <a:solidFill>
                  <a:srgbClr val="002060"/>
                </a:solidFill>
                <a:latin typeface="Times New Roman" panose="02020603050405020304" pitchFamily="18" charset="0"/>
                <a:cs typeface="Times New Roman" panose="02020603050405020304" pitchFamily="18" charset="0"/>
              </a:rPr>
              <a:t>Жанрлық ерекшелігі: </a:t>
            </a:r>
            <a:r>
              <a:rPr lang="kk-KZ" sz="2000" dirty="0" smtClean="0">
                <a:solidFill>
                  <a:srgbClr val="002060"/>
                </a:solidFill>
                <a:latin typeface="Times New Roman" panose="02020603050405020304" pitchFamily="18" charset="0"/>
                <a:cs typeface="Times New Roman" panose="02020603050405020304" pitchFamily="18" charset="0"/>
              </a:rPr>
              <a:t>ғылыми </a:t>
            </a:r>
            <a:r>
              <a:rPr lang="kk-KZ" sz="2000" dirty="0">
                <a:solidFill>
                  <a:srgbClr val="002060"/>
                </a:solidFill>
                <a:latin typeface="Times New Roman" panose="02020603050405020304" pitchFamily="18" charset="0"/>
                <a:cs typeface="Times New Roman" panose="02020603050405020304" pitchFamily="18" charset="0"/>
              </a:rPr>
              <a:t>терминдер басым болады және «академиялық» сыншылдар жазады.</a:t>
            </a:r>
          </a:p>
        </p:txBody>
      </p:sp>
    </p:spTree>
    <p:extLst>
      <p:ext uri="{BB962C8B-B14F-4D97-AF65-F5344CB8AC3E}">
        <p14:creationId xmlns:p14="http://schemas.microsoft.com/office/powerpoint/2010/main" xmlns="" val="2857199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859599" y="795089"/>
            <a:ext cx="7364022" cy="830997"/>
          </a:xfrm>
          <a:prstGeom prst="rect">
            <a:avLst/>
          </a:prstGeom>
        </p:spPr>
        <p:txBody>
          <a:bodyPr wrap="square">
            <a:spAutoFit/>
          </a:bodyPr>
          <a:lstStyle/>
          <a:p>
            <a:pPr algn="just" fontAlgn="base"/>
            <a:r>
              <a:rPr lang="kk-KZ" sz="2400" b="1" dirty="0">
                <a:solidFill>
                  <a:srgbClr val="FF0000"/>
                </a:solidFill>
                <a:latin typeface="Times New Roman" panose="02020603050405020304" pitchFamily="18" charset="0"/>
                <a:cs typeface="Times New Roman" panose="02020603050405020304" pitchFamily="18" charset="0"/>
              </a:rPr>
              <a:t>2-тапсырма. </a:t>
            </a:r>
            <a:r>
              <a:rPr lang="kk-KZ" sz="2400" i="1" dirty="0" smtClean="0">
                <a:solidFill>
                  <a:srgbClr val="002060"/>
                </a:solidFill>
                <a:latin typeface="Times New Roman" panose="02020603050405020304" pitchFamily="18" charset="0"/>
                <a:cs typeface="Times New Roman" panose="02020603050405020304" pitchFamily="18" charset="0"/>
              </a:rPr>
              <a:t>Мәтінді </a:t>
            </a:r>
            <a:r>
              <a:rPr lang="kk-KZ" sz="2400" i="1" dirty="0">
                <a:solidFill>
                  <a:srgbClr val="002060"/>
                </a:solidFill>
                <a:latin typeface="Times New Roman" panose="02020603050405020304" pitchFamily="18" charset="0"/>
                <a:cs typeface="Times New Roman" panose="02020603050405020304" pitchFamily="18" charset="0"/>
              </a:rPr>
              <a:t>оқып, жанрлық </a:t>
            </a:r>
            <a:r>
              <a:rPr lang="kk-KZ" sz="2400" i="1" dirty="0" smtClean="0">
                <a:solidFill>
                  <a:srgbClr val="002060"/>
                </a:solidFill>
                <a:latin typeface="Times New Roman" panose="02020603050405020304" pitchFamily="18" charset="0"/>
                <a:cs typeface="Times New Roman" panose="02020603050405020304" pitchFamily="18" charset="0"/>
              </a:rPr>
              <a:t>ерекшелігін </a:t>
            </a:r>
            <a:r>
              <a:rPr lang="kk-KZ" sz="2400" i="1" dirty="0">
                <a:solidFill>
                  <a:srgbClr val="002060"/>
                </a:solidFill>
                <a:latin typeface="Times New Roman" panose="02020603050405020304" pitchFamily="18" charset="0"/>
                <a:cs typeface="Times New Roman" panose="02020603050405020304" pitchFamily="18" charset="0"/>
              </a:rPr>
              <a:t>ажыратыңдар. </a:t>
            </a:r>
            <a:endParaRPr lang="ru-RU" sz="165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984289" y="2667507"/>
            <a:ext cx="7364022" cy="1569660"/>
          </a:xfrm>
          <a:prstGeom prst="rect">
            <a:avLst/>
          </a:prstGeom>
        </p:spPr>
        <p:txBody>
          <a:bodyPr wrap="square">
            <a:spAutoFit/>
          </a:bodyPr>
          <a:lstStyle/>
          <a:p>
            <a:pPr algn="just" defTabSz="914400"/>
            <a:r>
              <a:rPr lang="kk-KZ" sz="24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Дескриптор: </a:t>
            </a:r>
            <a:endParaRPr lang="ru-RU" sz="2400" dirty="0">
              <a:solidFill>
                <a:srgbClr val="002060"/>
              </a:solidFill>
              <a:latin typeface="Calibri" panose="020F0502020204030204"/>
              <a:ea typeface="Calibri" panose="020F0502020204030204" pitchFamily="34" charset="0"/>
              <a:cs typeface="Arial" panose="020B0604020202020204" pitchFamily="34" charset="0"/>
            </a:endParaRPr>
          </a:p>
          <a:p>
            <a:pPr marL="342900" indent="-342900" algn="just" defTabSz="914400">
              <a:buFont typeface="Times New Roman" panose="02020603050405020304" pitchFamily="18" charset="0"/>
              <a:buChar char="-"/>
            </a:pPr>
            <a:r>
              <a:rPr lang="kk-KZ" sz="2400" dirty="0">
                <a:solidFill>
                  <a:srgbClr val="002060"/>
                </a:solidFill>
                <a:latin typeface="Times New Roman" panose="02020603050405020304" pitchFamily="18" charset="0"/>
                <a:ea typeface="Calibri" panose="020F0502020204030204" pitchFamily="34" charset="0"/>
                <a:cs typeface="Arial" panose="020B0604020202020204" pitchFamily="34" charset="0"/>
              </a:rPr>
              <a:t>м</a:t>
            </a:r>
            <a:r>
              <a:rPr lang="kk-KZ" sz="2400"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әтінннің </a:t>
            </a:r>
            <a:r>
              <a:rPr lang="kk-KZ" sz="2400" dirty="0">
                <a:solidFill>
                  <a:srgbClr val="002060"/>
                </a:solidFill>
                <a:latin typeface="Times New Roman" panose="02020603050405020304" pitchFamily="18" charset="0"/>
                <a:ea typeface="Calibri" panose="020F0502020204030204" pitchFamily="34" charset="0"/>
                <a:cs typeface="Arial" panose="020B0604020202020204" pitchFamily="34" charset="0"/>
              </a:rPr>
              <a:t>жанрын анықтайды;</a:t>
            </a:r>
            <a:endParaRPr lang="ru-RU" sz="2400" dirty="0">
              <a:solidFill>
                <a:srgbClr val="002060"/>
              </a:solidFill>
              <a:latin typeface="Calibri" panose="020F0502020204030204"/>
              <a:ea typeface="Calibri" panose="020F0502020204030204" pitchFamily="34" charset="0"/>
              <a:cs typeface="Arial" panose="020B0604020202020204" pitchFamily="34" charset="0"/>
            </a:endParaRPr>
          </a:p>
          <a:p>
            <a:pPr marL="342900" indent="-342900" algn="just" defTabSz="914400">
              <a:buFont typeface="Times New Roman" panose="02020603050405020304" pitchFamily="18" charset="0"/>
              <a:buChar char="-"/>
            </a:pPr>
            <a:r>
              <a:rPr lang="kk-KZ" sz="2400" dirty="0">
                <a:solidFill>
                  <a:srgbClr val="002060"/>
                </a:solidFill>
                <a:latin typeface="Times New Roman" panose="02020603050405020304" pitchFamily="18" charset="0"/>
                <a:ea typeface="Calibri" panose="020F0502020204030204" pitchFamily="34" charset="0"/>
                <a:cs typeface="Arial" panose="020B0604020202020204" pitchFamily="34" charset="0"/>
              </a:rPr>
              <a:t>м</a:t>
            </a:r>
            <a:r>
              <a:rPr lang="kk-KZ" sz="2400"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әтіннің </a:t>
            </a:r>
            <a:r>
              <a:rPr lang="kk-KZ" sz="2400" dirty="0">
                <a:solidFill>
                  <a:srgbClr val="002060"/>
                </a:solidFill>
                <a:latin typeface="Times New Roman" panose="02020603050405020304" pitchFamily="18" charset="0"/>
                <a:ea typeface="Calibri" panose="020F0502020204030204" pitchFamily="34" charset="0"/>
                <a:cs typeface="Arial" panose="020B0604020202020204" pitchFamily="34" charset="0"/>
              </a:rPr>
              <a:t>жанрлық ерекшелігін мысалдармен дәлелдейді.</a:t>
            </a:r>
            <a:endParaRPr lang="ru-RU" sz="2400" dirty="0">
              <a:solidFill>
                <a:srgbClr val="002060"/>
              </a:solidFill>
              <a:latin typeface="Calibri" panose="020F050202020403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0595534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905662" y="614877"/>
            <a:ext cx="7338005" cy="5447645"/>
          </a:xfrm>
          <a:prstGeom prst="rect">
            <a:avLst/>
          </a:prstGeom>
        </p:spPr>
        <p:txBody>
          <a:bodyPr wrap="square">
            <a:spAutoFit/>
          </a:bodyPr>
          <a:lstStyle/>
          <a:p>
            <a:pPr lvl="0" algn="ctr" defTabSz="914400"/>
            <a:r>
              <a:rPr lang="kk-KZ" sz="2200" dirty="0" smtClean="0">
                <a:solidFill>
                  <a:srgbClr val="002060"/>
                </a:solidFill>
                <a:latin typeface="Times New Roman" panose="02020603050405020304" pitchFamily="18" charset="0"/>
                <a:cs typeface="Times New Roman" panose="02020603050405020304" pitchFamily="18" charset="0"/>
              </a:rPr>
              <a:t>Амандасу</a:t>
            </a:r>
            <a:r>
              <a:rPr lang="kk-KZ" sz="2200" dirty="0" smtClean="0">
                <a:solidFill>
                  <a:prstClr val="black"/>
                </a:solidFill>
                <a:latin typeface="Times New Roman" panose="02020603050405020304" pitchFamily="18" charset="0"/>
                <a:cs typeface="Times New Roman" panose="02020603050405020304" pitchFamily="18" charset="0"/>
              </a:rPr>
              <a:t>	</a:t>
            </a:r>
            <a:endParaRPr lang="kk-KZ" sz="2200" dirty="0" smtClean="0">
              <a:solidFill>
                <a:prstClr val="black"/>
              </a:solidFill>
              <a:latin typeface="Times New Roman" panose="02020603050405020304" pitchFamily="18" charset="0"/>
              <a:cs typeface="Times New Roman" panose="02020603050405020304" pitchFamily="18" charset="0"/>
            </a:endParaRPr>
          </a:p>
          <a:p>
            <a:pPr lvl="0" algn="just" defTabSz="914400"/>
            <a:r>
              <a:rPr lang="kk-KZ" sz="2200" dirty="0" smtClean="0">
                <a:solidFill>
                  <a:srgbClr val="002060"/>
                </a:solidFill>
                <a:latin typeface="Times New Roman" panose="02020603050405020304" pitchFamily="18" charset="0"/>
                <a:cs typeface="Times New Roman" panose="02020603050405020304" pitchFamily="18" charset="0"/>
              </a:rPr>
              <a:t>Сөйлеу </a:t>
            </a:r>
            <a:r>
              <a:rPr lang="kk-KZ" sz="2200" dirty="0">
                <a:solidFill>
                  <a:srgbClr val="002060"/>
                </a:solidFill>
                <a:latin typeface="Times New Roman" panose="02020603050405020304" pitchFamily="18" charset="0"/>
                <a:cs typeface="Times New Roman" panose="02020603050405020304" pitchFamily="18" charset="0"/>
              </a:rPr>
              <a:t>әдебі ағыл. </a:t>
            </a:r>
            <a:r>
              <a:rPr lang="en-US" sz="2200" dirty="0">
                <a:solidFill>
                  <a:srgbClr val="002060"/>
                </a:solidFill>
                <a:latin typeface="Times New Roman" panose="02020603050405020304" pitchFamily="18" charset="0"/>
                <a:cs typeface="Times New Roman" panose="02020603050405020304" pitchFamily="18" charset="0"/>
              </a:rPr>
              <a:t>speech etiquette – </a:t>
            </a:r>
            <a:r>
              <a:rPr lang="kk-KZ" sz="2200" dirty="0">
                <a:solidFill>
                  <a:srgbClr val="002060"/>
                </a:solidFill>
                <a:latin typeface="Times New Roman" panose="02020603050405020304" pitchFamily="18" charset="0"/>
                <a:cs typeface="Times New Roman" panose="02020603050405020304" pitchFamily="18" charset="0"/>
              </a:rPr>
              <a:t>бұл ережелер әңгімелесушімен «сыпайы, биязы» байланыс жасауға қоғам тарапынан бекітілген тілдік бірліктер жүйесі. Сөйлеу әдебінің жағдаяттары: назарды өзіне аудару, амандасу, танысу, шақыру, өтініш, кеңес беру, ұсыныс жасау, келісу, қарсы болу, кешірім сұрау, көңіл айту, қошемет сөз айту, құттықтау, қоштасу және т.б. түрлерді атауға болады[1,214]. </a:t>
            </a:r>
          </a:p>
          <a:p>
            <a:pPr lvl="0" algn="just" defTabSz="914400"/>
            <a:r>
              <a:rPr lang="kk-KZ" sz="2200" dirty="0">
                <a:solidFill>
                  <a:srgbClr val="002060"/>
                </a:solidFill>
                <a:latin typeface="Times New Roman" panose="02020603050405020304" pitchFamily="18" charset="0"/>
                <a:cs typeface="Times New Roman" panose="02020603050405020304" pitchFamily="18" charset="0"/>
              </a:rPr>
              <a:t>	Сөйлеу әдебіне жататын сөздердің бірі – қоштасуға қатысты сөздер легі: «Сау болыңыз!», «Қош болып тұрыңыз!», «Келесі кездескенше!» немесе «Кездескенше!», «Көріскенше!», «Жайлы жатып, жақсы тұрыңыз!», «Жолыңыз болсын!», «Сапар сәтті болсын!», «Аман болып тұрыңдар!», «Жақсы!» т.б. </a:t>
            </a:r>
          </a:p>
          <a:p>
            <a:pPr lvl="0" algn="just" defTabSz="914400"/>
            <a:r>
              <a:rPr lang="kk-KZ"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24884134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15926" y="503655"/>
            <a:ext cx="7427742" cy="5940088"/>
          </a:xfrm>
          <a:prstGeom prst="rect">
            <a:avLst/>
          </a:prstGeom>
        </p:spPr>
        <p:txBody>
          <a:bodyPr wrap="square">
            <a:spAutoFit/>
          </a:bodyPr>
          <a:lstStyle/>
          <a:p>
            <a:pPr lvl="0" algn="just" defTabSz="914400"/>
            <a:r>
              <a:rPr lang="kk-KZ" sz="2000" dirty="0" smtClean="0">
                <a:solidFill>
                  <a:srgbClr val="002060"/>
                </a:solidFill>
                <a:latin typeface="Times New Roman" panose="02020603050405020304" pitchFamily="18" charset="0"/>
                <a:cs typeface="Times New Roman" panose="02020603050405020304" pitchFamily="18" charset="0"/>
              </a:rPr>
              <a:t>	Жағдаятқа </a:t>
            </a:r>
            <a:r>
              <a:rPr lang="kk-KZ" sz="2000" dirty="0" smtClean="0">
                <a:solidFill>
                  <a:srgbClr val="002060"/>
                </a:solidFill>
                <a:latin typeface="Times New Roman" panose="02020603050405020304" pitchFamily="18" charset="0"/>
                <a:cs typeface="Times New Roman" panose="02020603050405020304" pitchFamily="18" charset="0"/>
              </a:rPr>
              <a:t>қарай қолданылатын мұндай сөздерге де мағыналық реңк, айырма бар. Мәселен, бүгін-ертең немесе таяу күндерде кездесетін, хабарласатын қызметтес адаммен «Көріскенше күн жақсы!», «Аман барып, сау қайтыңыз!» деп қоштаспайтыны белгілі. Ал алыс жол, ұзақ сапарға аттанынып бара жатқан жолаушыға «Сау болыңыз!» деп қана қою салғырттықты білдіреді. Сондықтан мұндайда «Сапар сәтті болсын!», «Жолыңыз болсын!» тәрізді сөз орамдарын қолданамыз. </a:t>
            </a:r>
          </a:p>
          <a:p>
            <a:pPr lvl="0" algn="just" defTabSz="914400"/>
            <a:r>
              <a:rPr lang="kk-KZ" sz="2000" dirty="0" smtClean="0">
                <a:solidFill>
                  <a:srgbClr val="002060"/>
                </a:solidFill>
                <a:latin typeface="Times New Roman" panose="02020603050405020304" pitchFamily="18" charset="0"/>
                <a:cs typeface="Times New Roman" panose="02020603050405020304" pitchFamily="18" charset="0"/>
              </a:rPr>
              <a:t>	Амандық сұрасу – тұрмыста жиі қолданатын, құлаққа жиі естілетін сөздеріміз. Бірақ бұларды талғап, таңдап өз орайында, өз орнында қолдану қажет. Мысалы, «Сәлеметсіз бе!» деп амандасу үлкен-кішіге, таныс-бейтанысқа ресми жағдайда да, еркін жағдайда да қолданыла береді. Ал «Ассалаумағалейкүм!» деп амандасуды жасы үлкен ақсақалдар  жөн санап, ұнатып тұрады. Ал үлкен апалар мен әжелер бір-бірімен «Армысыңдар?», «Қалайсыңдар?» деген секілді амандасу түрлерін қолданады. </a:t>
            </a:r>
          </a:p>
          <a:p>
            <a:pPr lvl="0" algn="just" defTabSz="914400"/>
            <a:r>
              <a:rPr lang="kk-KZ" sz="2000" dirty="0" smtClean="0">
                <a:solidFill>
                  <a:srgbClr val="002060"/>
                </a:solidFill>
                <a:latin typeface="Times New Roman" panose="02020603050405020304" pitchFamily="18" charset="0"/>
                <a:cs typeface="Times New Roman" panose="02020603050405020304" pitchFamily="18" charset="0"/>
              </a:rPr>
              <a:t>	Бұл қоғамдағы әр алуан топтардың өздеріне лайық амандасу түрлері бар екенінен хабар береді. </a:t>
            </a:r>
            <a:endParaRPr lang="kk-K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595534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62439" y="513454"/>
            <a:ext cx="2446504" cy="338554"/>
          </a:xfrm>
          <a:prstGeom prst="rect">
            <a:avLst/>
          </a:prstGeom>
        </p:spPr>
        <p:txBody>
          <a:bodyPr wrap="none">
            <a:spAutoFit/>
          </a:bodyPr>
          <a:lstStyle/>
          <a:p>
            <a:pPr lvl="0" algn="just" defTabSz="914400"/>
            <a:r>
              <a:rPr lang="kk-KZ" sz="1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МӘТІНМЕН </a:t>
            </a:r>
            <a:r>
              <a:rPr lang="kk-KZ" sz="1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ЖҰМЫС</a:t>
            </a:r>
            <a:r>
              <a:rPr lang="kk-KZ" sz="1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kk-KZ" sz="1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811007" y="1127520"/>
            <a:ext cx="7737248" cy="5016758"/>
          </a:xfrm>
          <a:prstGeom prst="rect">
            <a:avLst/>
          </a:prstGeom>
        </p:spPr>
        <p:txBody>
          <a:bodyPr wrap="square">
            <a:spAutoFit/>
          </a:bodyPr>
          <a:lstStyle/>
          <a:p>
            <a:pPr lvl="0" defTabSz="914400"/>
            <a:r>
              <a:rPr lang="kk-KZ"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kk-KZ"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Мәтінді </a:t>
            </a:r>
            <a:r>
              <a:rPr lang="kk-KZ"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оқып, сөйлеу әдебінің түрлерін табыңыз</a:t>
            </a:r>
            <a:endParaRPr lang="ru-RU"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А) кешірім сұрау, көңіл айту </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 көңіл көтеру, биге шақыру  </a:t>
            </a:r>
            <a:endParaRPr lang="ru-RU"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 қатесін түзеу, сын айту</a:t>
            </a:r>
            <a:endParaRPr lang="ru-RU"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defTabSz="914400"/>
            <a:endParaRPr lang="kk-KZ"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lvl="0" defTabSz="914400"/>
            <a:r>
              <a:rPr lang="kk-KZ"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kk-KZ"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Ұзақ </a:t>
            </a:r>
            <a:r>
              <a:rPr lang="kk-KZ"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сапарға аттанынып бара жатқан адамға айтылатын сөз орамдары</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А) «Сапар сәтті болсын!»</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 «Қош болып тұрыңыз!»</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 «Сау болыңыз!» </a:t>
            </a:r>
          </a:p>
          <a:p>
            <a:pPr lvl="0" defTabSz="914400"/>
            <a:endParaRPr lang="ru-RU"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defTabSz="914400"/>
            <a:r>
              <a:rPr lang="kk-KZ"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kk-KZ"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Таныс-бейтанысқа </a:t>
            </a:r>
            <a:r>
              <a:rPr lang="kk-KZ"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ресми жағдайда да, еркін жағдайда да қолданылатын амандасу сөзі </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А) «Ассалаумағалейкүм!»</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 «Сәлеметсіз бе!»</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 «Қалайсыңдар?»</a:t>
            </a:r>
            <a:endParaRPr lang="kk-KZ"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644867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04971" y="499386"/>
            <a:ext cx="1723485" cy="400110"/>
          </a:xfrm>
          <a:prstGeom prst="rect">
            <a:avLst/>
          </a:prstGeom>
        </p:spPr>
        <p:txBody>
          <a:bodyPr wrap="none">
            <a:spAutoFit/>
          </a:bodyPr>
          <a:lstStyle/>
          <a:p>
            <a:pPr lvl="0" algn="just" defTabSz="914400"/>
            <a:r>
              <a:rPr lang="kk-KZ"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Өзіңді тексер</a:t>
            </a:r>
            <a:endParaRPr lang="kk-KZ"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811007" y="1127520"/>
            <a:ext cx="7737248" cy="5016758"/>
          </a:xfrm>
          <a:prstGeom prst="rect">
            <a:avLst/>
          </a:prstGeom>
        </p:spPr>
        <p:txBody>
          <a:bodyPr wrap="square">
            <a:spAutoFit/>
          </a:bodyPr>
          <a:lstStyle/>
          <a:p>
            <a:pPr lvl="0" defTabSz="914400"/>
            <a:r>
              <a:rPr lang="kk-KZ" sz="2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a:t>
            </a:r>
            <a:r>
              <a:rPr lang="kk-KZ"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kk-KZ"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Мәтінді оқып, сөйлеу әдебінің түрлерін табыңыз</a:t>
            </a:r>
            <a:endParaRPr lang="ru-RU"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lvl="0" defTabSz="914400"/>
            <a:r>
              <a:rPr lang="kk-KZ"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А) кешірім сұрау, көңіл айту </a:t>
            </a:r>
          </a:p>
          <a:p>
            <a:pPr lvl="0" defTabSz="914400"/>
            <a:r>
              <a:rPr lang="kk-KZ"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 көңіл көтеру, биге шақыру  </a:t>
            </a:r>
            <a:endParaRPr lang="ru-RU"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lvl="0" defTabSz="914400"/>
            <a:r>
              <a:rPr lang="kk-KZ"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 қатесін түзеу, сын айту</a:t>
            </a:r>
            <a:endParaRPr lang="ru-RU"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lvl="0" defTabSz="914400"/>
            <a:endParaRPr lang="kk-KZ"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0" defTabSz="914400"/>
            <a:r>
              <a:rPr lang="kk-KZ" sz="2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a:t>
            </a:r>
            <a:r>
              <a:rPr lang="kk-KZ"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kk-KZ"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Ұзақ сапарға аттанынып бара жатқан адамға айтылатын сөз орамдары</a:t>
            </a:r>
          </a:p>
          <a:p>
            <a:pPr lvl="0" defTabSz="914400"/>
            <a:r>
              <a:rPr lang="kk-KZ"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А) «Сапар сәтті болсын!»</a:t>
            </a:r>
          </a:p>
          <a:p>
            <a:pPr lvl="0" defTabSz="914400"/>
            <a:r>
              <a:rPr lang="kk-KZ"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 «Қош болып тұрыңыз!»</a:t>
            </a:r>
          </a:p>
          <a:p>
            <a:pPr lvl="0" defTabSz="914400"/>
            <a:r>
              <a:rPr lang="kk-KZ"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 «Сау болыңыз!» </a:t>
            </a:r>
          </a:p>
          <a:p>
            <a:pPr lvl="0" defTabSz="914400"/>
            <a:endParaRPr lang="ru-RU"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lvl="0" defTabSz="914400"/>
            <a:r>
              <a:rPr lang="kk-KZ" sz="2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3. </a:t>
            </a:r>
            <a:r>
              <a:rPr lang="kk-KZ"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Таныс-бейтанысқа ресми жағдайда да, еркін жағдайда да қолданылатын амандасу сөзі </a:t>
            </a:r>
          </a:p>
          <a:p>
            <a:pPr lvl="0" defTabSz="914400"/>
            <a:r>
              <a:rPr lang="kk-KZ"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 «Ассалаумағалейкүм!»</a:t>
            </a:r>
          </a:p>
          <a:p>
            <a:pPr lvl="0" defTabSz="914400"/>
            <a:r>
              <a:rPr lang="kk-KZ"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В) «Сәлеметсіз бе!»</a:t>
            </a:r>
          </a:p>
          <a:p>
            <a:pPr lvl="0" defTabSz="914400"/>
            <a:r>
              <a:rPr lang="kk-KZ"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 «Қалайсыңдар?»</a:t>
            </a:r>
            <a:endParaRPr lang="kk-KZ"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644867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7529" y="1412741"/>
            <a:ext cx="6954982" cy="3291670"/>
          </a:xfrm>
          <a:prstGeom prst="rect">
            <a:avLst/>
          </a:prstGeom>
        </p:spPr>
        <p:txBody>
          <a:bodyPr wrap="square">
            <a:spAutoFit/>
          </a:bodyPr>
          <a:lstStyle/>
          <a:p>
            <a:pPr lvl="0" defTabSz="914400"/>
            <a:r>
              <a:rPr lang="kk-KZ" sz="2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 </a:t>
            </a:r>
            <a:r>
              <a:rPr lang="kk-KZ"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Мәтінді оқып, жанрын анықтаңыз</a:t>
            </a:r>
          </a:p>
          <a:p>
            <a:pPr lvl="0" defTabSz="914400"/>
            <a:r>
              <a:rPr lang="kk-KZ"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А) </a:t>
            </a:r>
            <a:r>
              <a:rPr lang="kk-KZ" sz="2200" kern="180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Бас мақала </a:t>
            </a:r>
            <a:endParaRPr lang="kk-KZ"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defTabSz="914400"/>
            <a:r>
              <a:rPr lang="kk-KZ"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 ғұмырнамалық мақала </a:t>
            </a:r>
          </a:p>
          <a:p>
            <a:pPr lvl="0" defTabSz="914400"/>
            <a:r>
              <a:rPr lang="kk-KZ"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 теориялық сыни (ғылыми) мақалалар </a:t>
            </a:r>
          </a:p>
          <a:p>
            <a:pPr lvl="0" defTabSz="914400"/>
            <a:endParaRPr lang="kk-KZ"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defTabSz="914400"/>
            <a:r>
              <a:rPr lang="kk-KZ" sz="2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kk-KZ" sz="2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kk-KZ"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Мәтіннің жанрық ерекшелігін анықтаңыз</a:t>
            </a:r>
          </a:p>
          <a:p>
            <a:pPr lvl="0" algn="just" defTabSz="914400" fontAlgn="t">
              <a:lnSpc>
                <a:spcPct val="115000"/>
              </a:lnSpc>
            </a:pPr>
            <a:r>
              <a:rPr lang="kk-KZ"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А) </a:t>
            </a:r>
            <a:r>
              <a:rPr lang="kk-KZ" sz="2200" kern="180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жаргондар, арготизмдер қоланылуы</a:t>
            </a:r>
          </a:p>
          <a:p>
            <a:pPr lvl="0" algn="just" defTabSz="914400" fontAlgn="t">
              <a:lnSpc>
                <a:spcPct val="115000"/>
              </a:lnSpc>
            </a:pPr>
            <a:r>
              <a:rPr lang="kk-KZ" sz="2200" kern="180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В) терминдер басым </a:t>
            </a:r>
          </a:p>
          <a:p>
            <a:pPr lvl="0" algn="just" defTabSz="914400" fontAlgn="t">
              <a:lnSpc>
                <a:spcPct val="115000"/>
              </a:lnSpc>
            </a:pPr>
            <a:r>
              <a:rPr lang="kk-KZ" sz="2200" kern="180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С) айтылған пікірлердің кейбіріне келіспеу</a:t>
            </a:r>
          </a:p>
        </p:txBody>
      </p:sp>
    </p:spTree>
    <p:extLst>
      <p:ext uri="{BB962C8B-B14F-4D97-AF65-F5344CB8AC3E}">
        <p14:creationId xmlns:p14="http://schemas.microsoft.com/office/powerpoint/2010/main" xmlns="" val="2010265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7529" y="1412741"/>
            <a:ext cx="6954982" cy="3291670"/>
          </a:xfrm>
          <a:prstGeom prst="rect">
            <a:avLst/>
          </a:prstGeom>
        </p:spPr>
        <p:txBody>
          <a:bodyPr wrap="square">
            <a:spAutoFit/>
          </a:bodyPr>
          <a:lstStyle/>
          <a:p>
            <a:pPr lvl="0" defTabSz="914400"/>
            <a:r>
              <a:rPr lang="kk-KZ" sz="2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4. </a:t>
            </a:r>
            <a:r>
              <a:rPr lang="kk-KZ"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Мәтінді оқып, жанрын анықтаңыз</a:t>
            </a:r>
          </a:p>
          <a:p>
            <a:pPr lvl="0" defTabSz="914400"/>
            <a:r>
              <a:rPr lang="kk-KZ"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 </a:t>
            </a:r>
            <a:r>
              <a:rPr lang="kk-KZ" sz="2200" kern="1800" dirty="0">
                <a:solidFill>
                  <a:srgbClr val="002060"/>
                </a:solidFill>
                <a:latin typeface="Times New Roman" panose="02020603050405020304" pitchFamily="18" charset="0"/>
                <a:ea typeface="Times New Roman" panose="02020603050405020304" pitchFamily="18" charset="0"/>
                <a:cs typeface="Arial" panose="020B0604020202020204" pitchFamily="34" charset="0"/>
              </a:rPr>
              <a:t>Бас мақала </a:t>
            </a:r>
            <a:endParaRPr lang="kk-KZ"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0" defTabSz="914400"/>
            <a:r>
              <a:rPr lang="kk-KZ"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 ғұмырнамалық мақала </a:t>
            </a:r>
          </a:p>
          <a:p>
            <a:pPr lvl="0" defTabSz="914400"/>
            <a:r>
              <a:rPr lang="kk-KZ"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 теориялық сыни (ғылыми) мақалалар </a:t>
            </a:r>
          </a:p>
          <a:p>
            <a:pPr lvl="0" defTabSz="914400"/>
            <a:endParaRPr lang="kk-KZ"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0" defTabSz="914400"/>
            <a:r>
              <a:rPr lang="kk-KZ" sz="2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5</a:t>
            </a:r>
            <a:r>
              <a:rPr lang="kk-KZ"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kk-KZ"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Мәтіннің жанрық ерекшелігін анықтаңыз</a:t>
            </a:r>
          </a:p>
          <a:p>
            <a:pPr lvl="0" algn="just" defTabSz="914400" fontAlgn="t">
              <a:lnSpc>
                <a:spcPct val="115000"/>
              </a:lnSpc>
            </a:pPr>
            <a:r>
              <a:rPr lang="kk-KZ"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 </a:t>
            </a:r>
            <a:r>
              <a:rPr lang="kk-KZ" sz="2200" kern="1800" dirty="0">
                <a:solidFill>
                  <a:srgbClr val="002060"/>
                </a:solidFill>
                <a:latin typeface="Times New Roman" panose="02020603050405020304" pitchFamily="18" charset="0"/>
                <a:ea typeface="Times New Roman" panose="02020603050405020304" pitchFamily="18" charset="0"/>
                <a:cs typeface="Arial" panose="020B0604020202020204" pitchFamily="34" charset="0"/>
              </a:rPr>
              <a:t>жаргондар, арготизмдер қоланылуы</a:t>
            </a:r>
          </a:p>
          <a:p>
            <a:pPr lvl="0" algn="just" defTabSz="914400" fontAlgn="t">
              <a:lnSpc>
                <a:spcPct val="115000"/>
              </a:lnSpc>
            </a:pPr>
            <a:r>
              <a:rPr lang="kk-KZ" sz="2200" kern="1800" dirty="0">
                <a:solidFill>
                  <a:srgbClr val="002060"/>
                </a:solidFill>
                <a:latin typeface="Times New Roman" panose="02020603050405020304" pitchFamily="18" charset="0"/>
                <a:ea typeface="Times New Roman" panose="02020603050405020304" pitchFamily="18" charset="0"/>
                <a:cs typeface="Arial" panose="020B0604020202020204" pitchFamily="34" charset="0"/>
              </a:rPr>
              <a:t>В) терминдер басым </a:t>
            </a:r>
          </a:p>
          <a:p>
            <a:pPr lvl="0" algn="just" defTabSz="914400" fontAlgn="t">
              <a:lnSpc>
                <a:spcPct val="115000"/>
              </a:lnSpc>
            </a:pPr>
            <a:r>
              <a:rPr lang="kk-KZ" sz="2200" kern="18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С) айтылған пікірлердің кейбіріне келіспеу</a:t>
            </a:r>
          </a:p>
        </p:txBody>
      </p:sp>
      <p:sp>
        <p:nvSpPr>
          <p:cNvPr id="3" name="Прямоугольник 2"/>
          <p:cNvSpPr/>
          <p:nvPr/>
        </p:nvSpPr>
        <p:spPr>
          <a:xfrm>
            <a:off x="1248411" y="698082"/>
            <a:ext cx="1723485" cy="400110"/>
          </a:xfrm>
          <a:prstGeom prst="rect">
            <a:avLst/>
          </a:prstGeom>
        </p:spPr>
        <p:txBody>
          <a:bodyPr wrap="none">
            <a:spAutoFit/>
          </a:bodyPr>
          <a:lstStyle/>
          <a:p>
            <a:pPr lvl="0" algn="just" defTabSz="914400"/>
            <a:r>
              <a:rPr lang="kk-KZ"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Өзіңді тексер</a:t>
            </a:r>
            <a:endParaRPr lang="kk-KZ"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010265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Прямоугольник 2"/>
          <p:cNvSpPr/>
          <p:nvPr/>
        </p:nvSpPr>
        <p:spPr>
          <a:xfrm>
            <a:off x="1081475" y="625893"/>
            <a:ext cx="6905768" cy="400110"/>
          </a:xfrm>
          <a:prstGeom prst="rect">
            <a:avLst/>
          </a:prstGeom>
        </p:spPr>
        <p:txBody>
          <a:bodyPr wrap="square">
            <a:spAutoFit/>
          </a:bodyPr>
          <a:lstStyle/>
          <a:p>
            <a:pPr fontAlgn="base"/>
            <a:r>
              <a:rPr lang="kk-KZ" sz="2000" b="1" dirty="0">
                <a:solidFill>
                  <a:srgbClr val="FF0000"/>
                </a:solidFill>
                <a:latin typeface="Times New Roman" panose="02020603050405020304" pitchFamily="18" charset="0"/>
                <a:cs typeface="Times New Roman" panose="02020603050405020304" pitchFamily="18" charset="0"/>
              </a:rPr>
              <a:t>КЕРІ  </a:t>
            </a:r>
            <a:r>
              <a:rPr lang="kk-KZ" sz="2000" b="1" dirty="0" smtClean="0">
                <a:solidFill>
                  <a:srgbClr val="FF0000"/>
                </a:solidFill>
                <a:latin typeface="Times New Roman" panose="02020603050405020304" pitchFamily="18" charset="0"/>
                <a:cs typeface="Times New Roman" panose="02020603050405020304" pitchFamily="18" charset="0"/>
              </a:rPr>
              <a:t>БАЙЛАНЫС</a:t>
            </a:r>
            <a:endParaRPr lang="kk-KZ" sz="1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Прямоугольник 1"/>
          <p:cNvSpPr/>
          <p:nvPr/>
        </p:nvSpPr>
        <p:spPr>
          <a:xfrm>
            <a:off x="782966" y="1210668"/>
            <a:ext cx="7640597" cy="1200329"/>
          </a:xfrm>
          <a:prstGeom prst="rect">
            <a:avLst/>
          </a:prstGeom>
        </p:spPr>
        <p:txBody>
          <a:bodyPr wrap="square">
            <a:spAutoFit/>
          </a:bodyPr>
          <a:lstStyle/>
          <a:p>
            <a:pPr lvl="0" algn="just" defTabSz="914400"/>
            <a:r>
              <a:rPr lang="kk-KZ" sz="2400" dirty="0">
                <a:solidFill>
                  <a:prstClr val="black"/>
                </a:solidFill>
                <a:latin typeface="Times New Roman" panose="02020603050405020304" pitchFamily="18" charset="0"/>
                <a:cs typeface="Times New Roman" panose="02020603050405020304" pitchFamily="18" charset="0"/>
              </a:rPr>
              <a:t>Егер бүгінгі сабағымызда төмендегі іс-әрекеттерді толық жасаған болсақ, 	онда </a:t>
            </a:r>
            <a:r>
              <a:rPr lang="kk-KZ" sz="2400" dirty="0" smtClean="0">
                <a:solidFill>
                  <a:prstClr val="black"/>
                </a:solidFill>
                <a:latin typeface="Times New Roman" panose="02020603050405020304" pitchFamily="18" charset="0"/>
                <a:cs typeface="Times New Roman" panose="02020603050405020304" pitchFamily="18" charset="0"/>
              </a:rPr>
              <a:t>жетістіктер баспалдағымен жоғарыға көтерілдіңіздер.</a:t>
            </a:r>
            <a:endParaRPr lang="kk-KZ" sz="2400" dirty="0">
              <a:solidFill>
                <a:prstClr val="black"/>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782967" y="2531562"/>
            <a:ext cx="4908592" cy="1264006"/>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r>
              <a:rPr lang="kk-KZ" sz="2000"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kk-KZ" sz="2000" kern="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kk-KZ" sz="2400" kern="0" dirty="0">
                <a:solidFill>
                  <a:prstClr val="black"/>
                </a:solidFill>
                <a:latin typeface="Times New Roman" panose="02020603050405020304" pitchFamily="18" charset="0"/>
                <a:ea typeface="Calibri" panose="020F0502020204030204" pitchFamily="34" charset="0"/>
                <a:cs typeface="Arial" panose="020B0604020202020204" pitchFamily="34" charset="0"/>
              </a:rPr>
              <a:t>тірек сөздерді анықтап, мәтіннің тақырыбын </a:t>
            </a:r>
            <a:r>
              <a:rPr lang="kk-KZ" sz="2400"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болжадық; </a:t>
            </a:r>
            <a:endParaRPr lang="kk-KZ" sz="2400"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8" name="Скругленный прямоугольник 7"/>
          <p:cNvSpPr/>
          <p:nvPr/>
        </p:nvSpPr>
        <p:spPr>
          <a:xfrm>
            <a:off x="782967" y="4187589"/>
            <a:ext cx="4908592" cy="929148"/>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r>
              <a:rPr lang="kk-KZ" sz="2000" kern="0" dirty="0" smtClean="0">
                <a:solidFill>
                  <a:prstClr val="black"/>
                </a:solidFill>
                <a:latin typeface="Times New Roman" panose="02020603050405020304" pitchFamily="18" charset="0"/>
                <a:ea typeface="Calibri" panose="020F0502020204030204" pitchFamily="34" charset="0"/>
              </a:rPr>
              <a:t>- </a:t>
            </a:r>
            <a:r>
              <a:rPr lang="kk-KZ" sz="2400" kern="0" dirty="0">
                <a:solidFill>
                  <a:prstClr val="black"/>
                </a:solidFill>
                <a:latin typeface="Times New Roman" panose="02020603050405020304" pitchFamily="18" charset="0"/>
                <a:ea typeface="Calibri" panose="020F0502020204030204" pitchFamily="34" charset="0"/>
              </a:rPr>
              <a:t>мәтіннің жанрлық ерекшелігін </a:t>
            </a:r>
            <a:r>
              <a:rPr lang="kk-KZ" sz="2400" kern="0" dirty="0" smtClean="0">
                <a:solidFill>
                  <a:prstClr val="black"/>
                </a:solidFill>
                <a:latin typeface="Times New Roman" panose="02020603050405020304" pitchFamily="18" charset="0"/>
                <a:ea typeface="Calibri" panose="020F0502020204030204" pitchFamily="34" charset="0"/>
              </a:rPr>
              <a:t>ажыраттық.</a:t>
            </a:r>
            <a:endParaRPr lang="kk-KZ" sz="2400" kern="0" dirty="0">
              <a:solidFill>
                <a:prstClr val="black"/>
              </a:solidFill>
              <a:latin typeface="Times New Roman" panose="02020603050405020304" pitchFamily="18" charset="0"/>
              <a:ea typeface="Calibri" panose="020F0502020204030204" pitchFamily="34" charset="0"/>
            </a:endParaRP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xmlns="" val="0"/>
              </a:ext>
            </a:extLst>
          </a:blip>
          <a:srcRect l="6755" t="18061" r="7321" b="1714"/>
          <a:stretch/>
        </p:blipFill>
        <p:spPr>
          <a:xfrm>
            <a:off x="5947487" y="2889499"/>
            <a:ext cx="2591186" cy="1812138"/>
          </a:xfrm>
          <a:prstGeom prst="rect">
            <a:avLst/>
          </a:prstGeom>
          <a:ln>
            <a:noFill/>
          </a:ln>
          <a:effectLst>
            <a:softEdge rad="112500"/>
          </a:effectLst>
        </p:spPr>
      </p:pic>
    </p:spTree>
    <p:extLst>
      <p:ext uri="{BB962C8B-B14F-4D97-AF65-F5344CB8AC3E}">
        <p14:creationId xmlns:p14="http://schemas.microsoft.com/office/powerpoint/2010/main" xmlns="" val="2093625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978190" y="662122"/>
            <a:ext cx="4217264" cy="621902"/>
          </a:xfrm>
          <a:prstGeom prst="rect">
            <a:avLst/>
          </a:prstGeom>
          <a:effectLst>
            <a:outerShdw blurRad="50800" dist="38100" dir="5400000" algn="t" rotWithShape="0">
              <a:prstClr val="black">
                <a:alpha val="40000"/>
              </a:prstClr>
            </a:outerShdw>
          </a:effectLst>
        </p:spPr>
        <p:txBody>
          <a:bodyPr anchor="ctr">
            <a:no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30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Оқу мақсаттары:</a:t>
            </a:r>
            <a:endParaRPr lang="en-US"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Прямоугольник 4"/>
          <p:cNvSpPr/>
          <p:nvPr/>
        </p:nvSpPr>
        <p:spPr>
          <a:xfrm>
            <a:off x="387928" y="1284024"/>
            <a:ext cx="8174181" cy="1153649"/>
          </a:xfrm>
          <a:prstGeom prst="rect">
            <a:avLst/>
          </a:prstGeom>
        </p:spPr>
        <p:txBody>
          <a:bodyPr wrap="square">
            <a:spAutoFit/>
          </a:bodyPr>
          <a:lstStyle/>
          <a:p>
            <a:pPr marL="1143000" lvl="2" indent="-228600" algn="just" defTabSz="914400">
              <a:lnSpc>
                <a:spcPct val="90000"/>
              </a:lnSpc>
              <a:spcBef>
                <a:spcPts val="500"/>
              </a:spcBef>
              <a:buFont typeface="Arial" panose="020B0604020202020204" pitchFamily="34" charset="0"/>
              <a:buChar char="•"/>
            </a:pPr>
            <a:r>
              <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Т/А1. тірек сөздер  мен ұсынылған иллюстрациялар арқылы  тақырыпты </a:t>
            </a: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болжау; </a:t>
            </a:r>
            <a:endPar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1143000" lvl="2" indent="-228600" algn="just" defTabSz="914400">
              <a:lnSpc>
                <a:spcPct val="90000"/>
              </a:lnSpc>
              <a:spcBef>
                <a:spcPts val="500"/>
              </a:spcBef>
              <a:buFont typeface="Arial" panose="020B0604020202020204" pitchFamily="34" charset="0"/>
              <a:buChar char="•"/>
            </a:pPr>
            <a:r>
              <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5.О3. мәтіннің жанрлық ерекшелігін </a:t>
            </a: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ажырату. </a:t>
            </a:r>
            <a:endPar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1116736" y="3377613"/>
            <a:ext cx="4217264" cy="621902"/>
          </a:xfrm>
          <a:prstGeom prst="rect">
            <a:avLst/>
          </a:prstGeom>
          <a:effectLst>
            <a:outerShdw blurRad="50800" dist="38100" dir="5400000" algn="t" rotWithShape="0">
              <a:prstClr val="black">
                <a:alpha val="40000"/>
              </a:prstClr>
            </a:outerShdw>
          </a:effectLst>
        </p:spPr>
        <p:txBody>
          <a:bodyPr anchor="ctr">
            <a:no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30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Сабақ мақсаттары:</a:t>
            </a:r>
            <a:endParaRPr lang="en-US"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7" name="Прямоугольник 6"/>
          <p:cNvSpPr/>
          <p:nvPr/>
        </p:nvSpPr>
        <p:spPr>
          <a:xfrm>
            <a:off x="387928" y="3999515"/>
            <a:ext cx="8174181" cy="1153649"/>
          </a:xfrm>
          <a:prstGeom prst="rect">
            <a:avLst/>
          </a:prstGeom>
        </p:spPr>
        <p:txBody>
          <a:bodyPr wrap="square">
            <a:spAutoFit/>
          </a:bodyPr>
          <a:lstStyle/>
          <a:p>
            <a:pPr marL="1143000" lvl="2" indent="-228600" algn="just" defTabSz="914400">
              <a:lnSpc>
                <a:spcPct val="90000"/>
              </a:lnSpc>
              <a:spcBef>
                <a:spcPts val="500"/>
              </a:spcBef>
              <a:buFont typeface="Arial" panose="020B0604020202020204" pitchFamily="34" charset="0"/>
              <a:buChar char="•"/>
            </a:pPr>
            <a:r>
              <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a:t>
            </a: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ірек </a:t>
            </a:r>
            <a:r>
              <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сөздер  мен ұсынылған иллюстрациялар арқылы  </a:t>
            </a: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мәтін тақырыбын болжайды; </a:t>
            </a:r>
            <a:endPar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1143000" lvl="2" indent="-228600" algn="just" defTabSz="914400">
              <a:lnSpc>
                <a:spcPct val="90000"/>
              </a:lnSpc>
              <a:spcBef>
                <a:spcPts val="500"/>
              </a:spcBef>
              <a:buFont typeface="Arial" panose="020B0604020202020204" pitchFamily="34" charset="0"/>
              <a:buChar char="•"/>
            </a:pPr>
            <a:r>
              <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a:t>
            </a: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әтіннің </a:t>
            </a:r>
            <a:r>
              <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жанрлық ерекшелігін </a:t>
            </a: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ажыратады. </a:t>
            </a:r>
            <a:endPar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14154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9501" y="2500830"/>
            <a:ext cx="6899564" cy="1058047"/>
          </a:xfrm>
          <a:prstGeom prst="rect">
            <a:avLst/>
          </a:prstGeom>
        </p:spPr>
        <p:txBody>
          <a:bodyPr wrap="square">
            <a:spAutoFit/>
          </a:bodyPr>
          <a:lstStyle/>
          <a:p>
            <a:pPr lvl="0" algn="just" defTabSz="914400">
              <a:lnSpc>
                <a:spcPct val="107000"/>
              </a:lnSpc>
            </a:pPr>
            <a:r>
              <a:rPr lang="kk-KZ" sz="2000" i="1" dirty="0" smtClean="0">
                <a:solidFill>
                  <a:prstClr val="black"/>
                </a:solidFill>
                <a:latin typeface="Arial" pitchFamily="34" charset="0"/>
                <a:ea typeface="Calibri" panose="020F0502020204030204" pitchFamily="34" charset="0"/>
                <a:cs typeface="Arial" pitchFamily="34" charset="0"/>
              </a:rPr>
              <a:t>Мәтіндегі сөйлеу әдебіне қатысты сөз тіркестерін пайдалана </a:t>
            </a:r>
            <a:r>
              <a:rPr lang="kk-KZ" sz="2000" i="1" dirty="0">
                <a:solidFill>
                  <a:prstClr val="black"/>
                </a:solidFill>
                <a:latin typeface="Arial" pitchFamily="34" charset="0"/>
                <a:ea typeface="Calibri" panose="020F0502020204030204" pitchFamily="34" charset="0"/>
                <a:cs typeface="Arial" pitchFamily="34" charset="0"/>
              </a:rPr>
              <a:t>отырып, </a:t>
            </a:r>
            <a:r>
              <a:rPr lang="kk-KZ" sz="2000" i="1" dirty="0" smtClean="0">
                <a:solidFill>
                  <a:prstClr val="black"/>
                </a:solidFill>
                <a:latin typeface="Arial" pitchFamily="34" charset="0"/>
                <a:ea typeface="Calibri" panose="020F0502020204030204" pitchFamily="34" charset="0"/>
                <a:cs typeface="Arial" pitchFamily="34" charset="0"/>
              </a:rPr>
              <a:t>достарыңмен, қариялармен сұхбаттас,  </a:t>
            </a:r>
            <a:r>
              <a:rPr lang="kk-KZ" sz="2000" i="1" dirty="0">
                <a:solidFill>
                  <a:prstClr val="black"/>
                </a:solidFill>
                <a:latin typeface="Arial" pitchFamily="34" charset="0"/>
                <a:ea typeface="Calibri" panose="020F0502020204030204" pitchFamily="34" charset="0"/>
                <a:cs typeface="Arial" pitchFamily="34" charset="0"/>
              </a:rPr>
              <a:t>н</a:t>
            </a:r>
            <a:r>
              <a:rPr lang="kk-KZ" sz="2000" i="1" dirty="0" smtClean="0">
                <a:solidFill>
                  <a:prstClr val="black"/>
                </a:solidFill>
                <a:latin typeface="Arial" pitchFamily="34" charset="0"/>
                <a:ea typeface="Calibri" panose="020F0502020204030204" pitchFamily="34" charset="0"/>
                <a:cs typeface="Arial" pitchFamily="34" charset="0"/>
              </a:rPr>
              <a:t>әтижесіне зерттеу жаса.</a:t>
            </a:r>
            <a:endParaRPr lang="kk-KZ" sz="2000" b="1" dirty="0">
              <a:solidFill>
                <a:prstClr val="black"/>
              </a:solidFill>
              <a:latin typeface="Arial" pitchFamily="34" charset="0"/>
              <a:ea typeface="Calibri" panose="020F0502020204030204" pitchFamily="34" charset="0"/>
              <a:cs typeface="Arial" pitchFamily="34" charset="0"/>
            </a:endParaRPr>
          </a:p>
        </p:txBody>
      </p:sp>
      <p:sp>
        <p:nvSpPr>
          <p:cNvPr id="3" name="Прямоугольник 2"/>
          <p:cNvSpPr/>
          <p:nvPr/>
        </p:nvSpPr>
        <p:spPr>
          <a:xfrm>
            <a:off x="1361275" y="773623"/>
            <a:ext cx="3019160" cy="369332"/>
          </a:xfrm>
          <a:prstGeom prst="rect">
            <a:avLst/>
          </a:prstGeom>
        </p:spPr>
        <p:txBody>
          <a:bodyPr wrap="none">
            <a:spAutoFit/>
          </a:bodyPr>
          <a:lstStyle/>
          <a:p>
            <a:pPr lvl="0" algn="ctr" defTabSz="914400"/>
            <a:r>
              <a:rPr lang="kk-KZ" b="1" dirty="0">
                <a:solidFill>
                  <a:srgbClr val="FF0000"/>
                </a:solidFill>
                <a:latin typeface="Times New Roman" panose="02020603050405020304" pitchFamily="18" charset="0"/>
                <a:cs typeface="Times New Roman" panose="02020603050405020304" pitchFamily="18" charset="0"/>
              </a:rPr>
              <a:t>ҚОСЫМША ТАПСЫРМА</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540411" y="1910081"/>
            <a:ext cx="5690382" cy="369332"/>
          </a:xfrm>
          <a:prstGeom prst="rect">
            <a:avLst/>
          </a:prstGeom>
        </p:spPr>
        <p:txBody>
          <a:bodyPr wrap="square">
            <a:spAutoFit/>
          </a:bodyPr>
          <a:lstStyle/>
          <a:p>
            <a:r>
              <a:rPr lang="en-US" dirty="0" smtClean="0">
                <a:hlinkClick r:id="rId2"/>
              </a:rPr>
              <a:t>https://www.youtube.com/watch?v=9R5uuLw72AI</a:t>
            </a:r>
            <a:endParaRPr lang="ru-RU" dirty="0"/>
          </a:p>
        </p:txBody>
      </p:sp>
      <p:sp>
        <p:nvSpPr>
          <p:cNvPr id="5" name="TextBox 4"/>
          <p:cNvSpPr txBox="1"/>
          <p:nvPr/>
        </p:nvSpPr>
        <p:spPr>
          <a:xfrm>
            <a:off x="1139483" y="1364566"/>
            <a:ext cx="7444987" cy="677108"/>
          </a:xfrm>
          <a:prstGeom prst="rect">
            <a:avLst/>
          </a:prstGeom>
          <a:noFill/>
        </p:spPr>
        <p:txBody>
          <a:bodyPr wrap="none" rtlCol="0">
            <a:spAutoFit/>
          </a:bodyPr>
          <a:lstStyle/>
          <a:p>
            <a:r>
              <a:rPr lang="kk-KZ" sz="2000" dirty="0" smtClean="0">
                <a:latin typeface="Arial" pitchFamily="34" charset="0"/>
                <a:cs typeface="Arial" pitchFamily="34" charset="0"/>
              </a:rPr>
              <a:t>Бейнебаянды көріп, </a:t>
            </a:r>
            <a:r>
              <a:rPr lang="ru-RU" sz="2000" dirty="0" err="1" smtClean="0">
                <a:latin typeface="Arial" pitchFamily="34" charset="0"/>
                <a:cs typeface="Arial" pitchFamily="34" charset="0"/>
              </a:rPr>
              <a:t>тірек</a:t>
            </a:r>
            <a:r>
              <a:rPr lang="ru-RU" sz="2000" dirty="0" smtClean="0">
                <a:latin typeface="Arial" pitchFamily="34" charset="0"/>
                <a:cs typeface="Arial" pitchFamily="34" charset="0"/>
              </a:rPr>
              <a:t> </a:t>
            </a:r>
            <a:r>
              <a:rPr lang="ru-RU" sz="2000" dirty="0" err="1" smtClean="0">
                <a:latin typeface="Arial" pitchFamily="34" charset="0"/>
                <a:cs typeface="Arial" pitchFamily="34" charset="0"/>
              </a:rPr>
              <a:t>сөздер бойынша</a:t>
            </a:r>
            <a:r>
              <a:rPr lang="ru-RU" sz="2000" dirty="0" smtClean="0">
                <a:latin typeface="Arial" pitchFamily="34" charset="0"/>
                <a:cs typeface="Arial" pitchFamily="34" charset="0"/>
              </a:rPr>
              <a:t> </a:t>
            </a:r>
            <a:r>
              <a:rPr lang="ru-RU" sz="2000" dirty="0" err="1" smtClean="0">
                <a:latin typeface="Arial" pitchFamily="34" charset="0"/>
                <a:cs typeface="Arial" pitchFamily="34" charset="0"/>
              </a:rPr>
              <a:t>әңгіме </a:t>
            </a:r>
            <a:r>
              <a:rPr lang="ru-RU" sz="2000" dirty="0" err="1" smtClean="0">
                <a:latin typeface="Arial" pitchFamily="34" charset="0"/>
                <a:cs typeface="Arial" pitchFamily="34" charset="0"/>
              </a:rPr>
              <a:t>жазып</a:t>
            </a:r>
            <a:r>
              <a:rPr lang="ru-RU" sz="2000" dirty="0" smtClean="0">
                <a:latin typeface="Arial" pitchFamily="34" charset="0"/>
                <a:cs typeface="Arial" pitchFamily="34" charset="0"/>
              </a:rPr>
              <a:t> </a:t>
            </a:r>
            <a:r>
              <a:rPr lang="ru-RU" sz="2000" dirty="0" err="1" smtClean="0">
                <a:latin typeface="Arial" pitchFamily="34" charset="0"/>
                <a:cs typeface="Arial" pitchFamily="34" charset="0"/>
              </a:rPr>
              <a:t>көр.</a:t>
            </a:r>
            <a:endParaRPr lang="ru-RU" sz="2000" dirty="0" smtClean="0">
              <a:latin typeface="Arial" pitchFamily="34" charset="0"/>
              <a:cs typeface="Arial" pitchFamily="34" charset="0"/>
            </a:endParaRPr>
          </a:p>
          <a:p>
            <a:endParaRPr lang="ru-RU" dirty="0"/>
          </a:p>
        </p:txBody>
      </p:sp>
    </p:spTree>
    <p:extLst>
      <p:ext uri="{BB962C8B-B14F-4D97-AF65-F5344CB8AC3E}">
        <p14:creationId xmlns:p14="http://schemas.microsoft.com/office/powerpoint/2010/main" xmlns="" val="464818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044493" y="915460"/>
            <a:ext cx="4871397" cy="621902"/>
          </a:xfrm>
          <a:prstGeom prst="rect">
            <a:avLst/>
          </a:prstGeom>
          <a:effectLst>
            <a:outerShdw blurRad="50800" dist="38100" dir="5400000" algn="t" rotWithShape="0">
              <a:prstClr val="black">
                <a:alpha val="40000"/>
              </a:prstClr>
            </a:outerShdw>
          </a:effectLst>
        </p:spPr>
        <p:txBody>
          <a:bodyPr anchor="ctr">
            <a:no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Бағалау критерийлері:</a:t>
            </a:r>
            <a:endParaRPr lang="en-US"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Прямоугольник 4"/>
          <p:cNvSpPr/>
          <p:nvPr/>
        </p:nvSpPr>
        <p:spPr>
          <a:xfrm>
            <a:off x="1044493" y="2197888"/>
            <a:ext cx="7106927" cy="1569660"/>
          </a:xfrm>
          <a:prstGeom prst="rect">
            <a:avLst/>
          </a:prstGeom>
        </p:spPr>
        <p:txBody>
          <a:bodyPr wrap="square">
            <a:spAutoFit/>
          </a:bodyPr>
          <a:lstStyle/>
          <a:p>
            <a:pPr lvl="1" algn="just"/>
            <a:r>
              <a:rPr lang="kk-KZ" sz="2400" dirty="0" smtClean="0"/>
              <a:t>- 	 </a:t>
            </a:r>
            <a:r>
              <a:rPr lang="kk-KZ" sz="2400" dirty="0">
                <a:solidFill>
                  <a:srgbClr val="002060"/>
                </a:solidFill>
                <a:latin typeface="Times New Roman" panose="02020603050405020304" pitchFamily="18" charset="0"/>
                <a:cs typeface="Times New Roman" panose="02020603050405020304" pitchFamily="18" charset="0"/>
              </a:rPr>
              <a:t>тірек сөздерді анықтап, </a:t>
            </a:r>
            <a:r>
              <a:rPr lang="kk-KZ" sz="2400" dirty="0" smtClean="0">
                <a:solidFill>
                  <a:srgbClr val="002060"/>
                </a:solidFill>
                <a:latin typeface="Times New Roman" panose="02020603050405020304" pitchFamily="18" charset="0"/>
                <a:cs typeface="Times New Roman" panose="02020603050405020304" pitchFamily="18" charset="0"/>
              </a:rPr>
              <a:t>мәтін </a:t>
            </a:r>
            <a:r>
              <a:rPr lang="kk-KZ" sz="2400" dirty="0">
                <a:solidFill>
                  <a:srgbClr val="002060"/>
                </a:solidFill>
                <a:latin typeface="Times New Roman" panose="02020603050405020304" pitchFamily="18" charset="0"/>
                <a:cs typeface="Times New Roman" panose="02020603050405020304" pitchFamily="18" charset="0"/>
              </a:rPr>
              <a:t>тақырыбын болжайды;</a:t>
            </a:r>
          </a:p>
          <a:p>
            <a:pPr lvl="1" algn="just"/>
            <a:endParaRPr lang="kk-KZ" sz="2400" dirty="0">
              <a:solidFill>
                <a:srgbClr val="002060"/>
              </a:solidFill>
              <a:latin typeface="Times New Roman" panose="02020603050405020304" pitchFamily="18" charset="0"/>
              <a:cs typeface="Times New Roman" panose="02020603050405020304" pitchFamily="18" charset="0"/>
            </a:endParaRPr>
          </a:p>
          <a:p>
            <a:pPr lvl="1" algn="just"/>
            <a:r>
              <a:rPr lang="kk-KZ" sz="2400" dirty="0" smtClean="0">
                <a:solidFill>
                  <a:srgbClr val="002060"/>
                </a:solidFill>
                <a:latin typeface="Times New Roman" panose="02020603050405020304" pitchFamily="18" charset="0"/>
                <a:cs typeface="Times New Roman" panose="02020603050405020304" pitchFamily="18" charset="0"/>
              </a:rPr>
              <a:t>- мәтіннің </a:t>
            </a:r>
            <a:r>
              <a:rPr lang="kk-KZ" sz="2400" dirty="0">
                <a:solidFill>
                  <a:srgbClr val="002060"/>
                </a:solidFill>
                <a:latin typeface="Times New Roman" panose="02020603050405020304" pitchFamily="18" charset="0"/>
                <a:cs typeface="Times New Roman" panose="02020603050405020304" pitchFamily="18" charset="0"/>
              </a:rPr>
              <a:t>жанрлық </a:t>
            </a:r>
            <a:r>
              <a:rPr lang="kk-KZ" sz="2400" dirty="0" smtClean="0">
                <a:solidFill>
                  <a:srgbClr val="002060"/>
                </a:solidFill>
                <a:latin typeface="Times New Roman" panose="02020603050405020304" pitchFamily="18" charset="0"/>
                <a:cs typeface="Times New Roman" panose="02020603050405020304" pitchFamily="18" charset="0"/>
              </a:rPr>
              <a:t>ерекшеліктерін </a:t>
            </a:r>
            <a:r>
              <a:rPr lang="kk-KZ" sz="2400" dirty="0">
                <a:solidFill>
                  <a:srgbClr val="002060"/>
                </a:solidFill>
                <a:latin typeface="Times New Roman" panose="02020603050405020304" pitchFamily="18" charset="0"/>
                <a:cs typeface="Times New Roman" panose="02020603050405020304" pitchFamily="18" charset="0"/>
              </a:rPr>
              <a:t>ажыратады.</a:t>
            </a:r>
          </a:p>
        </p:txBody>
      </p:sp>
    </p:spTree>
    <p:extLst>
      <p:ext uri="{BB962C8B-B14F-4D97-AF65-F5344CB8AC3E}">
        <p14:creationId xmlns:p14="http://schemas.microsoft.com/office/powerpoint/2010/main" xmlns="" val="1452367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931484" y="424100"/>
            <a:ext cx="3259226" cy="400110"/>
          </a:xfrm>
          <a:prstGeom prst="rect">
            <a:avLst/>
          </a:prstGeom>
        </p:spPr>
        <p:txBody>
          <a:bodyPr wrap="none">
            <a:spAutoFit/>
          </a:bodyPr>
          <a:lstStyle/>
          <a:p>
            <a:pPr defTabSz="685800"/>
            <a:r>
              <a:rPr lang="kk-KZ" sz="2000" b="1" kern="0" dirty="0">
                <a:solidFill>
                  <a:srgbClr val="FF0000"/>
                </a:solidFill>
                <a:latin typeface="Times New Roman" panose="02020603050405020304" pitchFamily="18" charset="0"/>
                <a:cs typeface="Times New Roman" panose="02020603050405020304" pitchFamily="18" charset="0"/>
              </a:rPr>
              <a:t>ОЙ ТАСТАУ,  ОЙЛАНТУ</a:t>
            </a:r>
            <a:endParaRPr lang="ru-RU" sz="2000" kern="0" dirty="0">
              <a:solidFill>
                <a:sysClr val="windowText" lastClr="000000"/>
              </a:solidFill>
            </a:endParaRPr>
          </a:p>
        </p:txBody>
      </p:sp>
      <p:sp>
        <p:nvSpPr>
          <p:cNvPr id="6" name="Прямоугольник 5"/>
          <p:cNvSpPr/>
          <p:nvPr/>
        </p:nvSpPr>
        <p:spPr>
          <a:xfrm>
            <a:off x="443346" y="929373"/>
            <a:ext cx="8203622" cy="771814"/>
          </a:xfrm>
          <a:prstGeom prst="rect">
            <a:avLst/>
          </a:prstGeom>
        </p:spPr>
        <p:txBody>
          <a:bodyPr wrap="square">
            <a:spAutoFit/>
          </a:bodyPr>
          <a:lstStyle/>
          <a:p>
            <a:pPr marL="342900" lvl="1" algn="just" defTabSz="685800">
              <a:lnSpc>
                <a:spcPct val="115000"/>
              </a:lnSpc>
              <a:spcBef>
                <a:spcPts val="375"/>
              </a:spcBef>
            </a:pPr>
            <a:r>
              <a:rPr lang="kk-KZ" sz="2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«Суреттер сөйлейді». </a:t>
            </a:r>
            <a:r>
              <a:rPr lang="kk-KZ" sz="2000"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Берілген суреттерді өмірмен байланыстырып,  бүгінгі сабақ тақырыбын анықтауға тырысайық. </a:t>
            </a:r>
            <a:endParaRPr lang="kk-KZ" sz="20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 xmlns:a16="http://schemas.microsoft.com/office/drawing/2014/main" id="{9CCBA776-DF3A-A149-AD95-2DF9CEA487F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8612" y="1918678"/>
            <a:ext cx="2324334" cy="2324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Рисунок 7">
            <a:extLst>
              <a:ext uri="{FF2B5EF4-FFF2-40B4-BE49-F238E27FC236}">
                <a16:creationId xmlns="" xmlns:a16="http://schemas.microsoft.com/office/drawing/2014/main" id="{F9247F8F-749D-A04B-B5B7-70E185C68E71}"/>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8677" r="1495"/>
          <a:stretch/>
        </p:blipFill>
        <p:spPr>
          <a:xfrm>
            <a:off x="4465670" y="1944208"/>
            <a:ext cx="3324199" cy="2326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Прямоугольник 3"/>
          <p:cNvSpPr/>
          <p:nvPr/>
        </p:nvSpPr>
        <p:spPr>
          <a:xfrm>
            <a:off x="931484" y="4500742"/>
            <a:ext cx="7715484" cy="1446550"/>
          </a:xfrm>
          <a:prstGeom prst="rect">
            <a:avLst/>
          </a:prstGeom>
        </p:spPr>
        <p:txBody>
          <a:bodyPr wrap="square">
            <a:spAutoFit/>
          </a:bodyPr>
          <a:lstStyle/>
          <a:p>
            <a:pPr>
              <a:spcAft>
                <a:spcPts val="0"/>
              </a:spcAft>
            </a:pPr>
            <a:r>
              <a:rPr lang="ru-RU"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ДЕСКРИПТОР: </a:t>
            </a:r>
            <a:endParaRPr lang="ru-RU" sz="20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lvl="1" algn="just"/>
            <a:r>
              <a:rPr lang="ru-RU" sz="2200" dirty="0" smtClean="0">
                <a:solidFill>
                  <a:srgbClr val="002060"/>
                </a:solidFill>
                <a:latin typeface="Times New Roman" panose="02020603050405020304" pitchFamily="18" charset="0"/>
                <a:ea typeface="Calibri" panose="020F0502020204030204" pitchFamily="34" charset="0"/>
              </a:rPr>
              <a:t> </a:t>
            </a:r>
            <a:r>
              <a:rPr lang="ru-RU" sz="2200" dirty="0" err="1" smtClean="0">
                <a:solidFill>
                  <a:srgbClr val="002060"/>
                </a:solidFill>
                <a:latin typeface="Times New Roman" panose="02020603050405020304" pitchFamily="18" charset="0"/>
                <a:ea typeface="Calibri" panose="020F0502020204030204" pitchFamily="34" charset="0"/>
              </a:rPr>
              <a:t>суреттерге</a:t>
            </a:r>
            <a:r>
              <a:rPr lang="ru-RU" sz="2200" dirty="0" smtClean="0">
                <a:solidFill>
                  <a:srgbClr val="002060"/>
                </a:solidFill>
                <a:latin typeface="Times New Roman" panose="02020603050405020304" pitchFamily="18" charset="0"/>
                <a:ea typeface="Calibri" panose="020F0502020204030204" pitchFamily="34" charset="0"/>
              </a:rPr>
              <a:t> </a:t>
            </a:r>
            <a:r>
              <a:rPr lang="ru-RU" sz="2200" dirty="0" err="1" smtClean="0">
                <a:solidFill>
                  <a:srgbClr val="002060"/>
                </a:solidFill>
                <a:latin typeface="Times New Roman" panose="02020603050405020304" pitchFamily="18" charset="0"/>
                <a:ea typeface="Calibri" panose="020F0502020204030204" pitchFamily="34" charset="0"/>
              </a:rPr>
              <a:t>қарап</a:t>
            </a:r>
            <a:r>
              <a:rPr lang="kk-KZ" sz="2200" dirty="0" smtClean="0">
                <a:solidFill>
                  <a:srgbClr val="002060"/>
                </a:solidFill>
                <a:latin typeface="Times New Roman" panose="02020603050405020304" pitchFamily="18" charset="0"/>
                <a:ea typeface="Calibri" panose="020F0502020204030204" pitchFamily="34" charset="0"/>
              </a:rPr>
              <a:t>, </a:t>
            </a:r>
            <a:r>
              <a:rPr lang="ru-RU" sz="2200" dirty="0" err="1" smtClean="0">
                <a:solidFill>
                  <a:srgbClr val="002060"/>
                </a:solidFill>
                <a:latin typeface="Times New Roman" panose="02020603050405020304" pitchFamily="18" charset="0"/>
                <a:ea typeface="Calibri" panose="020F0502020204030204" pitchFamily="34" charset="0"/>
              </a:rPr>
              <a:t>адамдар</a:t>
            </a:r>
            <a:r>
              <a:rPr lang="ru-RU" sz="2200" dirty="0" smtClean="0">
                <a:solidFill>
                  <a:srgbClr val="002060"/>
                </a:solidFill>
                <a:latin typeface="Times New Roman" panose="02020603050405020304" pitchFamily="18" charset="0"/>
                <a:ea typeface="Calibri" panose="020F0502020204030204" pitchFamily="34" charset="0"/>
              </a:rPr>
              <a:t> </a:t>
            </a:r>
            <a:r>
              <a:rPr lang="ru-RU" sz="2200" dirty="0" err="1" smtClean="0">
                <a:solidFill>
                  <a:srgbClr val="002060"/>
                </a:solidFill>
                <a:latin typeface="Times New Roman" panose="02020603050405020304" pitchFamily="18" charset="0"/>
                <a:ea typeface="Calibri" panose="020F0502020204030204" pitchFamily="34" charset="0"/>
              </a:rPr>
              <a:t>қарым-қатынас</a:t>
            </a:r>
            <a:r>
              <a:rPr lang="ru-RU" sz="2200" dirty="0" smtClean="0">
                <a:solidFill>
                  <a:srgbClr val="002060"/>
                </a:solidFill>
                <a:latin typeface="Times New Roman" panose="02020603050405020304" pitchFamily="18" charset="0"/>
                <a:ea typeface="Calibri" panose="020F0502020204030204" pitchFamily="34" charset="0"/>
              </a:rPr>
              <a:t> </a:t>
            </a:r>
            <a:r>
              <a:rPr lang="ru-RU" sz="2200" dirty="0" err="1" smtClean="0">
                <a:solidFill>
                  <a:srgbClr val="002060"/>
                </a:solidFill>
                <a:latin typeface="Times New Roman" panose="02020603050405020304" pitchFamily="18" charset="0"/>
                <a:ea typeface="Calibri" panose="020F0502020204030204" pitchFamily="34" charset="0"/>
              </a:rPr>
              <a:t>барысында</a:t>
            </a:r>
            <a:r>
              <a:rPr lang="ru-RU" sz="2200" dirty="0" smtClean="0">
                <a:solidFill>
                  <a:srgbClr val="002060"/>
                </a:solidFill>
                <a:latin typeface="Times New Roman" panose="02020603050405020304" pitchFamily="18" charset="0"/>
                <a:ea typeface="Calibri" panose="020F0502020204030204" pitchFamily="34" charset="0"/>
              </a:rPr>
              <a:t> «</a:t>
            </a:r>
            <a:r>
              <a:rPr lang="ru-RU" sz="2200" dirty="0" err="1" smtClean="0">
                <a:solidFill>
                  <a:srgbClr val="002060"/>
                </a:solidFill>
                <a:latin typeface="Times New Roman" panose="02020603050405020304" pitchFamily="18" charset="0"/>
                <a:ea typeface="Calibri" panose="020F0502020204030204" pitchFamily="34" charset="0"/>
              </a:rPr>
              <a:t>сәлеметсіз</a:t>
            </a:r>
            <a:r>
              <a:rPr lang="ru-RU" sz="2200" dirty="0" smtClean="0">
                <a:solidFill>
                  <a:srgbClr val="002060"/>
                </a:solidFill>
                <a:latin typeface="Times New Roman" panose="02020603050405020304" pitchFamily="18" charset="0"/>
                <a:ea typeface="Calibri" panose="020F0502020204030204" pitchFamily="34" charset="0"/>
              </a:rPr>
              <a:t>», «</a:t>
            </a:r>
            <a:r>
              <a:rPr lang="ru-RU" sz="2200" dirty="0" err="1" smtClean="0">
                <a:solidFill>
                  <a:srgbClr val="002060"/>
                </a:solidFill>
                <a:latin typeface="Times New Roman" panose="02020603050405020304" pitchFamily="18" charset="0"/>
                <a:ea typeface="Calibri" panose="020F0502020204030204" pitchFamily="34" charset="0"/>
              </a:rPr>
              <a:t>рақмет</a:t>
            </a:r>
            <a:r>
              <a:rPr lang="ru-RU" sz="2200" dirty="0" smtClean="0">
                <a:solidFill>
                  <a:srgbClr val="002060"/>
                </a:solidFill>
                <a:latin typeface="Times New Roman" panose="02020603050405020304" pitchFamily="18" charset="0"/>
                <a:ea typeface="Calibri" panose="020F0502020204030204" pitchFamily="34" charset="0"/>
              </a:rPr>
              <a:t>»», «</a:t>
            </a:r>
            <a:r>
              <a:rPr lang="ru-RU" sz="2200" dirty="0" err="1" smtClean="0">
                <a:solidFill>
                  <a:srgbClr val="002060"/>
                </a:solidFill>
                <a:latin typeface="Times New Roman" panose="02020603050405020304" pitchFamily="18" charset="0"/>
                <a:ea typeface="Calibri" panose="020F0502020204030204" pitchFamily="34" charset="0"/>
              </a:rPr>
              <a:t>ғафу</a:t>
            </a:r>
            <a:r>
              <a:rPr lang="ru-RU" sz="2200" dirty="0" smtClean="0">
                <a:solidFill>
                  <a:srgbClr val="002060"/>
                </a:solidFill>
                <a:latin typeface="Times New Roman" panose="02020603050405020304" pitchFamily="18" charset="0"/>
                <a:ea typeface="Calibri" panose="020F0502020204030204" pitchFamily="34" charset="0"/>
              </a:rPr>
              <a:t> </a:t>
            </a:r>
            <a:r>
              <a:rPr lang="ru-RU" sz="2200" dirty="0" err="1" smtClean="0">
                <a:solidFill>
                  <a:srgbClr val="002060"/>
                </a:solidFill>
                <a:latin typeface="Times New Roman" panose="02020603050405020304" pitchFamily="18" charset="0"/>
                <a:ea typeface="Calibri" panose="020F0502020204030204" pitchFamily="34" charset="0"/>
              </a:rPr>
              <a:t>етіңіз</a:t>
            </a:r>
            <a:r>
              <a:rPr lang="ru-RU" sz="2200" dirty="0" smtClean="0">
                <a:solidFill>
                  <a:srgbClr val="002060"/>
                </a:solidFill>
                <a:latin typeface="Times New Roman" panose="02020603050405020304" pitchFamily="18" charset="0"/>
                <a:ea typeface="Calibri" panose="020F0502020204030204" pitchFamily="34" charset="0"/>
              </a:rPr>
              <a:t>» </a:t>
            </a:r>
            <a:r>
              <a:rPr lang="ru-RU" sz="2200" dirty="0" err="1" smtClean="0">
                <a:solidFill>
                  <a:srgbClr val="002060"/>
                </a:solidFill>
                <a:latin typeface="Times New Roman" panose="02020603050405020304" pitchFamily="18" charset="0"/>
                <a:ea typeface="Calibri" panose="020F0502020204030204" pitchFamily="34" charset="0"/>
              </a:rPr>
              <a:t>сынды</a:t>
            </a:r>
            <a:r>
              <a:rPr lang="ru-RU" sz="2200" dirty="0" smtClean="0">
                <a:solidFill>
                  <a:srgbClr val="002060"/>
                </a:solidFill>
                <a:latin typeface="Times New Roman" panose="02020603050405020304" pitchFamily="18" charset="0"/>
                <a:ea typeface="Calibri" panose="020F0502020204030204" pitchFamily="34" charset="0"/>
              </a:rPr>
              <a:t> </a:t>
            </a:r>
            <a:r>
              <a:rPr lang="ru-RU" sz="2200" dirty="0" err="1" smtClean="0">
                <a:solidFill>
                  <a:srgbClr val="002060"/>
                </a:solidFill>
                <a:latin typeface="Times New Roman" panose="02020603050405020304" pitchFamily="18" charset="0"/>
                <a:ea typeface="Calibri" panose="020F0502020204030204" pitchFamily="34" charset="0"/>
              </a:rPr>
              <a:t>сөздерді</a:t>
            </a:r>
            <a:r>
              <a:rPr lang="ru-RU" sz="2200" dirty="0" smtClean="0">
                <a:solidFill>
                  <a:srgbClr val="002060"/>
                </a:solidFill>
                <a:latin typeface="Times New Roman" panose="02020603050405020304" pitchFamily="18" charset="0"/>
                <a:ea typeface="Calibri" panose="020F0502020204030204" pitchFamily="34" charset="0"/>
              </a:rPr>
              <a:t> </a:t>
            </a:r>
            <a:r>
              <a:rPr lang="ru-RU" sz="2200" dirty="0" err="1" smtClean="0">
                <a:solidFill>
                  <a:srgbClr val="002060"/>
                </a:solidFill>
                <a:latin typeface="Times New Roman" panose="02020603050405020304" pitchFamily="18" charset="0"/>
                <a:ea typeface="Calibri" panose="020F0502020204030204" pitchFamily="34" charset="0"/>
              </a:rPr>
              <a:t>қолдану</a:t>
            </a:r>
            <a:r>
              <a:rPr lang="ru-RU" sz="2200" dirty="0" smtClean="0">
                <a:solidFill>
                  <a:srgbClr val="002060"/>
                </a:solidFill>
                <a:latin typeface="Times New Roman" panose="02020603050405020304" pitchFamily="18" charset="0"/>
                <a:ea typeface="Calibri" panose="020F0502020204030204" pitchFamily="34" charset="0"/>
              </a:rPr>
              <a:t> </a:t>
            </a:r>
            <a:r>
              <a:rPr lang="ru-RU" sz="2200" dirty="0" err="1" smtClean="0">
                <a:solidFill>
                  <a:srgbClr val="002060"/>
                </a:solidFill>
                <a:latin typeface="Times New Roman" panose="02020603050405020304" pitchFamily="18" charset="0"/>
                <a:ea typeface="Calibri" panose="020F0502020204030204" pitchFamily="34" charset="0"/>
              </a:rPr>
              <a:t>себебіне</a:t>
            </a:r>
            <a:r>
              <a:rPr lang="ru-RU" sz="2200" dirty="0" smtClean="0">
                <a:solidFill>
                  <a:srgbClr val="002060"/>
                </a:solidFill>
                <a:latin typeface="Times New Roman" panose="02020603050405020304" pitchFamily="18" charset="0"/>
                <a:ea typeface="Calibri" panose="020F0502020204030204" pitchFamily="34" charset="0"/>
              </a:rPr>
              <a:t> </a:t>
            </a:r>
            <a:r>
              <a:rPr lang="ru-RU" sz="2200" dirty="0" err="1" smtClean="0">
                <a:solidFill>
                  <a:srgbClr val="002060"/>
                </a:solidFill>
                <a:latin typeface="Times New Roman" panose="02020603050405020304" pitchFamily="18" charset="0"/>
                <a:ea typeface="Calibri" panose="020F0502020204030204" pitchFamily="34" charset="0"/>
              </a:rPr>
              <a:t>өз</a:t>
            </a:r>
            <a:r>
              <a:rPr lang="ru-RU" sz="2200" dirty="0" smtClean="0">
                <a:solidFill>
                  <a:srgbClr val="002060"/>
                </a:solidFill>
                <a:latin typeface="Times New Roman" panose="02020603050405020304" pitchFamily="18" charset="0"/>
                <a:ea typeface="Calibri" panose="020F0502020204030204" pitchFamily="34" charset="0"/>
              </a:rPr>
              <a:t> </a:t>
            </a:r>
            <a:r>
              <a:rPr lang="ru-RU" sz="2200" dirty="0" err="1" smtClean="0">
                <a:solidFill>
                  <a:srgbClr val="002060"/>
                </a:solidFill>
                <a:latin typeface="Times New Roman" panose="02020603050405020304" pitchFamily="18" charset="0"/>
                <a:ea typeface="Calibri" panose="020F0502020204030204" pitchFamily="34" charset="0"/>
              </a:rPr>
              <a:t>болжамдарын</a:t>
            </a:r>
            <a:r>
              <a:rPr lang="ru-RU" sz="2200" dirty="0" smtClean="0">
                <a:solidFill>
                  <a:srgbClr val="002060"/>
                </a:solidFill>
                <a:latin typeface="Times New Roman" panose="02020603050405020304" pitchFamily="18" charset="0"/>
                <a:ea typeface="Calibri" panose="020F0502020204030204" pitchFamily="34" charset="0"/>
              </a:rPr>
              <a:t> </a:t>
            </a:r>
            <a:r>
              <a:rPr lang="ru-RU" sz="2200" dirty="0" err="1" smtClean="0">
                <a:solidFill>
                  <a:srgbClr val="002060"/>
                </a:solidFill>
                <a:latin typeface="Times New Roman" panose="02020603050405020304" pitchFamily="18" charset="0"/>
                <a:ea typeface="Calibri" panose="020F0502020204030204" pitchFamily="34" charset="0"/>
              </a:rPr>
              <a:t>жасайды</a:t>
            </a:r>
            <a:r>
              <a:rPr lang="ru-RU" sz="2000" dirty="0" smtClean="0">
                <a:solidFill>
                  <a:srgbClr val="002060"/>
                </a:solidFill>
                <a:latin typeface="Times New Roman" panose="02020603050405020304" pitchFamily="18" charset="0"/>
                <a:ea typeface="Calibri" panose="020F0502020204030204" pitchFamily="34" charset="0"/>
              </a:rPr>
              <a:t>.</a:t>
            </a:r>
            <a:endParaRPr lang="ru-RU" sz="2000" dirty="0">
              <a:solidFill>
                <a:srgbClr val="002060"/>
              </a:solidFill>
            </a:endParaRPr>
          </a:p>
        </p:txBody>
      </p:sp>
    </p:spTree>
    <p:extLst>
      <p:ext uri="{BB962C8B-B14F-4D97-AF65-F5344CB8AC3E}">
        <p14:creationId xmlns:p14="http://schemas.microsoft.com/office/powerpoint/2010/main" xmlns="" val="40121382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799197" y="540909"/>
            <a:ext cx="2234948" cy="400110"/>
          </a:xfrm>
          <a:prstGeom prst="rect">
            <a:avLst/>
          </a:prstGeom>
        </p:spPr>
        <p:txBody>
          <a:bodyPr wrap="square">
            <a:spAutoFit/>
          </a:bodyPr>
          <a:lstStyle/>
          <a:p>
            <a:pPr lvl="0" defTabSz="914400"/>
            <a:r>
              <a:rPr lang="kk-KZ"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БОЛЖАМ</a:t>
            </a:r>
            <a:endParaRPr lang="kk-KZ" sz="16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xmlns="" val="2122855098"/>
              </p:ext>
            </p:extLst>
          </p:nvPr>
        </p:nvGraphicFramePr>
        <p:xfrm>
          <a:off x="775427" y="1231270"/>
          <a:ext cx="7550726" cy="2416150"/>
        </p:xfrm>
        <a:graphic>
          <a:graphicData uri="http://schemas.openxmlformats.org/drawingml/2006/table">
            <a:tbl>
              <a:tblPr firstRow="1" firstCol="1" bandRow="1"/>
              <a:tblGrid>
                <a:gridCol w="3879272"/>
                <a:gridCol w="3671454"/>
              </a:tblGrid>
              <a:tr h="850748">
                <a:tc gridSpan="2">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kk-KZ" sz="240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Суретте ақсақалдардың, қария мен баланың амандасып жатқандары берілген</a:t>
                      </a:r>
                      <a:r>
                        <a:rPr kumimoji="0" lang="kk-KZ" sz="240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kk-KZ" sz="240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5735">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lnSpc>
                          <a:spcPct val="107000"/>
                        </a:lnSpc>
                        <a:spcAft>
                          <a:spcPts val="0"/>
                        </a:spcAft>
                      </a:pPr>
                      <a:r>
                        <a:rPr kumimoji="0" lang="ru-RU" sz="240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rPr>
                        <a:t>«</a:t>
                      </a:r>
                      <a:r>
                        <a:rPr kumimoji="0" lang="ru-RU" sz="24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Calibri" panose="020F0502020204030204" pitchFamily="34" charset="0"/>
                        </a:rPr>
                        <a:t>сәлеметсіз</a:t>
                      </a:r>
                      <a:r>
                        <a:rPr kumimoji="0" lang="ru-RU" sz="240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rPr>
                        <a:t>», «</a:t>
                      </a:r>
                      <a:r>
                        <a:rPr kumimoji="0" lang="ru-RU" sz="24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Calibri" panose="020F0502020204030204" pitchFamily="34" charset="0"/>
                        </a:rPr>
                        <a:t>рақмет</a:t>
                      </a:r>
                      <a:r>
                        <a:rPr kumimoji="0" lang="ru-RU" sz="240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rPr>
                        <a:t>»», «</a:t>
                      </a:r>
                      <a:r>
                        <a:rPr kumimoji="0" lang="ru-RU" sz="24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Calibri" panose="020F0502020204030204" pitchFamily="34" charset="0"/>
                        </a:rPr>
                        <a:t>ғафу</a:t>
                      </a:r>
                      <a:r>
                        <a:rPr kumimoji="0" lang="ru-RU" sz="240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rPr>
                        <a:t> </a:t>
                      </a:r>
                      <a:r>
                        <a:rPr kumimoji="0" lang="ru-RU" sz="24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Calibri" panose="020F0502020204030204" pitchFamily="34" charset="0"/>
                        </a:rPr>
                        <a:t>етіңіз</a:t>
                      </a:r>
                      <a:r>
                        <a:rPr kumimoji="0" lang="ru-RU" sz="240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rPr>
                        <a:t>» </a:t>
                      </a:r>
                      <a:r>
                        <a:rPr kumimoji="0" lang="ru-RU" sz="24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Calibri" panose="020F0502020204030204" pitchFamily="34" charset="0"/>
                        </a:rPr>
                        <a:t>тірек</a:t>
                      </a:r>
                      <a:r>
                        <a:rPr kumimoji="0" lang="ru-RU" sz="240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rPr>
                        <a:t> </a:t>
                      </a:r>
                      <a:r>
                        <a:rPr kumimoji="0" lang="ru-RU" sz="24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Calibri" panose="020F0502020204030204" pitchFamily="34" charset="0"/>
                        </a:rPr>
                        <a:t>сөздері</a:t>
                      </a:r>
                      <a:endParaRPr lang="ru-RU"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nSpc>
                          <a:spcPct val="107000"/>
                        </a:lnSpc>
                        <a:spcAft>
                          <a:spcPts val="0"/>
                        </a:spcAft>
                      </a:pPr>
                      <a:r>
                        <a:rPr lang="kk-KZ" sz="24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Бұл сөздердің қолданылуы адамдардың сөйлеу</a:t>
                      </a:r>
                      <a:r>
                        <a:rPr lang="kk-KZ" sz="2400" baseline="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әдебін танытады. </a:t>
                      </a:r>
                      <a:endParaRPr lang="kk-KZ" sz="24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ru-RU"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1629393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1080866" y="720658"/>
            <a:ext cx="7024256"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kk-KZ" sz="20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ЕСКЕ </a:t>
            </a:r>
            <a:r>
              <a:rPr kumimoji="0" lang="kk-KZ" sz="20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ТҮСІРУ</a:t>
            </a:r>
            <a:endParaRPr kumimoji="0" lang="ru-RU" sz="20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794501" y="1382327"/>
            <a:ext cx="7568851" cy="2022055"/>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r>
              <a:rPr lang="kk-KZ" sz="2400" b="1" dirty="0">
                <a:solidFill>
                  <a:srgbClr val="002060"/>
                </a:solidFill>
                <a:latin typeface="Times New Roman" panose="02020603050405020304" pitchFamily="18" charset="0"/>
                <a:cs typeface="Times New Roman" panose="02020603050405020304" pitchFamily="18" charset="0"/>
              </a:rPr>
              <a:t>Тірек сөз дегеніміз </a:t>
            </a:r>
            <a:r>
              <a:rPr lang="kk-KZ" sz="2400" dirty="0">
                <a:solidFill>
                  <a:prstClr val="black"/>
                </a:solidFill>
                <a:latin typeface="Times New Roman" panose="02020603050405020304" pitchFamily="18" charset="0"/>
                <a:cs typeface="Times New Roman" panose="02020603050405020304" pitchFamily="18" charset="0"/>
              </a:rPr>
              <a:t>– мәтіндегі ойды мағыналық тұрғыдан ұйыстырып, ашып тұратын сөз.  </a:t>
            </a:r>
          </a:p>
          <a:p>
            <a:pPr lvl="0" algn="just" defTabSz="914400"/>
            <a:r>
              <a:rPr lang="kk-KZ" sz="2400" b="1" dirty="0">
                <a:solidFill>
                  <a:srgbClr val="002060"/>
                </a:solidFill>
                <a:latin typeface="Times New Roman" panose="02020603050405020304" pitchFamily="18" charset="0"/>
                <a:cs typeface="Times New Roman" panose="02020603050405020304" pitchFamily="18" charset="0"/>
              </a:rPr>
              <a:t>Болжау, </a:t>
            </a:r>
            <a:r>
              <a:rPr lang="kk-KZ" sz="2400" dirty="0">
                <a:solidFill>
                  <a:prstClr val="black"/>
                </a:solidFill>
                <a:latin typeface="Times New Roman" panose="02020603050405020304" pitchFamily="18" charset="0"/>
                <a:cs typeface="Times New Roman" panose="02020603050405020304" pitchFamily="18" charset="0"/>
              </a:rPr>
              <a:t>бұл – мәтінде көтерілген тақырыпты немесе  мәселенің жай-күйін болжамдап пікір білдіру</a:t>
            </a:r>
            <a:endParaRPr lang="ru-RU"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669470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964261" y="592633"/>
            <a:ext cx="6170830" cy="400110"/>
          </a:xfrm>
          <a:prstGeom prst="rect">
            <a:avLst/>
          </a:prstGeom>
        </p:spPr>
        <p:txBody>
          <a:bodyPr wrap="square">
            <a:spAutoFit/>
          </a:bodyPr>
          <a:lstStyle/>
          <a:p>
            <a:pPr>
              <a:spcAft>
                <a:spcPts val="600"/>
              </a:spcAft>
            </a:pPr>
            <a:r>
              <a:rPr lang="kk-KZ"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СӨЗДІКПЕН ЖҰМЫС</a:t>
            </a:r>
          </a:p>
        </p:txBody>
      </p:sp>
      <p:graphicFrame>
        <p:nvGraphicFramePr>
          <p:cNvPr id="4" name="Таблица 3"/>
          <p:cNvGraphicFramePr>
            <a:graphicFrameLocks noGrp="1"/>
          </p:cNvGraphicFramePr>
          <p:nvPr>
            <p:extLst>
              <p:ext uri="{D42A27DB-BD31-4B8C-83A1-F6EECF244321}">
                <p14:modId xmlns:p14="http://schemas.microsoft.com/office/powerpoint/2010/main" xmlns="" val="3791223587"/>
              </p:ext>
            </p:extLst>
          </p:nvPr>
        </p:nvGraphicFramePr>
        <p:xfrm>
          <a:off x="772604" y="1609134"/>
          <a:ext cx="7515185" cy="1924558"/>
        </p:xfrm>
        <a:graphic>
          <a:graphicData uri="http://schemas.openxmlformats.org/drawingml/2006/table">
            <a:tbl>
              <a:tblPr firstRow="1" firstCol="1" bandRow="1"/>
              <a:tblGrid>
                <a:gridCol w="2162475">
                  <a:extLst>
                    <a:ext uri="{9D8B030D-6E8A-4147-A177-3AD203B41FA5}">
                      <a16:colId xmlns="" xmlns:a16="http://schemas.microsoft.com/office/drawing/2014/main" val="20000"/>
                    </a:ext>
                  </a:extLst>
                </a:gridCol>
                <a:gridCol w="5352710">
                  <a:extLst>
                    <a:ext uri="{9D8B030D-6E8A-4147-A177-3AD203B41FA5}">
                      <a16:colId xmlns="" xmlns:a16="http://schemas.microsoft.com/office/drawing/2014/main" val="20001"/>
                    </a:ext>
                  </a:extLst>
                </a:gridCol>
              </a:tblGrid>
              <a:tr h="0">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2000" b="1" dirty="0">
                          <a:effectLst/>
                          <a:latin typeface="Times New Roman" panose="02020603050405020304" pitchFamily="18" charset="0"/>
                          <a:ea typeface="Calibri" panose="020F0502020204030204" pitchFamily="34" charset="0"/>
                          <a:cs typeface="Times New Roman" panose="02020603050405020304" pitchFamily="18" charset="0"/>
                        </a:rPr>
                        <a:t>Түсініксіз сөздер</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2000" b="1" dirty="0">
                          <a:effectLst/>
                          <a:latin typeface="Times New Roman" panose="02020603050405020304" pitchFamily="18" charset="0"/>
                          <a:ea typeface="Calibri" panose="020F0502020204030204" pitchFamily="34" charset="0"/>
                          <a:cs typeface="Times New Roman" panose="02020603050405020304" pitchFamily="18" charset="0"/>
                        </a:rPr>
                        <a:t>Мағынасы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 xmlns:a16="http://schemas.microsoft.com/office/drawing/2014/main" val="10000"/>
                  </a:ext>
                </a:extLst>
              </a:tr>
              <a:tr h="0">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2000" b="1" dirty="0">
                          <a:effectLst/>
                          <a:latin typeface="Times New Roman" panose="02020603050405020304" pitchFamily="18" charset="0"/>
                          <a:ea typeface="Calibri" panose="020F0502020204030204" pitchFamily="34" charset="0"/>
                          <a:cs typeface="Times New Roman" panose="02020603050405020304" pitchFamily="18" charset="0"/>
                        </a:rPr>
                        <a:t>Мірдің оғындай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lnSpc>
                          <a:spcPct val="107000"/>
                        </a:lnSpc>
                        <a:spcAft>
                          <a:spcPts val="0"/>
                        </a:spcAft>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Тұрақты тіркес. Қазіргі мағынасы – жанға қатты бататын, адам өңменінен (жүрекке қатты тиетін) зәрлі, ауыр сөз. «Мір» атауы «садақ» немесе «мылтық» сияқты сөздермен алмастырылған.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xmlns="" val="31193735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Прямоугольник 7"/>
          <p:cNvSpPr/>
          <p:nvPr/>
        </p:nvSpPr>
        <p:spPr>
          <a:xfrm>
            <a:off x="803564" y="769840"/>
            <a:ext cx="7342909" cy="1200329"/>
          </a:xfrm>
          <a:prstGeom prst="rect">
            <a:avLst/>
          </a:prstGeom>
        </p:spPr>
        <p:txBody>
          <a:bodyPr wrap="square">
            <a:spAutoFit/>
          </a:bodyPr>
          <a:lstStyle/>
          <a:p>
            <a:pPr lvl="0" algn="just" defTabSz="914400">
              <a:defRPr/>
            </a:pPr>
            <a:r>
              <a:rPr kumimoji="0" lang="kk-KZ" sz="24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1-тапсырма. </a:t>
            </a:r>
            <a:r>
              <a:rPr lang="kk-KZ" sz="2400" i="1" kern="0" dirty="0">
                <a:latin typeface="Times New Roman" panose="02020603050405020304" pitchFamily="18" charset="0"/>
                <a:cs typeface="Times New Roman" panose="02020603050405020304" pitchFamily="18" charset="0"/>
              </a:rPr>
              <a:t>Мәтінді мұқият тыңдап, </a:t>
            </a:r>
            <a:r>
              <a:rPr lang="kk-KZ" sz="2400" i="1" kern="0" dirty="0" smtClean="0">
                <a:latin typeface="Times New Roman" panose="02020603050405020304" pitchFamily="18" charset="0"/>
                <a:cs typeface="Times New Roman" panose="02020603050405020304" pitchFamily="18" charset="0"/>
              </a:rPr>
              <a:t>«Сөйлемдерді жалғастыр» әдісі арқылы тірек </a:t>
            </a:r>
            <a:r>
              <a:rPr lang="kk-KZ" sz="2400" i="1" kern="0" dirty="0">
                <a:latin typeface="Times New Roman" panose="02020603050405020304" pitchFamily="18" charset="0"/>
                <a:cs typeface="Times New Roman" panose="02020603050405020304" pitchFamily="18" charset="0"/>
              </a:rPr>
              <a:t>сөздерді анықтаңдар және тақырыпты болжаңдар.</a:t>
            </a:r>
            <a:endParaRPr kumimoji="0" lang="ru-RU" sz="2400" b="0" i="0" u="none" strike="noStrike" kern="0" cap="none" spc="0" normalizeH="0" baseline="0" noProof="0" dirty="0" smtClean="0">
              <a:ln>
                <a:noFill/>
              </a:ln>
              <a:effectLst/>
              <a:uLnTx/>
              <a:uFillTx/>
            </a:endParaRPr>
          </a:p>
        </p:txBody>
      </p:sp>
      <p:sp>
        <p:nvSpPr>
          <p:cNvPr id="18" name="Прямоугольник 17"/>
          <p:cNvSpPr/>
          <p:nvPr/>
        </p:nvSpPr>
        <p:spPr>
          <a:xfrm>
            <a:off x="803564" y="4164731"/>
            <a:ext cx="8049490" cy="1477328"/>
          </a:xfrm>
          <a:prstGeom prst="rect">
            <a:avLst/>
          </a:prstGeom>
        </p:spPr>
        <p:txBody>
          <a:bodyPr wrap="square">
            <a:spAutoFit/>
          </a:bodyPr>
          <a:lstStyle/>
          <a:p>
            <a:pPr defTabSz="914400"/>
            <a:r>
              <a:rPr lang="kk-KZ" sz="2200" b="1" dirty="0">
                <a:latin typeface="Times New Roman" panose="02020603050405020304" pitchFamily="18" charset="0"/>
                <a:ea typeface="Calibri" panose="020F0502020204030204" pitchFamily="34" charset="0"/>
                <a:cs typeface="Arial" panose="020B0604020202020204" pitchFamily="34" charset="0"/>
              </a:rPr>
              <a:t>Дескриптор:</a:t>
            </a:r>
          </a:p>
          <a:p>
            <a:pPr lvl="0" defTabSz="914400"/>
            <a:r>
              <a:rPr lang="kk-KZ" sz="2200" b="1" dirty="0" smtClean="0">
                <a:latin typeface="Times New Roman" panose="02020603050405020304" pitchFamily="18" charset="0"/>
                <a:ea typeface="Calibri" panose="020F0502020204030204" pitchFamily="34" charset="0"/>
                <a:cs typeface="Arial" panose="020B0604020202020204" pitchFamily="34" charset="0"/>
              </a:rPr>
              <a:t>- </a:t>
            </a:r>
            <a:r>
              <a:rPr lang="kk-KZ" sz="2200" dirty="0" smtClean="0">
                <a:latin typeface="Times New Roman" panose="02020603050405020304" pitchFamily="18" charset="0"/>
                <a:ea typeface="Calibri" panose="020F0502020204030204" pitchFamily="34" charset="0"/>
                <a:cs typeface="Arial" panose="020B0604020202020204" pitchFamily="34" charset="0"/>
              </a:rPr>
              <a:t>мәтіннен </a:t>
            </a:r>
            <a:r>
              <a:rPr lang="kk-KZ" sz="2200" dirty="0">
                <a:latin typeface="Times New Roman" panose="02020603050405020304" pitchFamily="18" charset="0"/>
                <a:ea typeface="Calibri" panose="020F0502020204030204" pitchFamily="34" charset="0"/>
                <a:cs typeface="Arial" panose="020B0604020202020204" pitchFamily="34" charset="0"/>
              </a:rPr>
              <a:t>тірек сөздерді </a:t>
            </a:r>
            <a:r>
              <a:rPr lang="kk-KZ" sz="2200" dirty="0" smtClean="0">
                <a:latin typeface="Times New Roman" panose="02020603050405020304" pitchFamily="18" charset="0"/>
                <a:ea typeface="Calibri" panose="020F0502020204030204" pitchFamily="34" charset="0"/>
                <a:cs typeface="Arial" panose="020B0604020202020204" pitchFamily="34" charset="0"/>
              </a:rPr>
              <a:t>анықтап, сөйлемді жалғастырады;</a:t>
            </a:r>
            <a:r>
              <a:rPr lang="ru-RU" sz="2200" dirty="0" smtClean="0">
                <a:latin typeface="Calibri" panose="020F0502020204030204" pitchFamily="34" charset="0"/>
                <a:ea typeface="Calibri" panose="020F0502020204030204" pitchFamily="34" charset="0"/>
                <a:cs typeface="Arial" panose="020B0604020202020204" pitchFamily="34" charset="0"/>
              </a:rPr>
              <a:t> </a:t>
            </a:r>
            <a:endParaRPr lang="ru-RU" sz="2200" dirty="0">
              <a:latin typeface="Calibri" panose="020F0502020204030204" pitchFamily="34" charset="0"/>
              <a:ea typeface="Calibri" panose="020F0502020204030204" pitchFamily="34" charset="0"/>
              <a:cs typeface="Arial" panose="020B0604020202020204" pitchFamily="34" charset="0"/>
            </a:endParaRPr>
          </a:p>
          <a:p>
            <a:pPr lvl="0" defTabSz="914400"/>
            <a:r>
              <a:rPr lang="ru-RU" sz="2200" dirty="0" smtClean="0">
                <a:latin typeface="Calibri" panose="020F0502020204030204" pitchFamily="34" charset="0"/>
                <a:ea typeface="Calibri" panose="020F0502020204030204" pitchFamily="34" charset="0"/>
                <a:cs typeface="Arial" panose="020B0604020202020204" pitchFamily="34" charset="0"/>
              </a:rPr>
              <a:t>- </a:t>
            </a:r>
            <a:r>
              <a:rPr lang="kk-KZ" sz="2200" dirty="0">
                <a:latin typeface="Times New Roman" panose="02020603050405020304" pitchFamily="18" charset="0"/>
                <a:ea typeface="Calibri" panose="020F0502020204030204" pitchFamily="34" charset="0"/>
                <a:cs typeface="Arial" panose="020B0604020202020204" pitchFamily="34" charset="0"/>
              </a:rPr>
              <a:t>тірек сөздер  негізінде  </a:t>
            </a:r>
            <a:r>
              <a:rPr lang="kk-KZ" sz="2200" dirty="0" smtClean="0">
                <a:latin typeface="Times New Roman" panose="02020603050405020304" pitchFamily="18" charset="0"/>
                <a:ea typeface="Calibri" panose="020F0502020204030204" pitchFamily="34" charset="0"/>
                <a:cs typeface="Arial" panose="020B0604020202020204" pitchFamily="34" charset="0"/>
              </a:rPr>
              <a:t>мәтіндегі орны туралы ойларын жалғастырып жазады.</a:t>
            </a:r>
            <a:r>
              <a:rPr lang="kk-KZ" sz="2400" dirty="0" smtClean="0">
                <a:latin typeface="Times New Roman" panose="02020603050405020304" pitchFamily="18" charset="0"/>
                <a:ea typeface="Calibri" panose="020F0502020204030204" pitchFamily="34" charset="0"/>
                <a:cs typeface="Arial" panose="020B0604020202020204" pitchFamily="34" charset="0"/>
              </a:rPr>
              <a:t> </a:t>
            </a:r>
            <a:endParaRPr lang="ru-RU" sz="2400" dirty="0">
              <a:latin typeface="Calibri" panose="020F0502020204030204" pitchFamily="34" charset="0"/>
              <a:ea typeface="Calibri" panose="020F0502020204030204" pitchFamily="34" charset="0"/>
              <a:cs typeface="Arial" panose="020B0604020202020204" pitchFamily="34" charset="0"/>
            </a:endParaRPr>
          </a:p>
        </p:txBody>
      </p:sp>
      <p:sp>
        <p:nvSpPr>
          <p:cNvPr id="3" name="TextBox 2"/>
          <p:cNvSpPr txBox="1"/>
          <p:nvPr/>
        </p:nvSpPr>
        <p:spPr>
          <a:xfrm>
            <a:off x="803564" y="2282620"/>
            <a:ext cx="7051963" cy="1569660"/>
          </a:xfrm>
          <a:prstGeom prst="rect">
            <a:avLst/>
          </a:prstGeom>
          <a:noFill/>
        </p:spPr>
        <p:txBody>
          <a:bodyPr wrap="square" rtlCol="0">
            <a:spAutoFit/>
          </a:bodyPr>
          <a:lstStyle/>
          <a:p>
            <a:pPr algn="just"/>
            <a:r>
              <a:rPr lang="kk-KZ" sz="2400" b="1" dirty="0" smtClean="0">
                <a:solidFill>
                  <a:srgbClr val="FF0000"/>
                </a:solidFill>
                <a:latin typeface="Times New Roman" panose="02020603050405020304" pitchFamily="18" charset="0"/>
                <a:cs typeface="Times New Roman" panose="02020603050405020304" pitchFamily="18" charset="0"/>
              </a:rPr>
              <a:t>1-сөйлем.</a:t>
            </a:r>
            <a:r>
              <a:rPr lang="kk-KZ" sz="2400" dirty="0" smtClean="0">
                <a:solidFill>
                  <a:srgbClr val="FF0000"/>
                </a:solidFill>
                <a:latin typeface="Times New Roman" panose="02020603050405020304" pitchFamily="18" charset="0"/>
                <a:cs typeface="Times New Roman" panose="02020603050405020304" pitchFamily="18" charset="0"/>
              </a:rPr>
              <a:t> </a:t>
            </a:r>
          </a:p>
          <a:p>
            <a:pPr algn="just"/>
            <a:r>
              <a:rPr lang="kk-KZ" sz="2400" dirty="0" smtClean="0">
                <a:latin typeface="Times New Roman" panose="02020603050405020304" pitchFamily="18" charset="0"/>
                <a:cs typeface="Times New Roman" panose="02020603050405020304" pitchFamily="18" charset="0"/>
              </a:rPr>
              <a:t>Мәтіндегі тірек сөздер: ...</a:t>
            </a:r>
          </a:p>
          <a:p>
            <a:pPr algn="just"/>
            <a:r>
              <a:rPr lang="kk-KZ" sz="2400" b="1" dirty="0" smtClean="0">
                <a:solidFill>
                  <a:srgbClr val="FF0000"/>
                </a:solidFill>
                <a:latin typeface="Times New Roman" panose="02020603050405020304" pitchFamily="18" charset="0"/>
                <a:cs typeface="Times New Roman" panose="02020603050405020304" pitchFamily="18" charset="0"/>
              </a:rPr>
              <a:t>2-сөйлем:</a:t>
            </a:r>
            <a:r>
              <a:rPr lang="kk-KZ" sz="2400" dirty="0" smtClean="0">
                <a:solidFill>
                  <a:srgbClr val="FF0000"/>
                </a:solidFill>
                <a:latin typeface="Times New Roman" panose="02020603050405020304" pitchFamily="18" charset="0"/>
                <a:cs typeface="Times New Roman" panose="02020603050405020304" pitchFamily="18" charset="0"/>
              </a:rPr>
              <a:t> </a:t>
            </a:r>
          </a:p>
          <a:p>
            <a:pPr algn="just"/>
            <a:r>
              <a:rPr lang="kk-KZ" sz="2400" dirty="0" smtClean="0">
                <a:latin typeface="Times New Roman" panose="02020603050405020304" pitchFamily="18" charset="0"/>
                <a:cs typeface="Times New Roman" panose="02020603050405020304" pitchFamily="18" charset="0"/>
              </a:rPr>
              <a:t>Тірек сөздердің мәтіндегі орны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741057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Прямоугольник 6"/>
          <p:cNvSpPr/>
          <p:nvPr/>
        </p:nvSpPr>
        <p:spPr>
          <a:xfrm>
            <a:off x="776990" y="566540"/>
            <a:ext cx="7719896" cy="5647700"/>
          </a:xfrm>
          <a:prstGeom prst="rect">
            <a:avLst/>
          </a:prstGeom>
        </p:spPr>
        <p:txBody>
          <a:bodyPr wrap="square">
            <a:spAutoFit/>
          </a:bodyPr>
          <a:lstStyle/>
          <a:p>
            <a:pPr lvl="0" algn="ctr" defTabSz="914400"/>
            <a:r>
              <a:rPr lang="ru-RU" sz="2000" dirty="0" err="1" smtClean="0">
                <a:latin typeface="Arial" pitchFamily="34" charset="0"/>
                <a:cs typeface="Arial" pitchFamily="34" charset="0"/>
              </a:rPr>
              <a:t>Сөйлеу </a:t>
            </a:r>
            <a:r>
              <a:rPr lang="ru-RU" sz="2000" dirty="0" err="1" smtClean="0">
                <a:latin typeface="Arial" pitchFamily="34" charset="0"/>
                <a:cs typeface="Arial" pitchFamily="34" charset="0"/>
              </a:rPr>
              <a:t> </a:t>
            </a:r>
            <a:r>
              <a:rPr lang="ru-RU" sz="2000" dirty="0" err="1" smtClean="0">
                <a:latin typeface="Arial" pitchFamily="34" charset="0"/>
                <a:cs typeface="Arial" pitchFamily="34" charset="0"/>
              </a:rPr>
              <a:t>әдебі</a:t>
            </a:r>
            <a:r>
              <a:rPr lang="ru-RU" sz="2000" dirty="0">
                <a:latin typeface="Arial" pitchFamily="34" charset="0"/>
                <a:cs typeface="Arial" pitchFamily="34" charset="0"/>
              </a:rPr>
              <a:t>	</a:t>
            </a:r>
            <a:endParaRPr lang="ru-RU" sz="2000" dirty="0" smtClean="0">
              <a:latin typeface="Arial" pitchFamily="34" charset="0"/>
              <a:cs typeface="Arial" pitchFamily="34" charset="0"/>
            </a:endParaRPr>
          </a:p>
          <a:p>
            <a:pPr lvl="0" algn="just" defTabSz="914400"/>
            <a:r>
              <a:rPr lang="kk-KZ" sz="2000" dirty="0" smtClean="0">
                <a:latin typeface="Arial" pitchFamily="34" charset="0"/>
                <a:cs typeface="Arial" pitchFamily="34" charset="0"/>
              </a:rPr>
              <a:t>Тіл </a:t>
            </a:r>
            <a:r>
              <a:rPr lang="kk-KZ" sz="2000" dirty="0" smtClean="0">
                <a:latin typeface="Arial" pitchFamily="34" charset="0"/>
                <a:cs typeface="Arial" pitchFamily="34" charset="0"/>
              </a:rPr>
              <a:t>мен </a:t>
            </a:r>
            <a:r>
              <a:rPr lang="kk-KZ" sz="2000" dirty="0">
                <a:latin typeface="Arial" pitchFamily="34" charset="0"/>
                <a:cs typeface="Arial" pitchFamily="34" charset="0"/>
              </a:rPr>
              <a:t>сөйлеу ежелден бері </a:t>
            </a:r>
            <a:r>
              <a:rPr lang="kk-KZ" sz="2000" dirty="0" smtClean="0">
                <a:latin typeface="Arial" pitchFamily="34" charset="0"/>
                <a:cs typeface="Arial" pitchFamily="34" charset="0"/>
              </a:rPr>
              <a:t>адамның</a:t>
            </a:r>
            <a:r>
              <a:rPr lang="kk-KZ" sz="2000" dirty="0">
                <a:latin typeface="Arial" pitchFamily="34" charset="0"/>
                <a:cs typeface="Arial" pitchFamily="34" charset="0"/>
              </a:rPr>
              <a:t>, қоғамның ой-санасын дамытып, жетілдіруде аса </a:t>
            </a:r>
            <a:r>
              <a:rPr lang="kk-KZ" sz="2000" dirty="0" smtClean="0">
                <a:latin typeface="Arial" pitchFamily="34" charset="0"/>
                <a:cs typeface="Arial" pitchFamily="34" charset="0"/>
              </a:rPr>
              <a:t>маңызды. </a:t>
            </a:r>
            <a:r>
              <a:rPr lang="kk-KZ" sz="2000" dirty="0">
                <a:latin typeface="Arial" pitchFamily="34" charset="0"/>
                <a:cs typeface="Arial" pitchFamily="34" charset="0"/>
              </a:rPr>
              <a:t>Сөз ойлы да мәнерлі болуы тиіс. Әйтпесе, ол көздеген мақсатына жете алмайды. Халқымыз мәнді сөйлейтіндерді «сөзі мірдің оғындай екен» деп дәріптейді. Ал Ж. Баласағұн «Ақыл-ойдың көркі – тіл, тілдің көркі – сөз» деп тауып </a:t>
            </a:r>
            <a:r>
              <a:rPr lang="kk-KZ" sz="2000" dirty="0" smtClean="0">
                <a:latin typeface="Arial" pitchFamily="34" charset="0"/>
                <a:cs typeface="Arial" pitchFamily="34" charset="0"/>
              </a:rPr>
              <a:t>айтқан [</a:t>
            </a:r>
            <a:r>
              <a:rPr lang="kk-KZ" sz="2000" dirty="0">
                <a:latin typeface="Arial" pitchFamily="34" charset="0"/>
                <a:cs typeface="Arial" pitchFamily="34" charset="0"/>
              </a:rPr>
              <a:t>2,177].</a:t>
            </a:r>
          </a:p>
          <a:p>
            <a:pPr lvl="0" algn="just" defTabSz="914400"/>
            <a:r>
              <a:rPr lang="kk-KZ" sz="2000" dirty="0" smtClean="0">
                <a:latin typeface="Arial" pitchFamily="34" charset="0"/>
                <a:cs typeface="Arial" pitchFamily="34" charset="0"/>
              </a:rPr>
              <a:t>	... </a:t>
            </a:r>
            <a:r>
              <a:rPr lang="kk-KZ" sz="2000" dirty="0">
                <a:latin typeface="Arial" pitchFamily="34" charset="0"/>
                <a:cs typeface="Arial" pitchFamily="34" charset="0"/>
              </a:rPr>
              <a:t>Көне замандағы мәдениет ошақтарының бірі – шумерлердің тас табақтарына былай деп жазылған екен: «...аузыңа абай бол, көкейдегі ойды айтуға асықпа, ойланбай сөйлесең, опық жейсің...», ал мексика халықтарында «сөйлегенде сабыр сақтаған жөн, асығып-аптықпа, қызбаланба, дауысыңды көтерме, сөзің орынды да ұрымтал болсын» десе, үнді заңында «қандай бір қиын жағдайда да балағат сөзге тыйым салынады, көкейге қонымды, көңілге ұнамды сөздер ғана айтылсын» делінген. Бұл </a:t>
            </a:r>
            <a:r>
              <a:rPr lang="kk-KZ" sz="2000" dirty="0" smtClean="0">
                <a:latin typeface="Arial" pitchFamily="34" charset="0"/>
                <a:cs typeface="Arial" pitchFamily="34" charset="0"/>
              </a:rPr>
              <a:t>– сөйлеу </a:t>
            </a:r>
            <a:r>
              <a:rPr lang="kk-KZ" sz="2000" dirty="0">
                <a:latin typeface="Arial" pitchFamily="34" charset="0"/>
                <a:cs typeface="Arial" pitchFamily="34" charset="0"/>
              </a:rPr>
              <a:t>тілінің адам өміріндегі маңызын, жөнімен сөйлей білудің қажет екенін, сөздің құдіретін мойындаудан туған </a:t>
            </a:r>
            <a:r>
              <a:rPr lang="kk-KZ" sz="2000" dirty="0" smtClean="0">
                <a:latin typeface="Arial" pitchFamily="34" charset="0"/>
                <a:cs typeface="Arial" pitchFamily="34" charset="0"/>
              </a:rPr>
              <a:t>жауапкершілік [</a:t>
            </a:r>
            <a:r>
              <a:rPr lang="kk-KZ" sz="2000" dirty="0">
                <a:latin typeface="Arial" pitchFamily="34" charset="0"/>
                <a:cs typeface="Arial" pitchFamily="34" charset="0"/>
              </a:rPr>
              <a:t>3,41-43</a:t>
            </a:r>
            <a:r>
              <a:rPr lang="kk-KZ" sz="21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42771424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2201</TotalTime>
  <Words>699</Words>
  <Application>Microsoft Office PowerPoint</Application>
  <PresentationFormat>Экран (4:3)</PresentationFormat>
  <Paragraphs>124</Paragraphs>
  <Slides>20</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Натуральные материалы</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admin</cp:lastModifiedBy>
  <cp:revision>110</cp:revision>
  <dcterms:created xsi:type="dcterms:W3CDTF">2020-03-23T04:56:31Z</dcterms:created>
  <dcterms:modified xsi:type="dcterms:W3CDTF">2020-07-23T19:23:00Z</dcterms:modified>
</cp:coreProperties>
</file>