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Lst>
  <p:notesMasterIdLst>
    <p:notesMasterId r:id="rId16"/>
  </p:notesMasterIdLst>
  <p:sldIdLst>
    <p:sldId id="260" r:id="rId2"/>
    <p:sldId id="266" r:id="rId3"/>
    <p:sldId id="286" r:id="rId4"/>
    <p:sldId id="261" r:id="rId5"/>
    <p:sldId id="271" r:id="rId6"/>
    <p:sldId id="262" r:id="rId7"/>
    <p:sldId id="289" r:id="rId8"/>
    <p:sldId id="285" r:id="rId9"/>
    <p:sldId id="293" r:id="rId10"/>
    <p:sldId id="277" r:id="rId11"/>
    <p:sldId id="290" r:id="rId12"/>
    <p:sldId id="273" r:id="rId13"/>
    <p:sldId id="291" r:id="rId14"/>
    <p:sldId id="29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FE2FF"/>
    <a:srgbClr val="D9F5FF"/>
    <a:srgbClr val="71DAFF"/>
    <a:srgbClr val="A3E7FF"/>
    <a:srgbClr val="17A95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3755" autoAdjust="0"/>
  </p:normalViewPr>
  <p:slideViewPr>
    <p:cSldViewPr snapToGrid="0">
      <p:cViewPr varScale="1">
        <p:scale>
          <a:sx n="68" d="100"/>
          <a:sy n="68" d="100"/>
        </p:scale>
        <p:origin x="-135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1EF6D9-74BC-48B3-A980-D9C78563F1C8}" type="datetimeFigureOut">
              <a:rPr lang="ru-RU" smtClean="0"/>
              <a:pPr/>
              <a:t>24.07.2020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03B2B0-5123-4112-9DAB-FEF64EAB8535}" type="slidenum">
              <a:rPr lang="ru-RU" smtClean="0"/>
              <a:pPr/>
              <a:t>‹#›</a:t>
            </a:fld>
            <a:endParaRPr lang="ru-RU"/>
          </a:p>
        </p:txBody>
      </p:sp>
    </p:spTree>
    <p:extLst>
      <p:ext uri="{BB962C8B-B14F-4D97-AF65-F5344CB8AC3E}">
        <p14:creationId xmlns:p14="http://schemas.microsoft.com/office/powerpoint/2010/main" xmlns="" val="76116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5</a:t>
            </a:fld>
            <a:endParaRPr lang="en-US" altLang="x-none"/>
          </a:p>
        </p:txBody>
      </p:sp>
      <p:sp>
        <p:nvSpPr>
          <p:cNvPr id="6145" name="Text Box 1"/>
          <p:cNvSpPr txBox="1">
            <a:spLocks noGrp="1" noRot="1" noChangeAspect="1" noChangeArrowheads="1"/>
          </p:cNvSpPr>
          <p:nvPr>
            <p:ph type="sldImg"/>
          </p:nvPr>
        </p:nvSpPr>
        <p:spPr bwMode="auto">
          <a:xfrm>
            <a:off x="1371600" y="1143000"/>
            <a:ext cx="41132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xmlns="" val="791572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633b27b56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633b27b5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916746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10</a:t>
            </a:fld>
            <a:endParaRPr lang="en-US" altLang="x-none"/>
          </a:p>
        </p:txBody>
      </p:sp>
      <p:sp>
        <p:nvSpPr>
          <p:cNvPr id="6145" name="Text Box 1"/>
          <p:cNvSpPr txBox="1">
            <a:spLocks noGrp="1" noRot="1" noChangeAspect="1" noChangeArrowheads="1"/>
          </p:cNvSpPr>
          <p:nvPr>
            <p:ph type="sldImg"/>
          </p:nvPr>
        </p:nvSpPr>
        <p:spPr bwMode="auto">
          <a:xfrm>
            <a:off x="1371600" y="1143000"/>
            <a:ext cx="41132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xmlns="" val="4036674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11</a:t>
            </a:fld>
            <a:endParaRPr lang="en-US" altLang="x-none"/>
          </a:p>
        </p:txBody>
      </p:sp>
      <p:sp>
        <p:nvSpPr>
          <p:cNvPr id="6145" name="Text Box 1"/>
          <p:cNvSpPr txBox="1">
            <a:spLocks noGrp="1" noRot="1" noChangeAspect="1" noChangeArrowheads="1"/>
          </p:cNvSpPr>
          <p:nvPr>
            <p:ph type="sldImg"/>
          </p:nvPr>
        </p:nvSpPr>
        <p:spPr bwMode="auto">
          <a:xfrm>
            <a:off x="1371600" y="1143000"/>
            <a:ext cx="41132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xmlns="" val="3156196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633b27b56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633b27b5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086177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endParaRPr lang="ru-RU"/>
          </a:p>
        </p:txBody>
      </p:sp>
      <p:sp>
        <p:nvSpPr>
          <p:cNvPr id="5" name="Footer Placeholder 4"/>
          <p:cNvSpPr>
            <a:spLocks noGrp="1"/>
          </p:cNvSpPr>
          <p:nvPr>
            <p:ph type="ftr" sz="quarter" idx="11"/>
          </p:nvPr>
        </p:nvSpPr>
        <p:spPr>
          <a:xfrm>
            <a:off x="1921934" y="5054602"/>
            <a:ext cx="4064860" cy="279400"/>
          </a:xfrm>
        </p:spPr>
        <p:txBody>
          <a:bodyPr/>
          <a:lstStyle/>
          <a:p>
            <a:endParaRPr lang="ru-RU"/>
          </a:p>
        </p:txBody>
      </p:sp>
      <p:sp>
        <p:nvSpPr>
          <p:cNvPr id="6" name="Slide Number Placeholder 5"/>
          <p:cNvSpPr>
            <a:spLocks noGrp="1"/>
          </p:cNvSpPr>
          <p:nvPr>
            <p:ph type="sldNum" sz="quarter" idx="12"/>
          </p:nvPr>
        </p:nvSpPr>
        <p:spPr>
          <a:xfrm>
            <a:off x="6817317" y="5054602"/>
            <a:ext cx="413483" cy="279400"/>
          </a:xfrm>
        </p:spPr>
        <p:txBody>
          <a:bodyPr/>
          <a:lstStyle/>
          <a:p>
            <a:fld id="{00000000-1234-1234-1234-123412341234}" type="slidenum">
              <a:rPr lang="ru-RU" smtClean="0"/>
              <a:pPr/>
              <a:t>‹#›</a:t>
            </a:fld>
            <a:endParaRPr lang="ru-RU"/>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38038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7767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26770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37561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34514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74203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ru-RU" smtClean="0"/>
              <a:t>Образец заголовка</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50050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78669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34602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Пустой лист">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331645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2">
    <p:spTree>
      <p:nvGrpSpPr>
        <p:cNvPr id="1" name=""/>
        <p:cNvGrpSpPr/>
        <p:nvPr/>
      </p:nvGrpSpPr>
      <p:grpSpPr>
        <a:xfrm>
          <a:off x="0" y="0"/>
          <a:ext cx="0" cy="0"/>
          <a:chOff x="0" y="0"/>
          <a:chExt cx="0" cy="0"/>
        </a:xfrm>
      </p:grpSpPr>
      <p:sp>
        <p:nvSpPr>
          <p:cNvPr id="13" name="Picture Placeholder 3"/>
          <p:cNvSpPr>
            <a:spLocks noGrp="1"/>
          </p:cNvSpPr>
          <p:nvPr>
            <p:ph type="pic" sz="quarter" idx="12"/>
          </p:nvPr>
        </p:nvSpPr>
        <p:spPr>
          <a:xfrm>
            <a:off x="6814740" y="1962616"/>
            <a:ext cx="1390783" cy="1851103"/>
          </a:xfrm>
          <a:prstGeom prst="ellipse">
            <a:avLst/>
          </a:prstGeom>
          <a:solidFill>
            <a:schemeClr val="bg1">
              <a:lumMod val="95000"/>
            </a:schemeClr>
          </a:solidFill>
        </p:spPr>
        <p:txBody>
          <a:bodyPr>
            <a:normAutofit/>
          </a:bodyPr>
          <a:lstStyle>
            <a:lvl1pPr>
              <a:defRPr sz="750" b="0" i="0">
                <a:latin typeface="Open Sans Light" charset="0"/>
                <a:ea typeface="Open Sans Light" charset="0"/>
                <a:cs typeface="Open Sans Light" charset="0"/>
              </a:defRPr>
            </a:lvl1pPr>
          </a:lstStyle>
          <a:p>
            <a:endParaRPr lang="en-US" dirty="0"/>
          </a:p>
        </p:txBody>
      </p:sp>
      <p:sp>
        <p:nvSpPr>
          <p:cNvPr id="14" name="Picture Placeholder 3"/>
          <p:cNvSpPr>
            <a:spLocks noGrp="1"/>
          </p:cNvSpPr>
          <p:nvPr>
            <p:ph type="pic" sz="quarter" idx="13"/>
          </p:nvPr>
        </p:nvSpPr>
        <p:spPr>
          <a:xfrm>
            <a:off x="4857194" y="1962616"/>
            <a:ext cx="1390783" cy="1851103"/>
          </a:xfrm>
          <a:prstGeom prst="ellipse">
            <a:avLst/>
          </a:prstGeom>
          <a:solidFill>
            <a:schemeClr val="bg1">
              <a:lumMod val="95000"/>
            </a:schemeClr>
          </a:solidFill>
        </p:spPr>
        <p:txBody>
          <a:bodyPr>
            <a:normAutofit/>
          </a:bodyPr>
          <a:lstStyle>
            <a:lvl1pPr>
              <a:defRPr sz="750" b="0" i="0">
                <a:latin typeface="Open Sans Light" charset="0"/>
                <a:ea typeface="Open Sans Light" charset="0"/>
                <a:cs typeface="Open Sans Light" charset="0"/>
              </a:defRPr>
            </a:lvl1pPr>
          </a:lstStyle>
          <a:p>
            <a:endParaRPr lang="en-US" dirty="0"/>
          </a:p>
        </p:txBody>
      </p:sp>
      <p:sp>
        <p:nvSpPr>
          <p:cNvPr id="18" name="Picture Placeholder 3"/>
          <p:cNvSpPr>
            <a:spLocks noGrp="1"/>
          </p:cNvSpPr>
          <p:nvPr>
            <p:ph type="pic" sz="quarter" idx="14"/>
          </p:nvPr>
        </p:nvSpPr>
        <p:spPr>
          <a:xfrm>
            <a:off x="2899648" y="1962616"/>
            <a:ext cx="1390783" cy="1851103"/>
          </a:xfrm>
          <a:prstGeom prst="ellipse">
            <a:avLst/>
          </a:prstGeom>
          <a:solidFill>
            <a:schemeClr val="bg1">
              <a:lumMod val="95000"/>
            </a:schemeClr>
          </a:solidFill>
        </p:spPr>
        <p:txBody>
          <a:bodyPr>
            <a:normAutofit/>
          </a:bodyPr>
          <a:lstStyle>
            <a:lvl1pPr>
              <a:defRPr sz="750" b="0" i="0">
                <a:latin typeface="Open Sans Light" charset="0"/>
                <a:ea typeface="Open Sans Light" charset="0"/>
                <a:cs typeface="Open Sans Light" charset="0"/>
              </a:defRPr>
            </a:lvl1pPr>
          </a:lstStyle>
          <a:p>
            <a:endParaRPr lang="en-US" dirty="0"/>
          </a:p>
        </p:txBody>
      </p:sp>
      <p:sp>
        <p:nvSpPr>
          <p:cNvPr id="19" name="Picture Placeholder 3"/>
          <p:cNvSpPr>
            <a:spLocks noGrp="1"/>
          </p:cNvSpPr>
          <p:nvPr>
            <p:ph type="pic" sz="quarter" idx="15"/>
          </p:nvPr>
        </p:nvSpPr>
        <p:spPr>
          <a:xfrm>
            <a:off x="942102" y="1962616"/>
            <a:ext cx="1390783" cy="1851103"/>
          </a:xfrm>
          <a:prstGeom prst="ellipse">
            <a:avLst/>
          </a:prstGeom>
          <a:solidFill>
            <a:schemeClr val="bg1">
              <a:lumMod val="95000"/>
            </a:schemeClr>
          </a:solidFill>
        </p:spPr>
        <p:txBody>
          <a:bodyPr>
            <a:normAutofit/>
          </a:bodyPr>
          <a:lstStyle>
            <a:lvl1pPr>
              <a:defRPr sz="750" b="0" i="0">
                <a:latin typeface="Open Sans Light" charset="0"/>
                <a:ea typeface="Open Sans Light" charset="0"/>
                <a:cs typeface="Open Sans Light" charset="0"/>
              </a:defRPr>
            </a:lvl1pPr>
          </a:lstStyle>
          <a:p>
            <a:endParaRPr lang="en-US" dirty="0"/>
          </a:p>
        </p:txBody>
      </p:sp>
    </p:spTree>
    <p:extLst>
      <p:ext uri="{BB962C8B-B14F-4D97-AF65-F5344CB8AC3E}">
        <p14:creationId xmlns:p14="http://schemas.microsoft.com/office/powerpoint/2010/main" xmlns="" val="5917093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pPr/>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pPr/>
              <a:t>‹#›</a:t>
            </a:fld>
            <a:endParaRPr lang="en-US" dirty="0"/>
          </a:p>
        </p:txBody>
      </p:sp>
    </p:spTree>
    <p:extLst>
      <p:ext uri="{BB962C8B-B14F-4D97-AF65-F5344CB8AC3E}">
        <p14:creationId xmlns:p14="http://schemas.microsoft.com/office/powerpoint/2010/main" xmlns="" val="543533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xmlns="" val="1636429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pic>
        <p:nvPicPr>
          <p:cNvPr id="3" name="Google Shape;128;p34"/>
          <p:cNvPicPr preferRelativeResize="0"/>
          <p:nvPr userDrawn="1"/>
        </p:nvPicPr>
        <p:blipFill rotWithShape="1">
          <a:blip r:embed="rId2" cstate="print">
            <a:alphaModFix/>
          </a:blip>
          <a:srcRect l="34028" r="11059"/>
          <a:stretch/>
        </p:blipFill>
        <p:spPr>
          <a:xfrm>
            <a:off x="4298479" y="93"/>
            <a:ext cx="4845521" cy="6857814"/>
          </a:xfrm>
          <a:prstGeom prst="rect">
            <a:avLst/>
          </a:prstGeom>
          <a:noFill/>
          <a:ln>
            <a:noFill/>
          </a:ln>
        </p:spPr>
      </p:pic>
      <p:pic>
        <p:nvPicPr>
          <p:cNvPr id="5" name="Google Shape;131;p34"/>
          <p:cNvPicPr preferRelativeResize="0"/>
          <p:nvPr userDrawn="1"/>
        </p:nvPicPr>
        <p:blipFill>
          <a:blip r:embed="rId3" cstate="print">
            <a:extLst>
              <a:ext uri="{28A0092B-C50C-407E-A947-70E740481C1C}">
                <a14:useLocalDpi xmlns:a14="http://schemas.microsoft.com/office/drawing/2010/main" xmlns="" val="0"/>
              </a:ext>
            </a:extLst>
          </a:blip>
          <a:stretch>
            <a:fillRect/>
          </a:stretch>
        </p:blipFill>
        <p:spPr>
          <a:xfrm>
            <a:off x="787623" y="1055507"/>
            <a:ext cx="2918635" cy="4814922"/>
          </a:xfrm>
          <a:prstGeom prst="rect">
            <a:avLst/>
          </a:prstGeom>
          <a:noFill/>
          <a:ln>
            <a:noFill/>
          </a:ln>
        </p:spPr>
      </p:pic>
      <p:sp>
        <p:nvSpPr>
          <p:cNvPr id="6" name="Title 1"/>
          <p:cNvSpPr>
            <a:spLocks noGrp="1"/>
          </p:cNvSpPr>
          <p:nvPr>
            <p:ph type="title" hasCustomPrompt="1"/>
          </p:nvPr>
        </p:nvSpPr>
        <p:spPr>
          <a:xfrm>
            <a:off x="4877369" y="682388"/>
            <a:ext cx="3792372" cy="5100954"/>
          </a:xfrm>
          <a:effectLst>
            <a:outerShdw blurRad="50800" dist="38100" dir="5400000" algn="t" rotWithShape="0">
              <a:prstClr val="black">
                <a:alpha val="40000"/>
              </a:prstClr>
            </a:outerShdw>
          </a:effectLst>
        </p:spPr>
        <p:txBody>
          <a:bodyPr>
            <a:normAutofit/>
          </a:bodyPr>
          <a:lstStyle>
            <a:lvl1pPr algn="r">
              <a:defRPr sz="1800" b="1" i="0" baseline="0">
                <a:solidFill>
                  <a:schemeClr val="bg1"/>
                </a:solidFill>
              </a:defRPr>
            </a:lvl1pPr>
          </a:lstStyle>
          <a:p>
            <a:r>
              <a:rPr lang="ru-RU" dirty="0" smtClean="0"/>
              <a:t>Заголовок</a:t>
            </a:r>
            <a:endParaRPr lang="en-US" dirty="0"/>
          </a:p>
        </p:txBody>
      </p:sp>
    </p:spTree>
    <p:extLst>
      <p:ext uri="{BB962C8B-B14F-4D97-AF65-F5344CB8AC3E}">
        <p14:creationId xmlns:p14="http://schemas.microsoft.com/office/powerpoint/2010/main" xmlns="" val="123949425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Цели урока 1">
    <p:spTree>
      <p:nvGrpSpPr>
        <p:cNvPr id="1" name=""/>
        <p:cNvGrpSpPr/>
        <p:nvPr/>
      </p:nvGrpSpPr>
      <p:grpSpPr>
        <a:xfrm>
          <a:off x="0" y="0"/>
          <a:ext cx="0" cy="0"/>
          <a:chOff x="0" y="0"/>
          <a:chExt cx="0" cy="0"/>
        </a:xfrm>
      </p:grpSpPr>
      <p:pic>
        <p:nvPicPr>
          <p:cNvPr id="7" name="Google Shape;137;p35"/>
          <p:cNvPicPr preferRelativeResize="0"/>
          <p:nvPr userDrawn="1"/>
        </p:nvPicPr>
        <p:blipFill rotWithShape="1">
          <a:blip r:embed="rId2" cstate="print">
            <a:alphaModFix/>
          </a:blip>
          <a:srcRect t="19517" b="68395"/>
          <a:stretch/>
        </p:blipFill>
        <p:spPr>
          <a:xfrm>
            <a:off x="-1" y="0"/>
            <a:ext cx="9144001" cy="829202"/>
          </a:xfrm>
          <a:prstGeom prst="rect">
            <a:avLst/>
          </a:prstGeom>
          <a:noFill/>
          <a:ln>
            <a:noFill/>
          </a:ln>
        </p:spPr>
      </p:pic>
      <p:pic>
        <p:nvPicPr>
          <p:cNvPr id="10" name="Рисунок 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08810" y="191382"/>
            <a:ext cx="671033" cy="895361"/>
          </a:xfrm>
          <a:prstGeom prst="rect">
            <a:avLst/>
          </a:prstGeom>
        </p:spPr>
      </p:pic>
      <p:sp>
        <p:nvSpPr>
          <p:cNvPr id="14" name="Текст 13"/>
          <p:cNvSpPr>
            <a:spLocks noGrp="1"/>
          </p:cNvSpPr>
          <p:nvPr>
            <p:ph type="body" sz="quarter" idx="10"/>
          </p:nvPr>
        </p:nvSpPr>
        <p:spPr>
          <a:xfrm>
            <a:off x="970313" y="2167244"/>
            <a:ext cx="7059689" cy="3847608"/>
          </a:xfrm>
        </p:spPr>
        <p:txBody>
          <a:bodyPr>
            <a:normAutofit/>
          </a:bodyPr>
          <a:lstStyle>
            <a:lvl1pPr marL="342900" indent="-342900">
              <a:buFont typeface="Arial" panose="020B0604020202020204" pitchFamily="34" charset="0"/>
              <a:buChar char="•"/>
              <a:defRPr sz="1800" b="0"/>
            </a:lvl1pPr>
            <a:lvl2pPr marL="342900" indent="0">
              <a:buNone/>
              <a:defRPr/>
            </a:lvl2pPr>
            <a:lvl3pPr marL="685800" indent="0">
              <a:buNone/>
              <a:defRPr/>
            </a:lvl3pPr>
            <a:lvl4pPr marL="1028700" indent="0">
              <a:buNone/>
              <a:defRPr/>
            </a:lvl4pPr>
            <a:lvl5pPr marL="1371600" indent="0">
              <a:buNone/>
              <a:defRPr/>
            </a:lvl5pPr>
          </a:lstStyle>
          <a:p>
            <a:pPr lvl="0"/>
            <a:r>
              <a:rPr lang="ru-RU" dirty="0" smtClean="0"/>
              <a:t>Образец текста</a:t>
            </a:r>
          </a:p>
          <a:p>
            <a:pPr lvl="0"/>
            <a:r>
              <a:rPr lang="ru-RU" dirty="0" smtClean="0"/>
              <a:t>Второй уровень</a:t>
            </a:r>
          </a:p>
          <a:p>
            <a:pPr lvl="0"/>
            <a:r>
              <a:rPr lang="ru-RU" dirty="0" smtClean="0"/>
              <a:t>Третий уровень</a:t>
            </a:r>
          </a:p>
          <a:p>
            <a:pPr lvl="0"/>
            <a:r>
              <a:rPr lang="ru-RU" dirty="0" smtClean="0"/>
              <a:t>Четвертый уровень</a:t>
            </a:r>
          </a:p>
          <a:p>
            <a:pPr lvl="0"/>
            <a:r>
              <a:rPr lang="ru-RU" dirty="0" smtClean="0"/>
              <a:t>Пятый уровень</a:t>
            </a:r>
            <a:endParaRPr lang="ru-RU" dirty="0"/>
          </a:p>
        </p:txBody>
      </p:sp>
      <p:sp>
        <p:nvSpPr>
          <p:cNvPr id="15" name="Текст 13"/>
          <p:cNvSpPr>
            <a:spLocks noGrp="1"/>
          </p:cNvSpPr>
          <p:nvPr>
            <p:ph type="body" sz="quarter" idx="11"/>
          </p:nvPr>
        </p:nvSpPr>
        <p:spPr>
          <a:xfrm>
            <a:off x="970313" y="1543788"/>
            <a:ext cx="7059689" cy="623455"/>
          </a:xfrm>
        </p:spPr>
        <p:txBody>
          <a:bodyPr/>
          <a:lstStyle>
            <a:lvl1pPr marL="0" indent="0">
              <a:buFont typeface="Arial" panose="020B0604020202020204" pitchFamily="34" charset="0"/>
              <a:buNone/>
              <a:defRPr sz="1800" b="1"/>
            </a:lvl1pPr>
            <a:lvl2pPr marL="342900" indent="0">
              <a:buNone/>
              <a:defRPr/>
            </a:lvl2pPr>
            <a:lvl3pPr marL="685800" indent="0">
              <a:buNone/>
              <a:defRPr/>
            </a:lvl3pPr>
            <a:lvl4pPr marL="1028700" indent="0">
              <a:buNone/>
              <a:defRPr/>
            </a:lvl4pPr>
            <a:lvl5pPr marL="1371600" indent="0">
              <a:buNone/>
              <a:defRPr/>
            </a:lvl5pPr>
          </a:lstStyle>
          <a:p>
            <a:pPr lvl="0"/>
            <a:r>
              <a:rPr lang="ru-RU" dirty="0" smtClean="0"/>
              <a:t>Образец текста</a:t>
            </a:r>
            <a:endParaRPr lang="ru-RU" dirty="0"/>
          </a:p>
        </p:txBody>
      </p:sp>
      <p:sp>
        <p:nvSpPr>
          <p:cNvPr id="9" name="Title 1"/>
          <p:cNvSpPr>
            <a:spLocks noGrp="1"/>
          </p:cNvSpPr>
          <p:nvPr>
            <p:ph type="title" hasCustomPrompt="1"/>
          </p:nvPr>
        </p:nvSpPr>
        <p:spPr>
          <a:xfrm>
            <a:off x="940378" y="1"/>
            <a:ext cx="7886700" cy="829202"/>
          </a:xfrm>
          <a:effectLst>
            <a:outerShdw blurRad="50800" dist="38100" dir="5400000" algn="t" rotWithShape="0">
              <a:prstClr val="black">
                <a:alpha val="40000"/>
              </a:prstClr>
            </a:outerShdw>
          </a:effectLst>
        </p:spPr>
        <p:txBody>
          <a:bodyPr>
            <a:normAutofit/>
          </a:bodyPr>
          <a:lstStyle>
            <a:lvl1pPr>
              <a:defRPr sz="1800" b="1" i="0" baseline="0">
                <a:solidFill>
                  <a:schemeClr val="bg1"/>
                </a:solidFill>
              </a:defRPr>
            </a:lvl1pPr>
          </a:lstStyle>
          <a:p>
            <a:r>
              <a:rPr lang="ru-RU" dirty="0" smtClean="0"/>
              <a:t>Заголовок</a:t>
            </a:r>
            <a:endParaRPr lang="en-US" dirty="0"/>
          </a:p>
        </p:txBody>
      </p:sp>
    </p:spTree>
    <p:extLst>
      <p:ext uri="{BB962C8B-B14F-4D97-AF65-F5344CB8AC3E}">
        <p14:creationId xmlns:p14="http://schemas.microsoft.com/office/powerpoint/2010/main" xmlns="" val="248470474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Страница с текстом">
    <p:spTree>
      <p:nvGrpSpPr>
        <p:cNvPr id="1" name=""/>
        <p:cNvGrpSpPr/>
        <p:nvPr/>
      </p:nvGrpSpPr>
      <p:grpSpPr>
        <a:xfrm>
          <a:off x="0" y="0"/>
          <a:ext cx="0" cy="0"/>
          <a:chOff x="0" y="0"/>
          <a:chExt cx="0" cy="0"/>
        </a:xfrm>
      </p:grpSpPr>
      <p:pic>
        <p:nvPicPr>
          <p:cNvPr id="7" name="Google Shape;137;p35"/>
          <p:cNvPicPr preferRelativeResize="0"/>
          <p:nvPr userDrawn="1"/>
        </p:nvPicPr>
        <p:blipFill rotWithShape="1">
          <a:blip r:embed="rId2" cstate="print">
            <a:alphaModFix/>
          </a:blip>
          <a:srcRect t="19517" b="68395"/>
          <a:stretch/>
        </p:blipFill>
        <p:spPr>
          <a:xfrm>
            <a:off x="-1" y="0"/>
            <a:ext cx="9144001" cy="829202"/>
          </a:xfrm>
          <a:prstGeom prst="rect">
            <a:avLst/>
          </a:prstGeom>
          <a:noFill/>
          <a:ln>
            <a:noFill/>
          </a:ln>
        </p:spPr>
      </p:pic>
      <p:pic>
        <p:nvPicPr>
          <p:cNvPr id="8" name="Рисунок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08810" y="191382"/>
            <a:ext cx="671033" cy="895361"/>
          </a:xfrm>
          <a:prstGeom prst="rect">
            <a:avLst/>
          </a:prstGeom>
        </p:spPr>
      </p:pic>
      <p:sp>
        <p:nvSpPr>
          <p:cNvPr id="9" name="Title 1"/>
          <p:cNvSpPr>
            <a:spLocks noGrp="1"/>
          </p:cNvSpPr>
          <p:nvPr>
            <p:ph type="title" hasCustomPrompt="1"/>
          </p:nvPr>
        </p:nvSpPr>
        <p:spPr>
          <a:xfrm>
            <a:off x="940378" y="1"/>
            <a:ext cx="7886700" cy="829202"/>
          </a:xfrm>
          <a:effectLst>
            <a:outerShdw blurRad="50800" dist="38100" dir="5400000" algn="t" rotWithShape="0">
              <a:prstClr val="black">
                <a:alpha val="40000"/>
              </a:prstClr>
            </a:outerShdw>
          </a:effectLst>
        </p:spPr>
        <p:txBody>
          <a:bodyPr>
            <a:normAutofit/>
          </a:bodyPr>
          <a:lstStyle>
            <a:lvl1pPr>
              <a:defRPr sz="1800" b="1" i="0" baseline="0">
                <a:solidFill>
                  <a:schemeClr val="bg1"/>
                </a:solidFill>
              </a:defRPr>
            </a:lvl1pPr>
          </a:lstStyle>
          <a:p>
            <a:r>
              <a:rPr lang="ru-RU" dirty="0" smtClean="0"/>
              <a:t>Заголовок</a:t>
            </a:r>
            <a:endParaRPr lang="en-US" dirty="0"/>
          </a:p>
        </p:txBody>
      </p:sp>
      <p:sp>
        <p:nvSpPr>
          <p:cNvPr id="10" name="Текст 13"/>
          <p:cNvSpPr>
            <a:spLocks noGrp="1"/>
          </p:cNvSpPr>
          <p:nvPr>
            <p:ph type="body" sz="quarter" idx="10" hasCustomPrompt="1"/>
          </p:nvPr>
        </p:nvSpPr>
        <p:spPr>
          <a:xfrm>
            <a:off x="970312" y="2167244"/>
            <a:ext cx="7075043" cy="3847608"/>
          </a:xfrm>
        </p:spPr>
        <p:txBody>
          <a:bodyPr>
            <a:normAutofit/>
          </a:bodyPr>
          <a:lstStyle>
            <a:lvl1pPr marL="0" indent="0">
              <a:lnSpc>
                <a:spcPct val="100000"/>
              </a:lnSpc>
              <a:buFont typeface="Arial" panose="020B0604020202020204" pitchFamily="34" charset="0"/>
              <a:buNone/>
              <a:defRPr sz="1350" b="0" baseline="0"/>
            </a:lvl1pPr>
            <a:lvl2pPr marL="342900" indent="0">
              <a:buNone/>
              <a:defRPr/>
            </a:lvl2pPr>
            <a:lvl3pPr marL="685800" indent="0">
              <a:buNone/>
              <a:defRPr/>
            </a:lvl3pPr>
            <a:lvl4pPr marL="1028700" indent="0">
              <a:buNone/>
              <a:defRPr/>
            </a:lvl4pPr>
            <a:lvl5pPr marL="1371600" indent="0">
              <a:buNone/>
              <a:defRPr/>
            </a:lvl5pPr>
          </a:lstStyle>
          <a:p>
            <a:pPr lvl="0"/>
            <a:r>
              <a:rPr lang="en-US" b="1" dirty="0" smtClean="0"/>
              <a:t>Lorem Ipsum</a:t>
            </a:r>
            <a:r>
              <a:rPr lang="en-US" dirty="0" smtClean="0"/>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dirty="0" err="1" smtClean="0"/>
              <a:t>popularised</a:t>
            </a:r>
            <a:r>
              <a:rPr lang="en-US" dirty="0" smtClean="0"/>
              <a:t> in the 1960s with the release of </a:t>
            </a:r>
            <a:r>
              <a:rPr lang="en-US" dirty="0" err="1" smtClean="0"/>
              <a:t>Letraset</a:t>
            </a:r>
            <a:r>
              <a:rPr lang="en-US" dirty="0" smtClean="0"/>
              <a:t> sheets containing Lorem Ipsum passages, and more recently with desktop publishing software like Aldus PageMaker including versions of Lorem Ipsum.</a:t>
            </a:r>
            <a:endParaRPr lang="ru-RU" dirty="0"/>
          </a:p>
        </p:txBody>
      </p:sp>
      <p:sp>
        <p:nvSpPr>
          <p:cNvPr id="11" name="Текст 13"/>
          <p:cNvSpPr>
            <a:spLocks noGrp="1"/>
          </p:cNvSpPr>
          <p:nvPr>
            <p:ph type="body" sz="quarter" idx="11"/>
          </p:nvPr>
        </p:nvSpPr>
        <p:spPr>
          <a:xfrm>
            <a:off x="970312" y="1543788"/>
            <a:ext cx="7075043" cy="623455"/>
          </a:xfrm>
        </p:spPr>
        <p:txBody>
          <a:bodyPr/>
          <a:lstStyle>
            <a:lvl1pPr marL="0" indent="0">
              <a:buFont typeface="Arial" panose="020B0604020202020204" pitchFamily="34" charset="0"/>
              <a:buNone/>
              <a:defRPr sz="1800" b="1"/>
            </a:lvl1pPr>
            <a:lvl2pPr marL="342900" indent="0">
              <a:buNone/>
              <a:defRPr/>
            </a:lvl2pPr>
            <a:lvl3pPr marL="685800" indent="0">
              <a:buNone/>
              <a:defRPr/>
            </a:lvl3pPr>
            <a:lvl4pPr marL="1028700" indent="0">
              <a:buNone/>
              <a:defRPr/>
            </a:lvl4pPr>
            <a:lvl5pPr marL="1371600" indent="0">
              <a:buNone/>
              <a:defRPr/>
            </a:lvl5pPr>
          </a:lstStyle>
          <a:p>
            <a:pPr lvl="0"/>
            <a:r>
              <a:rPr lang="ru-RU" dirty="0" smtClean="0"/>
              <a:t>Образец текста</a:t>
            </a:r>
            <a:endParaRPr lang="ru-RU" dirty="0"/>
          </a:p>
        </p:txBody>
      </p:sp>
    </p:spTree>
    <p:extLst>
      <p:ext uri="{BB962C8B-B14F-4D97-AF65-F5344CB8AC3E}">
        <p14:creationId xmlns:p14="http://schemas.microsoft.com/office/powerpoint/2010/main" xmlns="" val="37230881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69044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7/24/2020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xmlns="" val="378446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24161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4953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933368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6944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619687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25"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7/24/2020</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897638523"/>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 id="2147483869" r:id="rId18"/>
    <p:sldLayoutId id="2147483870" r:id="rId19"/>
    <p:sldLayoutId id="2147483871" r:id="rId20"/>
    <p:sldLayoutId id="2147483733" r:id="rId21"/>
    <p:sldLayoutId id="2147483650" r:id="rId22"/>
    <p:sldLayoutId id="2147483721" r:id="rId23"/>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0IV5vp4Y46M"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Прямоугольник 5"/>
          <p:cNvSpPr/>
          <p:nvPr/>
        </p:nvSpPr>
        <p:spPr>
          <a:xfrm>
            <a:off x="1042728" y="885373"/>
            <a:ext cx="7417730" cy="1475469"/>
          </a:xfrm>
          <a:prstGeom prst="rect">
            <a:avLst/>
          </a:prstGeom>
        </p:spPr>
        <p:txBody>
          <a:bodyPr wrap="square">
            <a:spAutoFit/>
          </a:bodyPr>
          <a:lstStyle/>
          <a:p>
            <a:pPr>
              <a:lnSpc>
                <a:spcPct val="107000"/>
              </a:lnSpc>
              <a:spcAft>
                <a:spcPts val="600"/>
              </a:spcAft>
            </a:pPr>
            <a:r>
              <a:rPr lang="kk-KZ"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Бөлім тақырыбы:</a:t>
            </a:r>
            <a:r>
              <a:rPr lang="kk-KZ"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r>
            <a:br>
              <a:rPr lang="kk-KZ"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r>
              <a:rPr lang="kk-KZ"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kk-KZ" sz="2800" b="1"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Мәдениет</a:t>
            </a:r>
            <a:r>
              <a:rPr lang="kk-KZ" sz="28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тіл және қарым-қатынас</a:t>
            </a:r>
            <a:r>
              <a:rPr lang="kk-KZ" sz="30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kk-KZ" sz="30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endParaRPr lang="ru-RU" sz="3000" b="1" i="1" dirty="0">
              <a:solidFill>
                <a:srgbClr val="00206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056796" y="2406177"/>
            <a:ext cx="7417729" cy="1215204"/>
          </a:xfrm>
          <a:prstGeom prst="rect">
            <a:avLst/>
          </a:prstGeom>
        </p:spPr>
        <p:txBody>
          <a:bodyPr wrap="square">
            <a:spAutoFit/>
          </a:bodyPr>
          <a:lstStyle/>
          <a:p>
            <a:pPr>
              <a:lnSpc>
                <a:spcPct val="150000"/>
              </a:lnSpc>
            </a:pPr>
            <a:r>
              <a:rPr lang="kk-KZ" sz="2400" b="1" dirty="0">
                <a:solidFill>
                  <a:srgbClr val="FF0000"/>
                </a:solidFill>
                <a:latin typeface="Times New Roman" panose="02020603050405020304" pitchFamily="18" charset="0"/>
                <a:ea typeface="Calibri" panose="020F0502020204030204" pitchFamily="34" charset="0"/>
              </a:rPr>
              <a:t>Сабақтың тақырыбы</a:t>
            </a:r>
            <a:r>
              <a:rPr lang="kk-KZ" sz="2400" b="1" dirty="0" smtClean="0">
                <a:solidFill>
                  <a:srgbClr val="FF0000"/>
                </a:solidFill>
                <a:latin typeface="Times New Roman" panose="02020603050405020304" pitchFamily="18" charset="0"/>
                <a:ea typeface="Calibri" panose="020F0502020204030204" pitchFamily="34" charset="0"/>
              </a:rPr>
              <a:t>: </a:t>
            </a:r>
            <a:endParaRPr lang="kk-KZ" sz="2400" b="1" dirty="0" smtClean="0">
              <a:solidFill>
                <a:srgbClr val="FF0000"/>
              </a:solidFill>
              <a:latin typeface="Times New Roman" panose="02020603050405020304" pitchFamily="18" charset="0"/>
              <a:ea typeface="Calibri" panose="020F0502020204030204" pitchFamily="34" charset="0"/>
            </a:endParaRPr>
          </a:p>
          <a:p>
            <a:pPr algn="ctr">
              <a:lnSpc>
                <a:spcPct val="150000"/>
              </a:lnSpc>
            </a:pPr>
            <a:r>
              <a:rPr lang="kk-KZ" sz="2800" b="1" dirty="0" smtClean="0">
                <a:solidFill>
                  <a:srgbClr val="002060"/>
                </a:solidFill>
                <a:latin typeface="Times New Roman" panose="02020603050405020304" pitchFamily="18" charset="0"/>
                <a:ea typeface="Calibri" panose="020F0502020204030204" pitchFamily="34" charset="0"/>
              </a:rPr>
              <a:t>Сөйлеу </a:t>
            </a:r>
            <a:r>
              <a:rPr lang="kk-KZ" sz="2800" b="1" dirty="0">
                <a:solidFill>
                  <a:srgbClr val="002060"/>
                </a:solidFill>
                <a:latin typeface="Times New Roman" panose="02020603050405020304" pitchFamily="18" charset="0"/>
                <a:ea typeface="Calibri" panose="020F0502020204030204" pitchFamily="34" charset="0"/>
              </a:rPr>
              <a:t>мәдениеті</a:t>
            </a:r>
          </a:p>
        </p:txBody>
      </p:sp>
      <p:sp>
        <p:nvSpPr>
          <p:cNvPr id="8" name="Прямоугольник 7"/>
          <p:cNvSpPr/>
          <p:nvPr/>
        </p:nvSpPr>
        <p:spPr>
          <a:xfrm>
            <a:off x="6864818" y="5697655"/>
            <a:ext cx="1483098" cy="738664"/>
          </a:xfrm>
          <a:prstGeom prst="rect">
            <a:avLst/>
          </a:prstGeom>
        </p:spPr>
        <p:txBody>
          <a:bodyPr wrap="none">
            <a:spAutoFit/>
          </a:bodyPr>
          <a:lstStyle/>
          <a:p>
            <a:pPr algn="ctr"/>
            <a:r>
              <a:rPr lang="kk-KZ" sz="2100" b="1" dirty="0">
                <a:solidFill>
                  <a:srgbClr val="002060"/>
                </a:solidFill>
                <a:latin typeface="Times New Roman" panose="02020603050405020304" pitchFamily="18" charset="0"/>
                <a:ea typeface="Calibri" panose="020F0502020204030204" pitchFamily="34" charset="0"/>
              </a:rPr>
              <a:t>Қазақ тілі </a:t>
            </a:r>
            <a:endParaRPr lang="ru-RU" sz="2100" b="1" dirty="0">
              <a:solidFill>
                <a:srgbClr val="002060"/>
              </a:solidFill>
            </a:endParaRPr>
          </a:p>
          <a:p>
            <a:pPr algn="ctr"/>
            <a:r>
              <a:rPr lang="kk-KZ" sz="2100" b="1" dirty="0">
                <a:solidFill>
                  <a:srgbClr val="002060"/>
                </a:solidFill>
                <a:latin typeface="Times New Roman" panose="02020603050405020304" pitchFamily="18" charset="0"/>
                <a:ea typeface="Calibri" panose="020F0502020204030204" pitchFamily="34" charset="0"/>
              </a:rPr>
              <a:t>5-сынып </a:t>
            </a:r>
            <a:endParaRPr lang="ru-RU" sz="2100" b="1" dirty="0">
              <a:solidFill>
                <a:srgbClr val="002060"/>
              </a:solidFill>
            </a:endParaRPr>
          </a:p>
        </p:txBody>
      </p:sp>
    </p:spTree>
    <p:extLst>
      <p:ext uri="{BB962C8B-B14F-4D97-AF65-F5344CB8AC3E}">
        <p14:creationId xmlns:p14="http://schemas.microsoft.com/office/powerpoint/2010/main" xmlns="" val="290284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Прямоугольник 1"/>
          <p:cNvSpPr/>
          <p:nvPr/>
        </p:nvSpPr>
        <p:spPr>
          <a:xfrm>
            <a:off x="596172" y="559885"/>
            <a:ext cx="7966363" cy="5693866"/>
          </a:xfrm>
          <a:prstGeom prst="rect">
            <a:avLst/>
          </a:prstGeom>
        </p:spPr>
        <p:txBody>
          <a:bodyPr wrap="square">
            <a:spAutoFit/>
          </a:bodyPr>
          <a:lstStyle/>
          <a:p>
            <a:pPr lvl="0" algn="ctr" defTabSz="914400"/>
            <a:r>
              <a:rPr lang="kk-KZ" sz="2400" dirty="0" smtClean="0">
                <a:solidFill>
                  <a:srgbClr val="002060"/>
                </a:solidFill>
                <a:latin typeface="Times New Roman" panose="02020603050405020304" pitchFamily="18" charset="0"/>
                <a:cs typeface="Times New Roman" panose="02020603050405020304" pitchFamily="18" charset="0"/>
              </a:rPr>
              <a:t>Тіл байлығы</a:t>
            </a:r>
            <a:endParaRPr lang="kk-KZ" sz="2000" dirty="0" smtClean="0">
              <a:solidFill>
                <a:srgbClr val="002060"/>
              </a:solidFill>
              <a:latin typeface="Times New Roman" panose="02020603050405020304" pitchFamily="18" charset="0"/>
              <a:cs typeface="Times New Roman" panose="02020603050405020304" pitchFamily="18" charset="0"/>
            </a:endParaRPr>
          </a:p>
          <a:p>
            <a:pPr lvl="0" algn="just" defTabSz="914400"/>
            <a:r>
              <a:rPr lang="kk-KZ" sz="2000" dirty="0" smtClean="0">
                <a:solidFill>
                  <a:prstClr val="black"/>
                </a:solidFill>
                <a:latin typeface="Times New Roman" panose="02020603050405020304" pitchFamily="18" charset="0"/>
                <a:cs typeface="Times New Roman" panose="02020603050405020304" pitchFamily="18" charset="0"/>
              </a:rPr>
              <a:t>	</a:t>
            </a:r>
            <a:r>
              <a:rPr lang="kk-KZ" sz="2000" dirty="0" smtClean="0">
                <a:solidFill>
                  <a:srgbClr val="002060"/>
                </a:solidFill>
                <a:latin typeface="Times New Roman" panose="02020603050405020304" pitchFamily="18" charset="0"/>
                <a:cs typeface="Times New Roman" panose="02020603050405020304" pitchFamily="18" charset="0"/>
              </a:rPr>
              <a:t>Тіл </a:t>
            </a:r>
            <a:r>
              <a:rPr lang="kk-KZ" sz="2000" dirty="0">
                <a:solidFill>
                  <a:srgbClr val="002060"/>
                </a:solidFill>
                <a:latin typeface="Times New Roman" panose="02020603050405020304" pitchFamily="18" charset="0"/>
                <a:cs typeface="Times New Roman" panose="02020603050405020304" pitchFamily="18" charset="0"/>
              </a:rPr>
              <a:t>– қарым-қатынас құралы ғана емес, адамның ой-өрісін, мәдени дәрежесін, ақыл-парасатын, рухани байлығын көрсететін айна. Сол себепті «Өнер алды – қызыл тіл» деп, қазақ халқы сөйлеу шеберлігіне үлкен мән берген. Сөйлеу мәдениетінің негізгі қағидаларына айтылар ойдың дәлдігі, тыңдаушының қабылдауына сай болуы және сыпайы жеткізілуі жатады. Ой анық болмаса, тіл анық болмайды. </a:t>
            </a:r>
          </a:p>
          <a:p>
            <a:pPr lvl="0" algn="just" defTabSz="914400"/>
            <a:r>
              <a:rPr lang="kk-KZ" sz="2000" dirty="0">
                <a:solidFill>
                  <a:srgbClr val="002060"/>
                </a:solidFill>
                <a:latin typeface="Times New Roman" panose="02020603050405020304" pitchFamily="18" charset="0"/>
                <a:cs typeface="Times New Roman" panose="02020603050405020304" pitchFamily="18" charset="0"/>
              </a:rPr>
              <a:t>	Сөйлеу мәдениетін дамыту үшін ауыз әдебиеті мен жазба әдебиетінен мейлінше мол сусындау қажет. Ертегі тыңдаған, әдет-ғұрып, жөн-жосық үлгілерін көріп өскен ұрпақ төл тілдің қадірі мен қасиетін сезініп өседі. </a:t>
            </a:r>
          </a:p>
          <a:p>
            <a:pPr lvl="0" algn="just" defTabSz="914400"/>
            <a:r>
              <a:rPr lang="kk-KZ" sz="2000" dirty="0">
                <a:solidFill>
                  <a:srgbClr val="002060"/>
                </a:solidFill>
                <a:latin typeface="Times New Roman" panose="02020603050405020304" pitchFamily="18" charset="0"/>
                <a:cs typeface="Times New Roman" panose="02020603050405020304" pitchFamily="18" charset="0"/>
              </a:rPr>
              <a:t>	Тіл байлығы – сөз байлығы. Сөз байлығы әр адамның сөздік қорындағы сөздердің санына байланысты болғанымен, негізгі байлық – ой байлығы. Себебі сөзді көп біліп, бірақ оны орынды, ойлы жұмсай алмасаң, одан не пайда? Аз сөзге көп мағына сыйғызып, әр сөздің парқын, мән-мазмұнын, стильдік бояуын дөп басып айту адамның ойлау деңгейімен және шығармашылық қабелетімен ұштасып жатады. </a:t>
            </a:r>
          </a:p>
        </p:txBody>
      </p:sp>
    </p:spTree>
    <p:extLst>
      <p:ext uri="{BB962C8B-B14F-4D97-AF65-F5344CB8AC3E}">
        <p14:creationId xmlns:p14="http://schemas.microsoft.com/office/powerpoint/2010/main" xmlns="" val="24884134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Скругленный прямоугольник 6"/>
          <p:cNvSpPr/>
          <p:nvPr/>
        </p:nvSpPr>
        <p:spPr>
          <a:xfrm>
            <a:off x="1076222" y="1747108"/>
            <a:ext cx="2318141" cy="7601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914400"/>
            <a:r>
              <a:rPr lang="kk-KZ" sz="2800" dirty="0" smtClean="0">
                <a:solidFill>
                  <a:srgbClr val="002060"/>
                </a:solidFill>
                <a:latin typeface="Times New Roman" panose="02020603050405020304" pitchFamily="18" charset="0"/>
                <a:cs typeface="Times New Roman" panose="02020603050405020304" pitchFamily="18" charset="0"/>
              </a:rPr>
              <a:t>КІРІСПЕ</a:t>
            </a:r>
            <a:endParaRPr lang="ru-RU" sz="2800" dirty="0">
              <a:solidFill>
                <a:srgbClr val="00206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56867" y="735909"/>
            <a:ext cx="5846619" cy="461665"/>
          </a:xfrm>
          <a:prstGeom prst="rect">
            <a:avLst/>
          </a:prstGeom>
        </p:spPr>
        <p:txBody>
          <a:bodyPr wrap="square">
            <a:spAutoFit/>
          </a:bodyPr>
          <a:lstStyle/>
          <a:p>
            <a:pPr lvl="0" algn="ctr" defTabSz="914400"/>
            <a:r>
              <a:rPr lang="kk-KZ" sz="2400" b="1" dirty="0">
                <a:solidFill>
                  <a:srgbClr val="FF0000"/>
                </a:solidFill>
                <a:latin typeface="Times New Roman" panose="02020603050405020304" pitchFamily="18" charset="0"/>
                <a:cs typeface="Times New Roman" panose="02020603050405020304" pitchFamily="18" charset="0"/>
              </a:rPr>
              <a:t>ЖОСПАР ҚҰРЫЛЫМЫ САҚТАҢЫЗ!</a:t>
            </a:r>
            <a:endParaRPr lang="ru-RU" sz="2400" dirty="0">
              <a:solidFill>
                <a:srgbClr val="FF0000"/>
              </a:solidFill>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1076223" y="2910766"/>
            <a:ext cx="2318140" cy="73141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914400"/>
            <a:r>
              <a:rPr lang="kk-KZ" sz="2800" dirty="0" smtClean="0">
                <a:solidFill>
                  <a:srgbClr val="002060"/>
                </a:solidFill>
                <a:latin typeface="Times New Roman" panose="02020603050405020304" pitchFamily="18" charset="0"/>
                <a:cs typeface="Times New Roman" panose="02020603050405020304" pitchFamily="18" charset="0"/>
              </a:rPr>
              <a:t>НЕГІЗГІ</a:t>
            </a:r>
            <a:endParaRPr lang="ru-RU" sz="2800" dirty="0">
              <a:solidFill>
                <a:srgbClr val="002060"/>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1076222" y="4045710"/>
            <a:ext cx="2692215" cy="72325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914400"/>
            <a:r>
              <a:rPr lang="kk-KZ" sz="2800" dirty="0" smtClean="0">
                <a:solidFill>
                  <a:srgbClr val="002060"/>
                </a:solidFill>
                <a:latin typeface="Times New Roman" panose="02020603050405020304" pitchFamily="18" charset="0"/>
                <a:cs typeface="Times New Roman" panose="02020603050405020304" pitchFamily="18" charset="0"/>
              </a:rPr>
              <a:t>ҚОРЫТЫНДЫ</a:t>
            </a:r>
            <a:endParaRPr lang="ru-RU"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595534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29"/>
        <p:cNvGrpSpPr/>
        <p:nvPr/>
      </p:nvGrpSpPr>
      <p:grpSpPr>
        <a:xfrm>
          <a:off x="0" y="0"/>
          <a:ext cx="0" cy="0"/>
          <a:chOff x="0" y="0"/>
          <a:chExt cx="0" cy="0"/>
        </a:xfrm>
      </p:grpSpPr>
      <p:sp>
        <p:nvSpPr>
          <p:cNvPr id="2" name="Прямоугольник 1"/>
          <p:cNvSpPr/>
          <p:nvPr/>
        </p:nvSpPr>
        <p:spPr>
          <a:xfrm>
            <a:off x="720436" y="547199"/>
            <a:ext cx="5108305" cy="400110"/>
          </a:xfrm>
          <a:prstGeom prst="rect">
            <a:avLst/>
          </a:prstGeom>
        </p:spPr>
        <p:txBody>
          <a:bodyPr wrap="square">
            <a:spAutoFit/>
          </a:bodyPr>
          <a:lstStyle/>
          <a:p>
            <a:pPr lvl="0" algn="ctr" defTabSz="914400"/>
            <a:r>
              <a:rPr lang="kk-KZ" sz="2000" b="1" dirty="0">
                <a:solidFill>
                  <a:srgbClr val="FF0000"/>
                </a:solidFill>
                <a:latin typeface="Times New Roman" panose="02020603050405020304" pitchFamily="18" charset="0"/>
                <a:cs typeface="Times New Roman" panose="02020603050405020304" pitchFamily="18" charset="0"/>
              </a:rPr>
              <a:t>ӨЗ ЖАУАБЫҢДЫ ТЕКСЕР</a:t>
            </a:r>
          </a:p>
        </p:txBody>
      </p:sp>
      <p:sp>
        <p:nvSpPr>
          <p:cNvPr id="13" name="Скругленный прямоугольник 12"/>
          <p:cNvSpPr/>
          <p:nvPr/>
        </p:nvSpPr>
        <p:spPr>
          <a:xfrm>
            <a:off x="803563" y="1277586"/>
            <a:ext cx="7620000" cy="4444341"/>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r>
              <a:rPr lang="kk-KZ"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Кіріспе</a:t>
            </a:r>
          </a:p>
          <a:p>
            <a:pPr lvl="0" defTabSz="914400"/>
            <a:r>
              <a:rPr lang="kk-KZ"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kk-KZ"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Сөйлеу мәдениетінің қағидалары</a:t>
            </a:r>
          </a:p>
          <a:p>
            <a:pPr lvl="0" defTabSz="914400"/>
            <a:endParaRPr lang="kk-KZ"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defTabSz="914400"/>
            <a:r>
              <a:rPr lang="kk-KZ"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Негізгі  </a:t>
            </a:r>
            <a:r>
              <a:rPr lang="kk-KZ"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lvl="0" defTabSz="914400"/>
            <a:r>
              <a:rPr lang="kk-KZ"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kk-KZ"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Сөйлеу мәдениетін дамыту жолдары  </a:t>
            </a:r>
          </a:p>
          <a:p>
            <a:pPr lvl="0" defTabSz="914400"/>
            <a:endParaRPr lang="kk-KZ"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defTabSz="914400"/>
            <a:r>
              <a:rPr lang="kk-KZ"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Қорытынды </a:t>
            </a:r>
            <a:r>
              <a:rPr lang="kk-KZ"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lvl="0" defTabSz="914400"/>
            <a:r>
              <a:rPr lang="kk-KZ"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kk-KZ"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Сөйлеуде ой байлығының маңызы</a:t>
            </a:r>
            <a:endParaRPr lang="kk-KZ" sz="2400" b="1" dirty="0">
              <a:solidFill>
                <a:srgbClr val="00206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xmlns="" val="1635366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Прямоугольник 2"/>
          <p:cNvSpPr/>
          <p:nvPr/>
        </p:nvSpPr>
        <p:spPr>
          <a:xfrm>
            <a:off x="1025203" y="443013"/>
            <a:ext cx="6905768" cy="461665"/>
          </a:xfrm>
          <a:prstGeom prst="rect">
            <a:avLst/>
          </a:prstGeom>
        </p:spPr>
        <p:txBody>
          <a:bodyPr wrap="square">
            <a:spAutoFit/>
          </a:bodyPr>
          <a:lstStyle/>
          <a:p>
            <a:pPr fontAlgn="base"/>
            <a:r>
              <a:rPr lang="kk-KZ" sz="2400" b="1" dirty="0">
                <a:solidFill>
                  <a:srgbClr val="FF0000"/>
                </a:solidFill>
                <a:latin typeface="Times New Roman" panose="02020603050405020304" pitchFamily="18" charset="0"/>
                <a:cs typeface="Times New Roman" panose="02020603050405020304" pitchFamily="18" charset="0"/>
              </a:rPr>
              <a:t>КЕРІ  </a:t>
            </a:r>
            <a:r>
              <a:rPr lang="kk-KZ" sz="2400" b="1" dirty="0" smtClean="0">
                <a:solidFill>
                  <a:srgbClr val="FF0000"/>
                </a:solidFill>
                <a:latin typeface="Times New Roman" panose="02020603050405020304" pitchFamily="18" charset="0"/>
                <a:cs typeface="Times New Roman" panose="02020603050405020304" pitchFamily="18" charset="0"/>
              </a:rPr>
              <a:t>БАЙЛАНЫС</a:t>
            </a:r>
            <a:endParaRPr lang="kk-KZ" sz="1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Прямоугольник 1"/>
          <p:cNvSpPr/>
          <p:nvPr/>
        </p:nvSpPr>
        <p:spPr>
          <a:xfrm>
            <a:off x="782967" y="1210668"/>
            <a:ext cx="7204276" cy="1569660"/>
          </a:xfrm>
          <a:prstGeom prst="rect">
            <a:avLst/>
          </a:prstGeom>
        </p:spPr>
        <p:txBody>
          <a:bodyPr wrap="square">
            <a:spAutoFit/>
          </a:bodyPr>
          <a:lstStyle/>
          <a:p>
            <a:pPr lvl="0" algn="just" defTabSz="914400"/>
            <a:r>
              <a:rPr lang="kk-KZ" sz="2400" dirty="0" smtClean="0">
                <a:solidFill>
                  <a:prstClr val="black"/>
                </a:solidFill>
                <a:latin typeface="Times New Roman" panose="02020603050405020304" pitchFamily="18" charset="0"/>
                <a:cs typeface="Times New Roman" panose="02020603050405020304" pitchFamily="18" charset="0"/>
              </a:rPr>
              <a:t>	Егер </a:t>
            </a:r>
            <a:r>
              <a:rPr lang="kk-KZ" sz="2400" dirty="0">
                <a:solidFill>
                  <a:prstClr val="black"/>
                </a:solidFill>
                <a:latin typeface="Times New Roman" panose="02020603050405020304" pitchFamily="18" charset="0"/>
                <a:cs typeface="Times New Roman" panose="02020603050405020304" pitchFamily="18" charset="0"/>
              </a:rPr>
              <a:t>бүгінгі сабағымызда төмендегі іс-әрекеттерді толық жасаған болсақ, 	онда алдымыздағы </a:t>
            </a:r>
            <a:r>
              <a:rPr lang="kk-KZ" sz="2400" dirty="0" smtClean="0">
                <a:solidFill>
                  <a:prstClr val="black"/>
                </a:solidFill>
                <a:latin typeface="Times New Roman" panose="02020603050405020304" pitchFamily="18" charset="0"/>
                <a:cs typeface="Times New Roman" panose="02020603050405020304" pitchFamily="18" charset="0"/>
              </a:rPr>
              <a:t>білім есігінің </a:t>
            </a:r>
            <a:r>
              <a:rPr lang="kk-KZ" sz="2400" dirty="0">
                <a:solidFill>
                  <a:prstClr val="black"/>
                </a:solidFill>
                <a:latin typeface="Times New Roman" panose="02020603050405020304" pitchFamily="18" charset="0"/>
                <a:cs typeface="Times New Roman" panose="02020603050405020304" pitchFamily="18" charset="0"/>
              </a:rPr>
              <a:t>кілтін дәл тауып, </a:t>
            </a:r>
            <a:r>
              <a:rPr lang="kk-KZ" sz="2400" dirty="0" smtClean="0">
                <a:solidFill>
                  <a:prstClr val="black"/>
                </a:solidFill>
                <a:latin typeface="Times New Roman" panose="02020603050405020304" pitchFamily="18" charset="0"/>
                <a:cs typeface="Times New Roman" panose="02020603050405020304" pitchFamily="18" charset="0"/>
              </a:rPr>
              <a:t>аша </a:t>
            </a:r>
            <a:r>
              <a:rPr lang="kk-KZ" sz="2400" dirty="0">
                <a:solidFill>
                  <a:prstClr val="black"/>
                </a:solidFill>
                <a:latin typeface="Times New Roman" panose="02020603050405020304" pitchFamily="18" charset="0"/>
                <a:cs typeface="Times New Roman" panose="02020603050405020304" pitchFamily="18" charset="0"/>
              </a:rPr>
              <a:t>алдық </a:t>
            </a:r>
            <a:r>
              <a:rPr lang="kk-KZ" sz="2400" dirty="0" smtClean="0">
                <a:solidFill>
                  <a:prstClr val="black"/>
                </a:solidFill>
                <a:latin typeface="Times New Roman" panose="02020603050405020304" pitchFamily="18" charset="0"/>
                <a:cs typeface="Times New Roman" panose="02020603050405020304" pitchFamily="18" charset="0"/>
              </a:rPr>
              <a:t>деп ойлаңыздар</a:t>
            </a:r>
            <a:r>
              <a:rPr lang="kk-KZ" sz="2400" dirty="0">
                <a:solidFill>
                  <a:prstClr val="black"/>
                </a:solidFill>
                <a:latin typeface="Times New Roman" panose="02020603050405020304" pitchFamily="18" charset="0"/>
                <a:cs typeface="Times New Roman" panose="02020603050405020304" pitchFamily="18" charset="0"/>
              </a:rPr>
              <a:t>.</a:t>
            </a:r>
          </a:p>
        </p:txBody>
      </p:sp>
      <p:sp>
        <p:nvSpPr>
          <p:cNvPr id="7" name="Скругленный прямоугольник 6"/>
          <p:cNvSpPr/>
          <p:nvPr/>
        </p:nvSpPr>
        <p:spPr>
          <a:xfrm>
            <a:off x="782967" y="3042031"/>
            <a:ext cx="4908592" cy="1939637"/>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r>
              <a:rPr lang="kk-KZ" sz="2000" kern="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kk-KZ" sz="2000" kern="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kk-KZ" sz="2400" dirty="0">
                <a:solidFill>
                  <a:prstClr val="black"/>
                </a:solidFill>
                <a:latin typeface="Times New Roman" panose="02020603050405020304" pitchFamily="18" charset="0"/>
                <a:ea typeface="Calibri" panose="020F0502020204030204" pitchFamily="34" charset="0"/>
                <a:cs typeface="Arial" panose="020B0604020202020204" pitchFamily="34" charset="0"/>
              </a:rPr>
              <a:t>Бүгінгі сабақта берілген мәтінге сәйкес кіріспе, негізгі, және қорытынды бөлімдерді қамтитын жоспар түрлерімен таныстық;</a:t>
            </a:r>
          </a:p>
          <a:p>
            <a:pPr lvl="0" algn="just" defTabSz="914400">
              <a:defRPr/>
            </a:pPr>
            <a:endParaRPr lang="kk-KZ" sz="2400" kern="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p:txBody>
      </p:sp>
      <p:sp>
        <p:nvSpPr>
          <p:cNvPr id="8" name="Скругленный прямоугольник 7"/>
          <p:cNvSpPr/>
          <p:nvPr/>
        </p:nvSpPr>
        <p:spPr>
          <a:xfrm>
            <a:off x="782967" y="5078544"/>
            <a:ext cx="4908592" cy="929148"/>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r>
              <a:rPr lang="kk-KZ" sz="2000" kern="0" dirty="0" smtClean="0">
                <a:solidFill>
                  <a:prstClr val="black"/>
                </a:solidFill>
                <a:latin typeface="Times New Roman" panose="02020603050405020304" pitchFamily="18" charset="0"/>
                <a:ea typeface="Calibri" panose="020F0502020204030204" pitchFamily="34" charset="0"/>
              </a:rPr>
              <a:t>- </a:t>
            </a:r>
            <a:r>
              <a:rPr lang="kk-KZ" sz="2400" dirty="0">
                <a:solidFill>
                  <a:prstClr val="black"/>
                </a:solidFill>
                <a:latin typeface="Times New Roman" panose="02020603050405020304" pitchFamily="18" charset="0"/>
                <a:ea typeface="Calibri" panose="020F0502020204030204" pitchFamily="34" charset="0"/>
                <a:cs typeface="Arial" panose="020B0604020202020204" pitchFamily="34" charset="0"/>
              </a:rPr>
              <a:t>Мәтін құрылымына сәйкес жоспар </a:t>
            </a:r>
            <a:r>
              <a:rPr lang="kk-KZ" sz="24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құрдық</a:t>
            </a:r>
            <a:endParaRPr lang="ru-RU" dirty="0">
              <a:solidFill>
                <a:prstClr val="black"/>
              </a:solidFill>
              <a:latin typeface="Calibri" panose="020F0502020204030204"/>
            </a:endParaRP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30104" y="2687681"/>
            <a:ext cx="2761926" cy="2429056"/>
          </a:xfrm>
          <a:prstGeom prst="ellipse">
            <a:avLst/>
          </a:prstGeom>
          <a:ln>
            <a:noFill/>
          </a:ln>
          <a:effectLst>
            <a:softEdge rad="112500"/>
          </a:effectLst>
        </p:spPr>
      </p:pic>
    </p:spTree>
    <p:extLst>
      <p:ext uri="{BB962C8B-B14F-4D97-AF65-F5344CB8AC3E}">
        <p14:creationId xmlns:p14="http://schemas.microsoft.com/office/powerpoint/2010/main" xmlns="" val="2093625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56617" y="953732"/>
            <a:ext cx="3339312" cy="400110"/>
          </a:xfrm>
          <a:prstGeom prst="rect">
            <a:avLst/>
          </a:prstGeom>
        </p:spPr>
        <p:txBody>
          <a:bodyPr wrap="none">
            <a:spAutoFit/>
          </a:bodyPr>
          <a:lstStyle/>
          <a:p>
            <a:pPr lvl="0" algn="ctr" defTabSz="914400"/>
            <a:r>
              <a:rPr lang="kk-KZ" sz="2000" b="1" dirty="0">
                <a:solidFill>
                  <a:srgbClr val="FF0000"/>
                </a:solidFill>
                <a:latin typeface="Times New Roman" panose="02020603050405020304" pitchFamily="18" charset="0"/>
                <a:cs typeface="Times New Roman" panose="02020603050405020304" pitchFamily="18" charset="0"/>
              </a:rPr>
              <a:t>ҚОСЫМША ТАПСЫРМА</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484142" y="2951090"/>
            <a:ext cx="5212080" cy="369332"/>
          </a:xfrm>
          <a:prstGeom prst="rect">
            <a:avLst/>
          </a:prstGeom>
        </p:spPr>
        <p:txBody>
          <a:bodyPr wrap="square">
            <a:spAutoFit/>
          </a:bodyPr>
          <a:lstStyle/>
          <a:p>
            <a:r>
              <a:rPr lang="en-US" dirty="0" smtClean="0">
                <a:hlinkClick r:id="rId2"/>
              </a:rPr>
              <a:t>https://www.youtube.com/watch?v=0IV5vp4Y46M</a:t>
            </a:r>
            <a:endParaRPr lang="ru-RU" dirty="0"/>
          </a:p>
        </p:txBody>
      </p:sp>
      <p:sp>
        <p:nvSpPr>
          <p:cNvPr id="5" name="Прямоугольник 4"/>
          <p:cNvSpPr/>
          <p:nvPr/>
        </p:nvSpPr>
        <p:spPr>
          <a:xfrm>
            <a:off x="1118381" y="1419889"/>
            <a:ext cx="7054948" cy="923330"/>
          </a:xfrm>
          <a:prstGeom prst="rect">
            <a:avLst/>
          </a:prstGeom>
        </p:spPr>
        <p:txBody>
          <a:bodyPr wrap="square">
            <a:spAutoFit/>
          </a:bodyPr>
          <a:lstStyle/>
          <a:p>
            <a:r>
              <a:rPr lang="ru-RU" dirty="0" smtClean="0"/>
              <a:t>	</a:t>
            </a:r>
            <a:r>
              <a:rPr lang="ru-RU" dirty="0" err="1" smtClean="0"/>
              <a:t>Қосымша «Әртүрлі </a:t>
            </a:r>
            <a:r>
              <a:rPr lang="ru-RU" dirty="0" err="1" smtClean="0"/>
              <a:t>жанрдағы мәтіндерді жазу</a:t>
            </a:r>
            <a:r>
              <a:rPr lang="ru-RU" dirty="0" smtClean="0"/>
              <a:t> </a:t>
            </a:r>
            <a:r>
              <a:rPr lang="ru-RU" dirty="0" err="1" smtClean="0"/>
              <a:t>үшін құрылымын ескере</a:t>
            </a:r>
            <a:r>
              <a:rPr lang="ru-RU" dirty="0" smtClean="0"/>
              <a:t> </a:t>
            </a:r>
            <a:r>
              <a:rPr lang="ru-RU" dirty="0" err="1" smtClean="0"/>
              <a:t>отырып</a:t>
            </a:r>
            <a:r>
              <a:rPr lang="ru-RU" dirty="0" smtClean="0"/>
              <a:t>, </a:t>
            </a:r>
            <a:r>
              <a:rPr lang="ru-RU" dirty="0" err="1" smtClean="0"/>
              <a:t>күрделі жоспар</a:t>
            </a:r>
            <a:r>
              <a:rPr lang="ru-RU" dirty="0" smtClean="0"/>
              <a:t> </a:t>
            </a:r>
            <a:r>
              <a:rPr lang="ru-RU" dirty="0" err="1" smtClean="0"/>
              <a:t>құру»  атты</a:t>
            </a:r>
            <a:r>
              <a:rPr lang="ru-RU" dirty="0" smtClean="0"/>
              <a:t> </a:t>
            </a:r>
            <a:r>
              <a:rPr lang="ru-RU" dirty="0" err="1" smtClean="0"/>
              <a:t>бейнебаянды</a:t>
            </a:r>
            <a:r>
              <a:rPr lang="ru-RU" dirty="0" smtClean="0"/>
              <a:t> </a:t>
            </a:r>
            <a:r>
              <a:rPr lang="ru-RU" dirty="0" err="1" smtClean="0"/>
              <a:t>көріп, жоспар</a:t>
            </a:r>
            <a:r>
              <a:rPr lang="ru-RU" dirty="0" smtClean="0"/>
              <a:t> </a:t>
            </a:r>
            <a:r>
              <a:rPr lang="ru-RU" dirty="0" err="1" smtClean="0"/>
              <a:t>құрып </a:t>
            </a:r>
            <a:r>
              <a:rPr lang="ru-RU" smtClean="0"/>
              <a:t>үйреніңіз.</a:t>
            </a:r>
            <a:endParaRPr lang="ru-RU" dirty="0"/>
          </a:p>
        </p:txBody>
      </p:sp>
    </p:spTree>
    <p:extLst>
      <p:ext uri="{BB962C8B-B14F-4D97-AF65-F5344CB8AC3E}">
        <p14:creationId xmlns:p14="http://schemas.microsoft.com/office/powerpoint/2010/main" xmlns="" val="464818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1005899" y="839010"/>
            <a:ext cx="4217264" cy="621902"/>
          </a:xfrm>
          <a:prstGeom prst="rect">
            <a:avLst/>
          </a:prstGeom>
          <a:effectLst>
            <a:outerShdw blurRad="50800" dist="38100" dir="5400000" algn="t" rotWithShape="0">
              <a:prstClr val="black">
                <a:alpha val="40000"/>
              </a:prstClr>
            </a:outerShdw>
          </a:effectLst>
        </p:spPr>
        <p:txBody>
          <a:bodyPr anchor="ctr">
            <a:noAutofit/>
          </a:bodyPr>
          <a:lstStyle>
            <a:lvl1pPr algn="l" defTabSz="914400" rtl="0" eaLnBrk="1" latinLnBrk="0" hangingPunct="1">
              <a:lnSpc>
                <a:spcPct val="90000"/>
              </a:lnSpc>
              <a:spcBef>
                <a:spcPct val="0"/>
              </a:spcBef>
              <a:buNone/>
              <a:defRPr sz="2400" b="1" i="0" kern="1200" baseline="0">
                <a:solidFill>
                  <a:schemeClr val="bg1"/>
                </a:solidFill>
                <a:latin typeface="+mj-lt"/>
                <a:ea typeface="+mj-ea"/>
                <a:cs typeface="+mj-cs"/>
              </a:defRPr>
            </a:lvl1pPr>
          </a:lstStyle>
          <a:p>
            <a:r>
              <a:rPr lang="kk-KZ" sz="3000" dirty="0" smtClean="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Оқу мақсаты:</a:t>
            </a:r>
            <a:endParaRPr lang="en-US" sz="30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5" name="Прямоугольник 4"/>
          <p:cNvSpPr/>
          <p:nvPr/>
        </p:nvSpPr>
        <p:spPr>
          <a:xfrm>
            <a:off x="526473" y="1432369"/>
            <a:ext cx="7869382" cy="1089529"/>
          </a:xfrm>
          <a:prstGeom prst="rect">
            <a:avLst/>
          </a:prstGeom>
        </p:spPr>
        <p:txBody>
          <a:bodyPr wrap="square">
            <a:spAutoFit/>
          </a:bodyPr>
          <a:lstStyle/>
          <a:p>
            <a:pPr marL="1143000" lvl="2" indent="-228600" algn="just" defTabSz="914400">
              <a:lnSpc>
                <a:spcPct val="90000"/>
              </a:lnSpc>
              <a:spcBef>
                <a:spcPts val="500"/>
              </a:spcBef>
            </a:pPr>
            <a:r>
              <a:rPr lang="kk-KZ"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5.Ж1</a:t>
            </a:r>
            <a:r>
              <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берілген мәтінге сәйкес кіріспе, негізгі, және қорытынды бөлімдерді қамтитын қарапайым жоспар </a:t>
            </a:r>
            <a:r>
              <a:rPr lang="kk-KZ"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құру. </a:t>
            </a:r>
            <a:endPar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1116736" y="3377613"/>
            <a:ext cx="4217264" cy="621902"/>
          </a:xfrm>
          <a:prstGeom prst="rect">
            <a:avLst/>
          </a:prstGeom>
          <a:effectLst>
            <a:outerShdw blurRad="50800" dist="38100" dir="5400000" algn="t" rotWithShape="0">
              <a:prstClr val="black">
                <a:alpha val="40000"/>
              </a:prstClr>
            </a:outerShdw>
          </a:effectLst>
        </p:spPr>
        <p:txBody>
          <a:bodyPr anchor="ctr">
            <a:noAutofit/>
          </a:bodyPr>
          <a:lstStyle>
            <a:lvl1pPr algn="l" defTabSz="914400" rtl="0" eaLnBrk="1" latinLnBrk="0" hangingPunct="1">
              <a:lnSpc>
                <a:spcPct val="90000"/>
              </a:lnSpc>
              <a:spcBef>
                <a:spcPct val="0"/>
              </a:spcBef>
              <a:buNone/>
              <a:defRPr sz="2400" b="1" i="0" kern="1200" baseline="0">
                <a:solidFill>
                  <a:schemeClr val="bg1"/>
                </a:solidFill>
                <a:latin typeface="+mj-lt"/>
                <a:ea typeface="+mj-ea"/>
                <a:cs typeface="+mj-cs"/>
              </a:defRPr>
            </a:lvl1pPr>
          </a:lstStyle>
          <a:p>
            <a:r>
              <a:rPr lang="kk-KZ" sz="3000" dirty="0" smtClean="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Сабақ мақсаты:</a:t>
            </a:r>
            <a:endParaRPr lang="en-US" sz="30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7" name="Прямоугольник 6"/>
          <p:cNvSpPr/>
          <p:nvPr/>
        </p:nvSpPr>
        <p:spPr>
          <a:xfrm>
            <a:off x="526473" y="3999515"/>
            <a:ext cx="8174181" cy="424732"/>
          </a:xfrm>
          <a:prstGeom prst="rect">
            <a:avLst/>
          </a:prstGeom>
        </p:spPr>
        <p:txBody>
          <a:bodyPr wrap="square">
            <a:spAutoFit/>
          </a:bodyPr>
          <a:lstStyle/>
          <a:p>
            <a:pPr marL="1143000" lvl="2" indent="-228600" algn="just" defTabSz="914400">
              <a:lnSpc>
                <a:spcPct val="90000"/>
              </a:lnSpc>
              <a:spcBef>
                <a:spcPts val="500"/>
              </a:spcBef>
            </a:pPr>
            <a:r>
              <a:rPr lang="kk-KZ"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мәтін </a:t>
            </a:r>
            <a:r>
              <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құрылымына сәйкес жоспар құрады. </a:t>
            </a:r>
            <a:r>
              <a:rPr lang="kk-KZ"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14154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1044493" y="915460"/>
            <a:ext cx="4871397" cy="621902"/>
          </a:xfrm>
          <a:prstGeom prst="rect">
            <a:avLst/>
          </a:prstGeom>
          <a:effectLst>
            <a:outerShdw blurRad="50800" dist="38100" dir="5400000" algn="t" rotWithShape="0">
              <a:prstClr val="black">
                <a:alpha val="40000"/>
              </a:prstClr>
            </a:outerShdw>
          </a:effectLst>
        </p:spPr>
        <p:txBody>
          <a:bodyPr anchor="ctr">
            <a:noAutofit/>
          </a:bodyPr>
          <a:lstStyle>
            <a:lvl1pPr algn="l" defTabSz="914400" rtl="0" eaLnBrk="1" latinLnBrk="0" hangingPunct="1">
              <a:lnSpc>
                <a:spcPct val="90000"/>
              </a:lnSpc>
              <a:spcBef>
                <a:spcPct val="0"/>
              </a:spcBef>
              <a:buNone/>
              <a:defRPr sz="2400" b="1" i="0" kern="1200" baseline="0">
                <a:solidFill>
                  <a:schemeClr val="bg1"/>
                </a:solidFill>
                <a:latin typeface="+mj-lt"/>
                <a:ea typeface="+mj-ea"/>
                <a:cs typeface="+mj-cs"/>
              </a:defRPr>
            </a:lvl1pPr>
          </a:lstStyle>
          <a:p>
            <a:r>
              <a:rPr lang="kk-KZ" sz="30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Бағалау критерийлері:</a:t>
            </a:r>
            <a:endParaRPr lang="en-US" sz="30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5" name="Прямоугольник 4"/>
          <p:cNvSpPr/>
          <p:nvPr/>
        </p:nvSpPr>
        <p:spPr>
          <a:xfrm>
            <a:off x="1044493" y="2197888"/>
            <a:ext cx="7635273" cy="2308324"/>
          </a:xfrm>
          <a:prstGeom prst="rect">
            <a:avLst/>
          </a:prstGeom>
        </p:spPr>
        <p:txBody>
          <a:bodyPr wrap="square">
            <a:spAutoFit/>
          </a:bodyPr>
          <a:lstStyle/>
          <a:p>
            <a:pPr lvl="1" algn="just"/>
            <a:r>
              <a:rPr lang="kk-KZ" sz="2400" dirty="0" smtClean="0"/>
              <a:t>- 	</a:t>
            </a:r>
            <a:r>
              <a:rPr lang="kk-KZ" sz="2400" dirty="0" smtClean="0">
                <a:solidFill>
                  <a:srgbClr val="002060"/>
                </a:solidFill>
                <a:latin typeface="Times New Roman" panose="02020603050405020304" pitchFamily="18" charset="0"/>
                <a:cs typeface="Times New Roman" panose="02020603050405020304" pitchFamily="18" charset="0"/>
              </a:rPr>
              <a:t>мәтін </a:t>
            </a:r>
            <a:r>
              <a:rPr lang="kk-KZ" sz="2400" dirty="0">
                <a:solidFill>
                  <a:srgbClr val="002060"/>
                </a:solidFill>
                <a:latin typeface="Times New Roman" panose="02020603050405020304" pitchFamily="18" charset="0"/>
                <a:cs typeface="Times New Roman" panose="02020603050405020304" pitchFamily="18" charset="0"/>
              </a:rPr>
              <a:t>құрылымын анықтайды;</a:t>
            </a:r>
          </a:p>
          <a:p>
            <a:pPr lvl="1" algn="just"/>
            <a:endParaRPr lang="kk-KZ" sz="2400" dirty="0">
              <a:solidFill>
                <a:srgbClr val="002060"/>
              </a:solidFill>
              <a:latin typeface="Times New Roman" panose="02020603050405020304" pitchFamily="18" charset="0"/>
              <a:cs typeface="Times New Roman" panose="02020603050405020304" pitchFamily="18" charset="0"/>
            </a:endParaRPr>
          </a:p>
          <a:p>
            <a:pPr lvl="1" algn="just"/>
            <a:r>
              <a:rPr lang="kk-KZ" sz="2400" dirty="0" smtClean="0">
                <a:solidFill>
                  <a:srgbClr val="002060"/>
                </a:solidFill>
                <a:latin typeface="Times New Roman" panose="02020603050405020304" pitchFamily="18" charset="0"/>
                <a:cs typeface="Times New Roman" panose="02020603050405020304" pitchFamily="18" charset="0"/>
              </a:rPr>
              <a:t>-     </a:t>
            </a:r>
            <a:r>
              <a:rPr lang="ru-RU" sz="2400" dirty="0" err="1" smtClean="0">
                <a:solidFill>
                  <a:srgbClr val="002060"/>
                </a:solidFill>
                <a:latin typeface="Times New Roman" panose="02020603050405020304" pitchFamily="18" charset="0"/>
                <a:cs typeface="Times New Roman" panose="02020603050405020304" pitchFamily="18" charset="0"/>
              </a:rPr>
              <a:t>жоспар</a:t>
            </a:r>
            <a:r>
              <a:rPr lang="ru-RU" sz="2400" dirty="0" smtClean="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түрлері</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жасалуы</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туралы</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ақпарат</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алады</a:t>
            </a:r>
            <a:r>
              <a:rPr lang="ru-RU" sz="2400" dirty="0">
                <a:solidFill>
                  <a:srgbClr val="002060"/>
                </a:solidFill>
                <a:latin typeface="Times New Roman" panose="02020603050405020304" pitchFamily="18" charset="0"/>
                <a:cs typeface="Times New Roman" panose="02020603050405020304" pitchFamily="18" charset="0"/>
              </a:rPr>
              <a:t>;</a:t>
            </a:r>
          </a:p>
          <a:p>
            <a:pPr lvl="1" algn="just"/>
            <a:endParaRPr lang="kk-KZ" sz="2400" dirty="0">
              <a:solidFill>
                <a:srgbClr val="002060"/>
              </a:solidFill>
              <a:latin typeface="Times New Roman" panose="02020603050405020304" pitchFamily="18" charset="0"/>
              <a:cs typeface="Times New Roman" panose="02020603050405020304" pitchFamily="18" charset="0"/>
            </a:endParaRPr>
          </a:p>
          <a:p>
            <a:pPr lvl="1" algn="just"/>
            <a:r>
              <a:rPr lang="kk-KZ" sz="2400" dirty="0" smtClean="0">
                <a:solidFill>
                  <a:srgbClr val="002060"/>
                </a:solidFill>
                <a:latin typeface="Times New Roman" panose="02020603050405020304" pitchFamily="18" charset="0"/>
                <a:cs typeface="Times New Roman" panose="02020603050405020304" pitchFamily="18" charset="0"/>
              </a:rPr>
              <a:t>-     мәтін </a:t>
            </a:r>
            <a:r>
              <a:rPr lang="kk-KZ" sz="2400" dirty="0">
                <a:solidFill>
                  <a:srgbClr val="002060"/>
                </a:solidFill>
                <a:latin typeface="Times New Roman" panose="02020603050405020304" pitchFamily="18" charset="0"/>
                <a:cs typeface="Times New Roman" panose="02020603050405020304" pitchFamily="18" charset="0"/>
              </a:rPr>
              <a:t>құрылымына сәйкес жоспар құрады.</a:t>
            </a:r>
          </a:p>
          <a:p>
            <a:pPr lvl="0" algn="just"/>
            <a:endParaRPr lang="kk-KZ"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52367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Прямоугольник 1"/>
          <p:cNvSpPr/>
          <p:nvPr/>
        </p:nvSpPr>
        <p:spPr>
          <a:xfrm>
            <a:off x="820648" y="631891"/>
            <a:ext cx="3259226" cy="400110"/>
          </a:xfrm>
          <a:prstGeom prst="rect">
            <a:avLst/>
          </a:prstGeom>
        </p:spPr>
        <p:txBody>
          <a:bodyPr wrap="none">
            <a:spAutoFit/>
          </a:bodyPr>
          <a:lstStyle/>
          <a:p>
            <a:pPr defTabSz="685800"/>
            <a:r>
              <a:rPr lang="kk-KZ" sz="2000" b="1" kern="0" dirty="0">
                <a:solidFill>
                  <a:srgbClr val="FF0000"/>
                </a:solidFill>
                <a:latin typeface="Times New Roman" panose="02020603050405020304" pitchFamily="18" charset="0"/>
                <a:cs typeface="Times New Roman" panose="02020603050405020304" pitchFamily="18" charset="0"/>
              </a:rPr>
              <a:t>ОЙ ТАСТАУ,  ОЙЛАНТУ</a:t>
            </a:r>
            <a:endParaRPr lang="ru-RU" sz="2000" kern="0" dirty="0">
              <a:solidFill>
                <a:sysClr val="windowText" lastClr="000000"/>
              </a:solidFill>
            </a:endParaRPr>
          </a:p>
        </p:txBody>
      </p:sp>
      <p:sp>
        <p:nvSpPr>
          <p:cNvPr id="6" name="Прямоугольник 5"/>
          <p:cNvSpPr/>
          <p:nvPr/>
        </p:nvSpPr>
        <p:spPr>
          <a:xfrm>
            <a:off x="484908" y="1207433"/>
            <a:ext cx="8162059" cy="941796"/>
          </a:xfrm>
          <a:prstGeom prst="rect">
            <a:avLst/>
          </a:prstGeom>
        </p:spPr>
        <p:txBody>
          <a:bodyPr wrap="square">
            <a:spAutoFit/>
          </a:bodyPr>
          <a:lstStyle/>
          <a:p>
            <a:pPr marL="342900" lvl="1" defTabSz="685800">
              <a:lnSpc>
                <a:spcPct val="115000"/>
              </a:lnSpc>
              <a:spcBef>
                <a:spcPts val="375"/>
              </a:spcBef>
            </a:pPr>
            <a:r>
              <a:rPr lang="kk-KZ" sz="2400"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Бүгінгі тақырып «Сөйлеу мәдениеті» туралы білетін ақпараттарыңызға </a:t>
            </a:r>
            <a:r>
              <a:rPr lang="kk-KZ" sz="2400"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ассоциация </a:t>
            </a:r>
            <a:r>
              <a:rPr lang="kk-KZ" sz="2400"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жасайық.</a:t>
            </a:r>
            <a:endParaRPr lang="ru-RU" sz="240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820648" y="5013372"/>
            <a:ext cx="7826320" cy="1304460"/>
          </a:xfrm>
          <a:prstGeom prst="rect">
            <a:avLst/>
          </a:prstGeom>
        </p:spPr>
        <p:txBody>
          <a:bodyPr wrap="square">
            <a:spAutoFit/>
          </a:bodyPr>
          <a:lstStyle/>
          <a:p>
            <a:pPr lvl="0" algn="just" defTabSz="914400">
              <a:lnSpc>
                <a:spcPct val="115000"/>
              </a:lnSpc>
              <a:spcBef>
                <a:spcPts val="1000"/>
              </a:spcBef>
            </a:pPr>
            <a:r>
              <a:rPr lang="kk-KZ"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ДЕСКРИПТОР: </a:t>
            </a:r>
          </a:p>
          <a:p>
            <a:pPr lvl="0" algn="just" defTabSz="914400">
              <a:lnSpc>
                <a:spcPct val="115000"/>
              </a:lnSpc>
              <a:spcBef>
                <a:spcPts val="1000"/>
              </a:spcBef>
            </a:pPr>
            <a:r>
              <a:rPr lang="kk-KZ"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т</a:t>
            </a:r>
            <a:r>
              <a:rPr lang="kk-KZ"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ақырып туралы білгендерімен бөліседі; ;</a:t>
            </a:r>
            <a:endParaRPr lang="kk-KZ"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defTabSz="914400">
              <a:lnSpc>
                <a:spcPct val="115000"/>
              </a:lnSpc>
              <a:spcBef>
                <a:spcPts val="1000"/>
              </a:spcBef>
            </a:pPr>
            <a:r>
              <a:rPr lang="kk-KZ"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ақпараттарды </a:t>
            </a:r>
            <a:r>
              <a:rPr lang="kk-KZ"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топтастырады.</a:t>
            </a:r>
            <a:endParaRPr lang="kk-KZ" sz="2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3526270" y="3193373"/>
            <a:ext cx="1967346" cy="775855"/>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kk-KZ" sz="2400" b="1" kern="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Сөйлеу мәдениеті </a:t>
            </a:r>
            <a:endParaRPr lang="kk-KZ" sz="2400" b="1" kern="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p:txBody>
      </p:sp>
      <p:sp>
        <p:nvSpPr>
          <p:cNvPr id="8" name="Скругленный прямоугольник 7"/>
          <p:cNvSpPr/>
          <p:nvPr/>
        </p:nvSpPr>
        <p:spPr>
          <a:xfrm rot="18332423">
            <a:off x="5384477" y="3906468"/>
            <a:ext cx="1351353" cy="453098"/>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kk-KZ" sz="2400" b="1" kern="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endParaRPr lang="kk-KZ" sz="2400" b="1" kern="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p:txBody>
      </p:sp>
      <p:sp>
        <p:nvSpPr>
          <p:cNvPr id="11" name="Скругленный прямоугольник 10"/>
          <p:cNvSpPr/>
          <p:nvPr/>
        </p:nvSpPr>
        <p:spPr>
          <a:xfrm rot="13138054">
            <a:off x="5387835" y="2423227"/>
            <a:ext cx="1205875" cy="531516"/>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endParaRPr lang="kk-KZ" sz="2400" b="1" kern="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p:txBody>
      </p:sp>
      <p:sp>
        <p:nvSpPr>
          <p:cNvPr id="12" name="Скругленный прямоугольник 11"/>
          <p:cNvSpPr/>
          <p:nvPr/>
        </p:nvSpPr>
        <p:spPr>
          <a:xfrm>
            <a:off x="3721722" y="2190794"/>
            <a:ext cx="1420680" cy="692726"/>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kk-KZ" sz="2400" b="1" kern="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endParaRPr lang="kk-KZ" sz="2400" b="1" kern="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p:txBody>
      </p:sp>
      <p:sp>
        <p:nvSpPr>
          <p:cNvPr id="13" name="Скругленный прямоугольник 12"/>
          <p:cNvSpPr/>
          <p:nvPr/>
        </p:nvSpPr>
        <p:spPr>
          <a:xfrm>
            <a:off x="3837709" y="4283580"/>
            <a:ext cx="1469997" cy="667831"/>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kk-KZ" sz="2400" b="1" kern="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endParaRPr lang="kk-KZ" sz="2400" b="1" kern="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p:txBody>
      </p:sp>
      <p:sp>
        <p:nvSpPr>
          <p:cNvPr id="14" name="Скругленный прямоугольник 13"/>
          <p:cNvSpPr/>
          <p:nvPr/>
        </p:nvSpPr>
        <p:spPr>
          <a:xfrm rot="8126370">
            <a:off x="2250825" y="2512289"/>
            <a:ext cx="1204932" cy="543969"/>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kk-KZ" sz="2400" b="1" kern="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endParaRPr lang="kk-KZ" sz="2400" b="1" kern="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p:txBody>
      </p:sp>
      <p:sp>
        <p:nvSpPr>
          <p:cNvPr id="15" name="Скругленный прямоугольник 14"/>
          <p:cNvSpPr/>
          <p:nvPr/>
        </p:nvSpPr>
        <p:spPr>
          <a:xfrm rot="2803949">
            <a:off x="2294839" y="3982685"/>
            <a:ext cx="1380361" cy="494765"/>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kk-KZ" sz="2400" b="1" kern="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endParaRPr lang="kk-KZ" sz="2400" b="1" kern="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p:txBody>
      </p:sp>
      <p:cxnSp>
        <p:nvCxnSpPr>
          <p:cNvPr id="5" name="Прямая со стрелкой 4"/>
          <p:cNvCxnSpPr/>
          <p:nvPr/>
        </p:nvCxnSpPr>
        <p:spPr>
          <a:xfrm flipV="1">
            <a:off x="5386286" y="2784273"/>
            <a:ext cx="330266" cy="3645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a:off x="3191110" y="3826360"/>
            <a:ext cx="293899" cy="253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5546490" y="3761808"/>
            <a:ext cx="351737" cy="144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H="1" flipV="1">
            <a:off x="3055507" y="2951353"/>
            <a:ext cx="507013" cy="242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4505345" y="3969228"/>
            <a:ext cx="0" cy="327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flipV="1">
            <a:off x="4505345" y="2897945"/>
            <a:ext cx="66655" cy="2789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121382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Скругленный прямоугольник 5"/>
          <p:cNvSpPr/>
          <p:nvPr/>
        </p:nvSpPr>
        <p:spPr>
          <a:xfrm>
            <a:off x="3461963" y="2969301"/>
            <a:ext cx="1967346" cy="775855"/>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kk-KZ" sz="2400" b="1" kern="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Сөйлеу мәдениеті </a:t>
            </a:r>
            <a:endParaRPr lang="kk-KZ" sz="2400" b="1" kern="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p:txBody>
      </p:sp>
      <p:sp>
        <p:nvSpPr>
          <p:cNvPr id="7" name="Title 1"/>
          <p:cNvSpPr txBox="1">
            <a:spLocks/>
          </p:cNvSpPr>
          <p:nvPr/>
        </p:nvSpPr>
        <p:spPr>
          <a:xfrm>
            <a:off x="981450" y="702351"/>
            <a:ext cx="4217264" cy="621902"/>
          </a:xfrm>
          <a:prstGeom prst="rect">
            <a:avLst/>
          </a:prstGeom>
          <a:effectLst>
            <a:outerShdw blurRad="50800" dist="38100" dir="5400000" algn="t" rotWithShape="0">
              <a:prstClr val="black">
                <a:alpha val="40000"/>
              </a:prstClr>
            </a:outerShdw>
          </a:effectLst>
        </p:spPr>
        <p:txBody>
          <a:bodyPr anchor="ctr">
            <a:noAutofit/>
          </a:bodyPr>
          <a:lstStyle>
            <a:lvl1pPr algn="l" defTabSz="914400" rtl="0" eaLnBrk="1" latinLnBrk="0" hangingPunct="1">
              <a:lnSpc>
                <a:spcPct val="90000"/>
              </a:lnSpc>
              <a:spcBef>
                <a:spcPct val="0"/>
              </a:spcBef>
              <a:buNone/>
              <a:defRPr sz="2400" b="1" i="0" kern="1200" baseline="0">
                <a:solidFill>
                  <a:schemeClr val="bg1"/>
                </a:solidFill>
                <a:latin typeface="+mj-lt"/>
                <a:ea typeface="+mj-ea"/>
                <a:cs typeface="+mj-cs"/>
              </a:defRPr>
            </a:lvl1pPr>
          </a:lstStyle>
          <a:p>
            <a:r>
              <a:rPr lang="kk-KZ" sz="3000" dirty="0" smtClean="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Өзіңді тексер:</a:t>
            </a:r>
            <a:endParaRPr lang="en-US" sz="30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8" name="Скругленный прямоугольник 7"/>
          <p:cNvSpPr/>
          <p:nvPr/>
        </p:nvSpPr>
        <p:spPr>
          <a:xfrm rot="2509857">
            <a:off x="5190972" y="2148810"/>
            <a:ext cx="2009199" cy="442206"/>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kk-KZ" sz="2400" b="1" kern="0" dirty="0">
                <a:solidFill>
                  <a:prstClr val="black"/>
                </a:solidFill>
                <a:latin typeface="Times New Roman" panose="02020603050405020304" pitchFamily="18" charset="0"/>
                <a:ea typeface="Calibri" panose="020F0502020204030204" pitchFamily="34" charset="0"/>
                <a:cs typeface="Arial" panose="020B0604020202020204" pitchFamily="34" charset="0"/>
              </a:rPr>
              <a:t>о</a:t>
            </a:r>
            <a:r>
              <a:rPr lang="kk-KZ" sz="2400" b="1" kern="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йшылдық </a:t>
            </a:r>
            <a:endParaRPr lang="kk-KZ" sz="2400" b="1" kern="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p:txBody>
      </p:sp>
      <p:sp>
        <p:nvSpPr>
          <p:cNvPr id="9" name="Скругленный прямоугольник 8"/>
          <p:cNvSpPr/>
          <p:nvPr/>
        </p:nvSpPr>
        <p:spPr>
          <a:xfrm>
            <a:off x="3590174" y="4938504"/>
            <a:ext cx="1765732" cy="429059"/>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kk-KZ" sz="2400" b="1" kern="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шешендік</a:t>
            </a:r>
            <a:endParaRPr lang="kk-KZ" sz="2400" b="1" kern="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p:txBody>
      </p:sp>
      <p:sp>
        <p:nvSpPr>
          <p:cNvPr id="10" name="Скругленный прямоугольник 9"/>
          <p:cNvSpPr/>
          <p:nvPr/>
        </p:nvSpPr>
        <p:spPr>
          <a:xfrm rot="2371527">
            <a:off x="1677045" y="4127773"/>
            <a:ext cx="1990466" cy="472111"/>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kk-KZ" sz="2400" b="1" kern="0" dirty="0">
                <a:solidFill>
                  <a:prstClr val="black"/>
                </a:solidFill>
                <a:latin typeface="Times New Roman" panose="02020603050405020304" pitchFamily="18" charset="0"/>
                <a:ea typeface="Calibri" panose="020F0502020204030204" pitchFamily="34" charset="0"/>
                <a:cs typeface="Arial" panose="020B0604020202020204" pitchFamily="34" charset="0"/>
              </a:rPr>
              <a:t>ә</a:t>
            </a:r>
            <a:r>
              <a:rPr lang="kk-KZ" sz="2400" b="1" kern="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дептілік </a:t>
            </a:r>
            <a:endParaRPr lang="kk-KZ" sz="2400" b="1" kern="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p:txBody>
      </p:sp>
      <p:sp>
        <p:nvSpPr>
          <p:cNvPr id="11" name="Скругленный прямоугольник 10"/>
          <p:cNvSpPr/>
          <p:nvPr/>
        </p:nvSpPr>
        <p:spPr>
          <a:xfrm>
            <a:off x="3461963" y="1481555"/>
            <a:ext cx="1736751" cy="444022"/>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kk-KZ" sz="2400" b="1" kern="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даналық</a:t>
            </a:r>
            <a:endParaRPr lang="kk-KZ" sz="2400" b="1" kern="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p:txBody>
      </p:sp>
      <p:sp>
        <p:nvSpPr>
          <p:cNvPr id="12" name="Скругленный прямоугольник 11"/>
          <p:cNvSpPr/>
          <p:nvPr/>
        </p:nvSpPr>
        <p:spPr>
          <a:xfrm rot="18676519">
            <a:off x="1571143" y="2180392"/>
            <a:ext cx="1959086" cy="534473"/>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kk-KZ" sz="2400" b="1" kern="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тапқырлық</a:t>
            </a:r>
            <a:endParaRPr lang="kk-KZ" sz="2400" b="1" kern="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p:txBody>
      </p:sp>
      <p:sp>
        <p:nvSpPr>
          <p:cNvPr id="13" name="Скругленный прямоугольник 12"/>
          <p:cNvSpPr/>
          <p:nvPr/>
        </p:nvSpPr>
        <p:spPr>
          <a:xfrm rot="18865054">
            <a:off x="5227399" y="4042243"/>
            <a:ext cx="2066089" cy="494000"/>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kk-KZ" sz="2400" b="1" kern="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көргендік</a:t>
            </a:r>
            <a:endParaRPr lang="kk-KZ" sz="2400" b="1" kern="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p:txBody>
      </p:sp>
      <p:cxnSp>
        <p:nvCxnSpPr>
          <p:cNvPr id="14" name="Прямая со стрелкой 13"/>
          <p:cNvCxnSpPr>
            <a:endCxn id="12" idx="2"/>
          </p:cNvCxnSpPr>
          <p:nvPr/>
        </p:nvCxnSpPr>
        <p:spPr>
          <a:xfrm flipH="1" flipV="1">
            <a:off x="2751527" y="2623919"/>
            <a:ext cx="710437" cy="456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flipV="1">
            <a:off x="4322442" y="1951099"/>
            <a:ext cx="7896" cy="1018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endCxn id="8" idx="2"/>
          </p:cNvCxnSpPr>
          <p:nvPr/>
        </p:nvCxnSpPr>
        <p:spPr>
          <a:xfrm flipV="1">
            <a:off x="5440691" y="2534661"/>
            <a:ext cx="607420" cy="545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5436546" y="3707642"/>
            <a:ext cx="585328" cy="4965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4330338" y="3745156"/>
            <a:ext cx="0" cy="1193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flipH="1">
            <a:off x="2872650" y="3707642"/>
            <a:ext cx="589313" cy="562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669470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Прямоугольник 1"/>
          <p:cNvSpPr/>
          <p:nvPr/>
        </p:nvSpPr>
        <p:spPr>
          <a:xfrm>
            <a:off x="881134" y="454088"/>
            <a:ext cx="6170830" cy="400110"/>
          </a:xfrm>
          <a:prstGeom prst="rect">
            <a:avLst/>
          </a:prstGeom>
        </p:spPr>
        <p:txBody>
          <a:bodyPr wrap="square">
            <a:spAutoFit/>
          </a:bodyPr>
          <a:lstStyle/>
          <a:p>
            <a:pPr>
              <a:spcAft>
                <a:spcPts val="600"/>
              </a:spcAft>
            </a:pPr>
            <a:r>
              <a:rPr lang="kk-KZ"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АНЫҚТАМА БҰРЫШЫ</a:t>
            </a:r>
            <a:endParaRPr lang="ru-RU"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Скругленный прямоугольник 12"/>
          <p:cNvSpPr/>
          <p:nvPr/>
        </p:nvSpPr>
        <p:spPr>
          <a:xfrm>
            <a:off x="756440" y="977308"/>
            <a:ext cx="7597851" cy="9005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914400"/>
            <a:r>
              <a:rPr lang="kk-KZ" sz="2400" b="1" dirty="0">
                <a:solidFill>
                  <a:srgbClr val="002060"/>
                </a:solidFill>
                <a:latin typeface="Times New Roman" panose="02020603050405020304" pitchFamily="18" charset="0"/>
                <a:cs typeface="Times New Roman" panose="02020603050405020304" pitchFamily="18" charset="0"/>
              </a:rPr>
              <a:t>Мәтін бойынша жоспар құру – </a:t>
            </a:r>
            <a:r>
              <a:rPr lang="kk-KZ" sz="2400" dirty="0">
                <a:solidFill>
                  <a:srgbClr val="002060"/>
                </a:solidFill>
                <a:latin typeface="Times New Roman" panose="02020603050405020304" pitchFamily="18" charset="0"/>
                <a:cs typeface="Times New Roman" panose="02020603050405020304" pitchFamily="18" charset="0"/>
              </a:rPr>
              <a:t>берілген мәтіннің ішіндегі ең мәнді, маңызды ойды, түйінін, дәнін </a:t>
            </a:r>
            <a:r>
              <a:rPr lang="kk-KZ" sz="2400" dirty="0" smtClean="0">
                <a:solidFill>
                  <a:srgbClr val="002060"/>
                </a:solidFill>
                <a:latin typeface="Times New Roman" panose="02020603050405020304" pitchFamily="18" charset="0"/>
                <a:cs typeface="Times New Roman" panose="02020603050405020304" pitchFamily="18" charset="0"/>
              </a:rPr>
              <a:t>табу.</a:t>
            </a:r>
            <a:endParaRPr lang="kk-KZ" sz="2400" dirty="0">
              <a:solidFill>
                <a:srgbClr val="002060"/>
              </a:solidFill>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1177635" y="2177065"/>
            <a:ext cx="7176653" cy="6852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914400"/>
            <a:r>
              <a:rPr lang="kk-KZ" sz="2200" b="1" dirty="0">
                <a:solidFill>
                  <a:srgbClr val="002060"/>
                </a:solidFill>
                <a:latin typeface="Times New Roman" panose="02020603050405020304" pitchFamily="18" charset="0"/>
                <a:ea typeface="Calibri" panose="020F0502020204030204" pitchFamily="34" charset="0"/>
              </a:rPr>
              <a:t>Жай (қарапайым) жоспар </a:t>
            </a:r>
            <a:r>
              <a:rPr lang="kk-KZ" sz="2200" dirty="0">
                <a:solidFill>
                  <a:srgbClr val="002060"/>
                </a:solidFill>
                <a:latin typeface="Times New Roman" panose="02020603050405020304" pitchFamily="18" charset="0"/>
                <a:ea typeface="Calibri" panose="020F0502020204030204" pitchFamily="34" charset="0"/>
              </a:rPr>
              <a:t>– мәтіндегі маңызды бөлімдердің атауы.</a:t>
            </a:r>
            <a:endParaRPr lang="ru-RU" sz="2200" dirty="0">
              <a:solidFill>
                <a:srgbClr val="002060"/>
              </a:solidFill>
              <a:latin typeface="Calibri" panose="020F0502020204030204"/>
            </a:endParaRPr>
          </a:p>
        </p:txBody>
      </p:sp>
      <p:sp>
        <p:nvSpPr>
          <p:cNvPr id="5" name="Скругленный прямоугольник 4"/>
          <p:cNvSpPr/>
          <p:nvPr/>
        </p:nvSpPr>
        <p:spPr>
          <a:xfrm>
            <a:off x="1177635" y="3078783"/>
            <a:ext cx="7176653" cy="6852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914400"/>
            <a:r>
              <a:rPr lang="kk-KZ" sz="2200" b="1" dirty="0">
                <a:solidFill>
                  <a:srgbClr val="002060"/>
                </a:solidFill>
                <a:latin typeface="Times New Roman" panose="02020603050405020304" pitchFamily="18" charset="0"/>
                <a:ea typeface="Calibri" panose="020F0502020204030204" pitchFamily="34" charset="0"/>
              </a:rPr>
              <a:t>Күрделі  жоспар </a:t>
            </a:r>
            <a:r>
              <a:rPr lang="kk-KZ" sz="2200" dirty="0">
                <a:solidFill>
                  <a:srgbClr val="002060"/>
                </a:solidFill>
                <a:latin typeface="Times New Roman" panose="02020603050405020304" pitchFamily="18" charset="0"/>
                <a:ea typeface="Calibri" panose="020F0502020204030204" pitchFamily="34" charset="0"/>
              </a:rPr>
              <a:t>– мәтіндегі  маңызды бөлім атаулары мағыналық компоненттерімен бірге ұсынылады.</a:t>
            </a:r>
          </a:p>
        </p:txBody>
      </p:sp>
      <p:sp>
        <p:nvSpPr>
          <p:cNvPr id="7" name="Скругленный прямоугольник 6"/>
          <p:cNvSpPr/>
          <p:nvPr/>
        </p:nvSpPr>
        <p:spPr>
          <a:xfrm>
            <a:off x="1177635" y="4048440"/>
            <a:ext cx="7176653" cy="100713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defTabSz="914400"/>
            <a:r>
              <a:rPr lang="kk-KZ" sz="2200" b="1" dirty="0">
                <a:solidFill>
                  <a:srgbClr val="002060"/>
                </a:solidFill>
                <a:latin typeface="Times New Roman" panose="02020603050405020304" pitchFamily="18" charset="0"/>
                <a:ea typeface="Calibri" panose="020F0502020204030204" pitchFamily="34" charset="0"/>
              </a:rPr>
              <a:t>Тезистік  жоспар </a:t>
            </a:r>
            <a:r>
              <a:rPr lang="kk-KZ" sz="2200" dirty="0">
                <a:solidFill>
                  <a:srgbClr val="002060"/>
                </a:solidFill>
                <a:latin typeface="Times New Roman" panose="02020603050405020304" pitchFamily="18" charset="0"/>
                <a:ea typeface="Calibri" panose="020F0502020204030204" pitchFamily="34" charset="0"/>
              </a:rPr>
              <a:t>– мәтін  бөлімдерінің тақырыпшалары мен азат жолдардың негізгі мазмұнына қатысты атаулар қамтылады. </a:t>
            </a:r>
            <a:endParaRPr lang="ru-RU" sz="2200" dirty="0">
              <a:solidFill>
                <a:srgbClr val="002060"/>
              </a:solidFill>
              <a:latin typeface="Calibri" panose="020F0502020204030204"/>
            </a:endParaRPr>
          </a:p>
        </p:txBody>
      </p:sp>
      <p:sp>
        <p:nvSpPr>
          <p:cNvPr id="8" name="Скругленный прямоугольник 7"/>
          <p:cNvSpPr/>
          <p:nvPr/>
        </p:nvSpPr>
        <p:spPr>
          <a:xfrm>
            <a:off x="1177635" y="5276082"/>
            <a:ext cx="7176653" cy="6852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defTabSz="914400"/>
            <a:r>
              <a:rPr lang="kk-KZ" sz="2200" b="1" dirty="0">
                <a:solidFill>
                  <a:srgbClr val="002060"/>
                </a:solidFill>
                <a:latin typeface="Times New Roman" panose="02020603050405020304" pitchFamily="18" charset="0"/>
                <a:ea typeface="Calibri" panose="020F0502020204030204" pitchFamily="34" charset="0"/>
              </a:rPr>
              <a:t>Сұраулы жоспар – </a:t>
            </a:r>
            <a:r>
              <a:rPr lang="kk-KZ" sz="2200" dirty="0">
                <a:solidFill>
                  <a:srgbClr val="002060"/>
                </a:solidFill>
                <a:latin typeface="Times New Roman" panose="02020603050405020304" pitchFamily="18" charset="0"/>
                <a:ea typeface="Calibri" panose="020F0502020204030204" pitchFamily="34" charset="0"/>
              </a:rPr>
              <a:t>әр сауал мәтіннің негізгі ақпараттық бөлігін қамтиды. </a:t>
            </a:r>
            <a:endParaRPr lang="ru-RU" sz="2200" dirty="0">
              <a:solidFill>
                <a:srgbClr val="002060"/>
              </a:solidFill>
              <a:latin typeface="Calibri" panose="020F0502020204030204"/>
            </a:endParaRPr>
          </a:p>
        </p:txBody>
      </p:sp>
      <p:sp>
        <p:nvSpPr>
          <p:cNvPr id="9" name="Штриховая стрелка вправо 8"/>
          <p:cNvSpPr/>
          <p:nvPr/>
        </p:nvSpPr>
        <p:spPr>
          <a:xfrm rot="5400000">
            <a:off x="587935" y="1870887"/>
            <a:ext cx="478087" cy="63478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Штриховая стрелка вправо 9"/>
          <p:cNvSpPr/>
          <p:nvPr/>
        </p:nvSpPr>
        <p:spPr>
          <a:xfrm rot="5400000">
            <a:off x="654180" y="3616722"/>
            <a:ext cx="427460" cy="64589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11" name="Штриховая стрелка вправо 10"/>
          <p:cNvSpPr/>
          <p:nvPr/>
        </p:nvSpPr>
        <p:spPr>
          <a:xfrm rot="5400000">
            <a:off x="641567" y="2686917"/>
            <a:ext cx="412389" cy="67634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12" name="Штриховая стрелка вправо 11"/>
          <p:cNvSpPr/>
          <p:nvPr/>
        </p:nvSpPr>
        <p:spPr>
          <a:xfrm rot="5400000">
            <a:off x="629085" y="4764999"/>
            <a:ext cx="504096" cy="64589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Tree>
    <p:extLst>
      <p:ext uri="{BB962C8B-B14F-4D97-AF65-F5344CB8AC3E}">
        <p14:creationId xmlns:p14="http://schemas.microsoft.com/office/powerpoint/2010/main" xmlns="" val="31193735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29"/>
        <p:cNvGrpSpPr/>
        <p:nvPr/>
      </p:nvGrpSpPr>
      <p:grpSpPr>
        <a:xfrm>
          <a:off x="0" y="0"/>
          <a:ext cx="0" cy="0"/>
          <a:chOff x="0" y="0"/>
          <a:chExt cx="0" cy="0"/>
        </a:xfrm>
      </p:grpSpPr>
      <p:sp>
        <p:nvSpPr>
          <p:cNvPr id="230" name="Google Shape;230;p65"/>
          <p:cNvSpPr txBox="1">
            <a:spLocks noGrp="1"/>
          </p:cNvSpPr>
          <p:nvPr>
            <p:ph type="body" idx="1"/>
          </p:nvPr>
        </p:nvSpPr>
        <p:spPr>
          <a:xfrm>
            <a:off x="848412" y="471118"/>
            <a:ext cx="7458539" cy="442400"/>
          </a:xfrm>
          <a:prstGeom prst="rect">
            <a:avLst/>
          </a:prstGeom>
        </p:spPr>
        <p:txBody>
          <a:bodyPr spcFirstLastPara="1" vert="horz" wrap="square" lIns="91425" tIns="91425" rIns="91425" bIns="91425" rtlCol="0" anchor="t" anchorCtr="0">
            <a:noAutofit/>
          </a:bodyPr>
          <a:lstStyle/>
          <a:p>
            <a:pPr marL="114297" indent="0" fontAlgn="base">
              <a:buNone/>
            </a:pPr>
            <a:r>
              <a:rPr lang="kk-KZ" sz="2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АНЫҚТАМА БҰРЫШЫ</a:t>
            </a:r>
            <a:endParaRPr lang="ru-RU"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2473418" y="1244213"/>
            <a:ext cx="4216213" cy="6575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defTabSz="914400"/>
            <a:r>
              <a:rPr lang="kk-KZ" sz="2000" b="1" dirty="0" smtClean="0">
                <a:solidFill>
                  <a:srgbClr val="002060"/>
                </a:solidFill>
                <a:latin typeface="Times New Roman" panose="02020603050405020304" pitchFamily="18" charset="0"/>
                <a:cs typeface="Times New Roman" panose="02020603050405020304" pitchFamily="18" charset="0"/>
              </a:rPr>
              <a:t>ЖОСПАР ҚҰРЫЛЫМЫ</a:t>
            </a:r>
            <a:endParaRPr lang="ru-RU" sz="2000" dirty="0">
              <a:solidFill>
                <a:srgbClr val="002060"/>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1076222" y="2315144"/>
            <a:ext cx="2318141" cy="7601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914400"/>
            <a:r>
              <a:rPr lang="kk-KZ" sz="2000" dirty="0" smtClean="0">
                <a:solidFill>
                  <a:srgbClr val="002060"/>
                </a:solidFill>
                <a:latin typeface="Times New Roman" panose="02020603050405020304" pitchFamily="18" charset="0"/>
                <a:cs typeface="Times New Roman" panose="02020603050405020304" pitchFamily="18" charset="0"/>
              </a:rPr>
              <a:t>КІРІСПЕ</a:t>
            </a:r>
            <a:endParaRPr lang="ru-RU" sz="2000" dirty="0">
              <a:solidFill>
                <a:srgbClr val="002060"/>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1076223" y="3340257"/>
            <a:ext cx="2318140" cy="73141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914400"/>
            <a:r>
              <a:rPr lang="kk-KZ" sz="2000" dirty="0" smtClean="0">
                <a:solidFill>
                  <a:srgbClr val="002060"/>
                </a:solidFill>
                <a:latin typeface="Times New Roman" panose="02020603050405020304" pitchFamily="18" charset="0"/>
                <a:cs typeface="Times New Roman" panose="02020603050405020304" pitchFamily="18" charset="0"/>
              </a:rPr>
              <a:t>НЕГІЗГІ</a:t>
            </a:r>
            <a:endParaRPr lang="ru-RU" sz="2000" dirty="0">
              <a:solidFill>
                <a:srgbClr val="002060"/>
              </a:solidFill>
              <a:latin typeface="Times New Roman" panose="02020603050405020304" pitchFamily="18" charset="0"/>
              <a:cs typeface="Times New Roman" panose="02020603050405020304" pitchFamily="18" charset="0"/>
            </a:endParaRPr>
          </a:p>
        </p:txBody>
      </p:sp>
      <p:sp>
        <p:nvSpPr>
          <p:cNvPr id="18" name="Скругленный прямоугольник 17"/>
          <p:cNvSpPr/>
          <p:nvPr/>
        </p:nvSpPr>
        <p:spPr>
          <a:xfrm>
            <a:off x="1076222" y="4366241"/>
            <a:ext cx="2692215" cy="72325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914400"/>
            <a:r>
              <a:rPr lang="kk-KZ" sz="2000" dirty="0" smtClean="0">
                <a:solidFill>
                  <a:srgbClr val="002060"/>
                </a:solidFill>
                <a:latin typeface="Times New Roman" panose="02020603050405020304" pitchFamily="18" charset="0"/>
                <a:cs typeface="Times New Roman" panose="02020603050405020304" pitchFamily="18" charset="0"/>
              </a:rPr>
              <a:t>ҚОРЫТЫНДЫ</a:t>
            </a:r>
            <a:endParaRPr lang="ru-RU"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57199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extBox 5"/>
          <p:cNvSpPr txBox="1"/>
          <p:nvPr/>
        </p:nvSpPr>
        <p:spPr>
          <a:xfrm>
            <a:off x="302203" y="443753"/>
            <a:ext cx="4412975" cy="400110"/>
          </a:xfrm>
          <a:prstGeom prst="rect">
            <a:avLst/>
          </a:prstGeom>
          <a:noFill/>
        </p:spPr>
        <p:txBody>
          <a:bodyPr wrap="square" rtlCol="0">
            <a:spAutoFit/>
          </a:bodyPr>
          <a:lstStyle/>
          <a:p>
            <a:pPr algn="ctr"/>
            <a:r>
              <a:rPr lang="ru-RU" sz="2000" b="1" dirty="0">
                <a:solidFill>
                  <a:srgbClr val="FF0000"/>
                </a:solidFill>
                <a:latin typeface="Times New Roman" panose="02020603050405020304" pitchFamily="18" charset="0"/>
                <a:cs typeface="Times New Roman" panose="02020603050405020304" pitchFamily="18" charset="0"/>
              </a:rPr>
              <a:t>С</a:t>
            </a:r>
            <a:r>
              <a:rPr lang="kk-KZ" sz="2000" b="1" dirty="0">
                <a:solidFill>
                  <a:srgbClr val="FF0000"/>
                </a:solidFill>
                <a:latin typeface="Times New Roman" panose="02020603050405020304" pitchFamily="18" charset="0"/>
                <a:cs typeface="Times New Roman" panose="02020603050405020304" pitchFamily="18" charset="0"/>
              </a:rPr>
              <a:t>ӨЗДІКПЕН ЖҰМЫС</a:t>
            </a:r>
          </a:p>
        </p:txBody>
      </p:sp>
      <p:graphicFrame>
        <p:nvGraphicFramePr>
          <p:cNvPr id="9" name="Таблица 8"/>
          <p:cNvGraphicFramePr>
            <a:graphicFrameLocks noGrp="1"/>
          </p:cNvGraphicFramePr>
          <p:nvPr>
            <p:extLst>
              <p:ext uri="{D42A27DB-BD31-4B8C-83A1-F6EECF244321}">
                <p14:modId xmlns:p14="http://schemas.microsoft.com/office/powerpoint/2010/main" xmlns="" val="3624674413"/>
              </p:ext>
            </p:extLst>
          </p:nvPr>
        </p:nvGraphicFramePr>
        <p:xfrm>
          <a:off x="559121" y="1429909"/>
          <a:ext cx="7961424" cy="3674304"/>
        </p:xfrm>
        <a:graphic>
          <a:graphicData uri="http://schemas.openxmlformats.org/drawingml/2006/table">
            <a:tbl>
              <a:tblPr firstRow="1" firstCol="1" bandRow="1"/>
              <a:tblGrid>
                <a:gridCol w="2388428">
                  <a:extLst>
                    <a:ext uri="{9D8B030D-6E8A-4147-A177-3AD203B41FA5}">
                      <a16:colId xmlns="" xmlns:a16="http://schemas.microsoft.com/office/drawing/2014/main" val="20000"/>
                    </a:ext>
                  </a:extLst>
                </a:gridCol>
                <a:gridCol w="5572996">
                  <a:extLst>
                    <a:ext uri="{9D8B030D-6E8A-4147-A177-3AD203B41FA5}">
                      <a16:colId xmlns="" xmlns:a16="http://schemas.microsoft.com/office/drawing/2014/main" val="20001"/>
                    </a:ext>
                  </a:extLst>
                </a:gridCol>
              </a:tblGrid>
              <a:tr h="636105">
                <a:tc>
                  <a:txBody>
                    <a:bodyPr/>
                    <a:lstStyle/>
                    <a:p>
                      <a:pPr algn="ctr">
                        <a:lnSpc>
                          <a:spcPct val="107000"/>
                        </a:lnSpc>
                        <a:spcAft>
                          <a:spcPts val="0"/>
                        </a:spcAft>
                      </a:pPr>
                      <a:r>
                        <a:rPr lang="kk-KZ" sz="2800" b="1" dirty="0">
                          <a:effectLst/>
                          <a:latin typeface="Times New Roman" panose="02020603050405020304" pitchFamily="18" charset="0"/>
                          <a:ea typeface="Calibri" panose="020F0502020204030204" pitchFamily="34" charset="0"/>
                          <a:cs typeface="Times New Roman" panose="02020603050405020304" pitchFamily="18" charset="0"/>
                        </a:rPr>
                        <a:t>Жөн-жосық</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07000"/>
                        </a:lnSpc>
                        <a:spcAft>
                          <a:spcPts val="0"/>
                        </a:spcAft>
                      </a:pPr>
                      <a:r>
                        <a:rPr lang="kk-KZ" sz="2800" dirty="0">
                          <a:effectLst/>
                          <a:latin typeface="Times New Roman" panose="02020603050405020304" pitchFamily="18" charset="0"/>
                          <a:ea typeface="Calibri" panose="020F0502020204030204" pitchFamily="34" charset="0"/>
                          <a:cs typeface="Times New Roman" panose="02020603050405020304" pitchFamily="18" charset="0"/>
                        </a:rPr>
                        <a:t>Салт-сана, үлгі-өнеге</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755374">
                <a:tc>
                  <a:txBody>
                    <a:bodyPr/>
                    <a:lstStyle/>
                    <a:p>
                      <a:pPr algn="ctr">
                        <a:lnSpc>
                          <a:spcPct val="107000"/>
                        </a:lnSpc>
                        <a:spcAft>
                          <a:spcPts val="0"/>
                        </a:spcAft>
                      </a:pPr>
                      <a:r>
                        <a:rPr lang="kk-KZ" sz="2800" b="1" dirty="0">
                          <a:effectLst/>
                          <a:latin typeface="Times New Roman" panose="02020603050405020304" pitchFamily="18" charset="0"/>
                          <a:ea typeface="Calibri" panose="020F0502020204030204" pitchFamily="34" charset="0"/>
                          <a:cs typeface="Times New Roman" panose="02020603050405020304" pitchFamily="18" charset="0"/>
                        </a:rPr>
                        <a:t>Парық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07000"/>
                        </a:lnSpc>
                        <a:spcAft>
                          <a:spcPts val="0"/>
                        </a:spcAft>
                      </a:pPr>
                      <a:r>
                        <a:rPr lang="kk-KZ" sz="2800" dirty="0">
                          <a:effectLst/>
                          <a:latin typeface="Times New Roman" panose="02020603050405020304" pitchFamily="18" charset="0"/>
                          <a:ea typeface="Calibri" panose="020F0502020204030204" pitchFamily="34" charset="0"/>
                          <a:cs typeface="Times New Roman" panose="02020603050405020304" pitchFamily="18" charset="0"/>
                        </a:rPr>
                        <a:t>Мұнда: сөздің қадір-қасиеті</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pPr algn="ctr">
                        <a:lnSpc>
                          <a:spcPct val="107000"/>
                        </a:lnSpc>
                        <a:spcAft>
                          <a:spcPts val="0"/>
                        </a:spcAft>
                      </a:pPr>
                      <a:r>
                        <a:rPr lang="kk-KZ" sz="2800" b="1" dirty="0">
                          <a:effectLst/>
                          <a:latin typeface="Times New Roman" panose="02020603050405020304" pitchFamily="18" charset="0"/>
                          <a:ea typeface="Calibri" panose="020F0502020204030204" pitchFamily="34" charset="0"/>
                          <a:cs typeface="Times New Roman" panose="02020603050405020304" pitchFamily="18" charset="0"/>
                        </a:rPr>
                        <a:t>Төл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07000"/>
                        </a:lnSpc>
                        <a:spcAft>
                          <a:spcPts val="0"/>
                        </a:spcAft>
                      </a:pPr>
                      <a:r>
                        <a:rPr lang="kk-KZ" sz="2800" i="1" dirty="0">
                          <a:effectLst/>
                          <a:latin typeface="Times New Roman" panose="02020603050405020304" pitchFamily="18" charset="0"/>
                          <a:ea typeface="Calibri" panose="020F0502020204030204" pitchFamily="34" charset="0"/>
                          <a:cs typeface="Times New Roman" panose="02020603050405020304" pitchFamily="18" charset="0"/>
                        </a:rPr>
                        <a:t>Сын</a:t>
                      </a:r>
                      <a:r>
                        <a:rPr lang="kk-KZ" sz="2800" dirty="0">
                          <a:effectLst/>
                          <a:latin typeface="Times New Roman" panose="02020603050405020304" pitchFamily="18" charset="0"/>
                          <a:ea typeface="Calibri" panose="020F0502020204030204" pitchFamily="34" charset="0"/>
                          <a:cs typeface="Times New Roman" panose="02020603050405020304" pitchFamily="18" charset="0"/>
                        </a:rPr>
                        <a:t>. Жеке өз басына тән, меншікті, байырғы;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kk-KZ" sz="2800" i="1" dirty="0">
                          <a:effectLst/>
                          <a:latin typeface="Times New Roman" panose="02020603050405020304" pitchFamily="18" charset="0"/>
                          <a:ea typeface="Calibri" panose="020F0502020204030204" pitchFamily="34" charset="0"/>
                          <a:cs typeface="Times New Roman" panose="02020603050405020304" pitchFamily="18" charset="0"/>
                        </a:rPr>
                        <a:t>Мұнда:</a:t>
                      </a:r>
                      <a:r>
                        <a:rPr lang="kk-KZ" sz="2800" dirty="0">
                          <a:effectLst/>
                          <a:latin typeface="Times New Roman" panose="02020603050405020304" pitchFamily="18" charset="0"/>
                          <a:ea typeface="Calibri" panose="020F0502020204030204" pitchFamily="34" charset="0"/>
                          <a:cs typeface="Times New Roman" panose="02020603050405020304" pitchFamily="18" charset="0"/>
                        </a:rPr>
                        <a:t> өз тілі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0">
                <a:tc>
                  <a:txBody>
                    <a:bodyPr/>
                    <a:lstStyle/>
                    <a:p>
                      <a:pPr algn="ctr">
                        <a:lnSpc>
                          <a:spcPct val="107000"/>
                        </a:lnSpc>
                        <a:spcAft>
                          <a:spcPts val="0"/>
                        </a:spcAft>
                      </a:pPr>
                      <a:r>
                        <a:rPr lang="kk-KZ" sz="2800" b="1" dirty="0">
                          <a:effectLst/>
                          <a:latin typeface="Times New Roman" panose="02020603050405020304" pitchFamily="18" charset="0"/>
                          <a:ea typeface="Calibri" panose="020F0502020204030204" pitchFamily="34" charset="0"/>
                          <a:cs typeface="Times New Roman" panose="02020603050405020304" pitchFamily="18" charset="0"/>
                        </a:rPr>
                        <a:t>Сусындау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07000"/>
                        </a:lnSpc>
                        <a:spcAft>
                          <a:spcPts val="0"/>
                        </a:spcAft>
                      </a:pPr>
                      <a:r>
                        <a:rPr lang="kk-KZ" sz="2800" dirty="0">
                          <a:effectLst/>
                          <a:latin typeface="Times New Roman" panose="02020603050405020304" pitchFamily="18" charset="0"/>
                          <a:ea typeface="Calibri" panose="020F0502020204030204" pitchFamily="34" charset="0"/>
                          <a:cs typeface="Times New Roman" panose="02020603050405020304" pitchFamily="18" charset="0"/>
                        </a:rPr>
                        <a:t>1) шөлін басу</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kk-KZ" sz="2800" dirty="0">
                          <a:effectLst/>
                          <a:latin typeface="Times New Roman" panose="02020603050405020304" pitchFamily="18" charset="0"/>
                          <a:ea typeface="Calibri" panose="020F0502020204030204" pitchFamily="34" charset="0"/>
                          <a:cs typeface="Times New Roman" panose="02020603050405020304" pitchFamily="18" charset="0"/>
                        </a:rPr>
                        <a:t>2) </a:t>
                      </a:r>
                      <a:r>
                        <a:rPr lang="kk-KZ" sz="2800" i="1" dirty="0">
                          <a:effectLst/>
                          <a:latin typeface="Times New Roman" panose="02020603050405020304" pitchFamily="18" charset="0"/>
                          <a:ea typeface="Calibri" panose="020F0502020204030204" pitchFamily="34" charset="0"/>
                          <a:cs typeface="Times New Roman" panose="02020603050405020304" pitchFamily="18" charset="0"/>
                        </a:rPr>
                        <a:t>Ауыспалы мағынада:</a:t>
                      </a:r>
                      <a:r>
                        <a:rPr lang="kk-KZ" sz="2800" dirty="0">
                          <a:effectLst/>
                          <a:latin typeface="Times New Roman" panose="02020603050405020304" pitchFamily="18" charset="0"/>
                          <a:ea typeface="Calibri" panose="020F0502020204030204" pitchFamily="34" charset="0"/>
                          <a:cs typeface="Times New Roman" panose="02020603050405020304" pitchFamily="18" charset="0"/>
                        </a:rPr>
                        <a:t>  білім алу</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8741057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Прямоугольник 5"/>
          <p:cNvSpPr/>
          <p:nvPr/>
        </p:nvSpPr>
        <p:spPr>
          <a:xfrm>
            <a:off x="726338" y="921272"/>
            <a:ext cx="7522570" cy="1200329"/>
          </a:xfrm>
          <a:prstGeom prst="rect">
            <a:avLst/>
          </a:prstGeom>
        </p:spPr>
        <p:txBody>
          <a:bodyPr wrap="square">
            <a:spAutoFit/>
          </a:bodyPr>
          <a:lstStyle/>
          <a:p>
            <a:pPr lvl="0" algn="just" defTabSz="914400"/>
            <a:r>
              <a:rPr lang="kk-KZ" sz="2400" b="1" dirty="0" smtClean="0">
                <a:solidFill>
                  <a:srgbClr val="FF0000"/>
                </a:solidFill>
                <a:latin typeface="Times New Roman" panose="02020603050405020304" pitchFamily="18" charset="0"/>
                <a:cs typeface="Times New Roman" panose="02020603050405020304" pitchFamily="18" charset="0"/>
              </a:rPr>
              <a:t>1-тапсырма</a:t>
            </a:r>
            <a:r>
              <a:rPr lang="kk-KZ" sz="2400" b="1" dirty="0">
                <a:solidFill>
                  <a:srgbClr val="FF0000"/>
                </a:solidFill>
                <a:latin typeface="Times New Roman" panose="02020603050405020304" pitchFamily="18" charset="0"/>
                <a:cs typeface="Times New Roman" panose="02020603050405020304" pitchFamily="18" charset="0"/>
              </a:rPr>
              <a:t>. </a:t>
            </a:r>
            <a:r>
              <a:rPr lang="kk-KZ" sz="2400" i="1" dirty="0">
                <a:solidFill>
                  <a:srgbClr val="002060"/>
                </a:solidFill>
                <a:latin typeface="Times New Roman" panose="02020603050405020304" pitchFamily="18" charset="0"/>
                <a:cs typeface="Times New Roman" panose="02020603050405020304" pitchFamily="18" charset="0"/>
              </a:rPr>
              <a:t>Берілген мәтінді оқып, мәтінге сәйкес кіріспе, негізгі және қорытынды бөлімдерді қамтитын қарапайым жоспар </a:t>
            </a:r>
            <a:r>
              <a:rPr lang="kk-KZ" sz="2400" i="1" dirty="0" smtClean="0">
                <a:solidFill>
                  <a:srgbClr val="002060"/>
                </a:solidFill>
                <a:latin typeface="Times New Roman" panose="02020603050405020304" pitchFamily="18" charset="0"/>
                <a:cs typeface="Times New Roman" panose="02020603050405020304" pitchFamily="18" charset="0"/>
              </a:rPr>
              <a:t>құрыңдар.</a:t>
            </a:r>
            <a:endParaRPr lang="kk-KZ" sz="2400" i="1" dirty="0">
              <a:solidFill>
                <a:srgbClr val="00206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837174" y="3057138"/>
            <a:ext cx="7606147" cy="1990673"/>
          </a:xfrm>
          <a:prstGeom prst="rect">
            <a:avLst/>
          </a:prstGeom>
        </p:spPr>
        <p:txBody>
          <a:bodyPr wrap="square">
            <a:spAutoFit/>
          </a:bodyPr>
          <a:lstStyle/>
          <a:p>
            <a:pPr marL="457200" indent="-435610" defTabSz="914400">
              <a:lnSpc>
                <a:spcPct val="107000"/>
              </a:lnSpc>
            </a:pPr>
            <a:r>
              <a:rPr lang="kk-KZ"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Дескриптор:</a:t>
            </a:r>
            <a:endPar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defTabSz="914400">
              <a:lnSpc>
                <a:spcPct val="107000"/>
              </a:lnSpc>
              <a:buFont typeface="Times New Roman" panose="02020603050405020304" pitchFamily="18" charset="0"/>
              <a:buChar char="-"/>
            </a:pPr>
            <a:r>
              <a:rPr lang="kk-KZ"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қарапайым </a:t>
            </a:r>
            <a:r>
              <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жоспар құрады;</a:t>
            </a:r>
            <a:endParaRPr lang="ru-RU" sz="24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defTabSz="914400">
              <a:buFontTx/>
              <a:buChar char="-"/>
            </a:pPr>
            <a:r>
              <a:rPr lang="kk-KZ" sz="2400" dirty="0" smtClean="0">
                <a:solidFill>
                  <a:srgbClr val="002060"/>
                </a:solidFill>
                <a:latin typeface="Times New Roman" panose="02020603050405020304" pitchFamily="18" charset="0"/>
                <a:ea typeface="Times New Roman" panose="02020603050405020304" pitchFamily="18" charset="0"/>
              </a:rPr>
              <a:t>жоспарда </a:t>
            </a:r>
            <a:r>
              <a:rPr lang="kk-KZ" sz="2400" dirty="0">
                <a:solidFill>
                  <a:srgbClr val="002060"/>
                </a:solidFill>
                <a:latin typeface="Times New Roman" panose="02020603050405020304" pitchFamily="18" charset="0"/>
                <a:ea typeface="Times New Roman" panose="02020603050405020304" pitchFamily="18" charset="0"/>
              </a:rPr>
              <a:t>кіріспе, негізгі, қорытынды бөлімдерді қамтиды:</a:t>
            </a:r>
          </a:p>
          <a:p>
            <a:pPr marL="800100" lvl="1" indent="-342900" defTabSz="914400">
              <a:buFontTx/>
              <a:buChar char="-"/>
            </a:pPr>
            <a:r>
              <a:rPr lang="ru-RU" sz="2400" dirty="0" err="1">
                <a:solidFill>
                  <a:srgbClr val="002060"/>
                </a:solidFill>
                <a:latin typeface="Times New Roman" panose="02020603050405020304" pitchFamily="18" charset="0"/>
                <a:cs typeface="Times New Roman" panose="02020603050405020304" pitchFamily="18" charset="0"/>
              </a:rPr>
              <a:t>ж</a:t>
            </a:r>
            <a:r>
              <a:rPr lang="ru-RU" sz="2400" dirty="0" err="1" smtClean="0">
                <a:solidFill>
                  <a:srgbClr val="002060"/>
                </a:solidFill>
                <a:latin typeface="Times New Roman" panose="02020603050405020304" pitchFamily="18" charset="0"/>
                <a:cs typeface="Times New Roman" panose="02020603050405020304" pitchFamily="18" charset="0"/>
              </a:rPr>
              <a:t>оспарды</a:t>
            </a:r>
            <a:r>
              <a:rPr lang="ru-RU" sz="2400" dirty="0" smtClean="0">
                <a:solidFill>
                  <a:srgbClr val="002060"/>
                </a:solidFill>
                <a:latin typeface="Times New Roman" panose="02020603050405020304" pitchFamily="18" charset="0"/>
                <a:cs typeface="Times New Roman" panose="02020603050405020304" pitchFamily="18" charset="0"/>
              </a:rPr>
              <a:t> </a:t>
            </a:r>
            <a:r>
              <a:rPr lang="ru-RU" sz="2400" dirty="0" err="1" smtClean="0">
                <a:solidFill>
                  <a:srgbClr val="002060"/>
                </a:solidFill>
                <a:latin typeface="Times New Roman" panose="02020603050405020304" pitchFamily="18" charset="0"/>
                <a:cs typeface="Times New Roman" panose="02020603050405020304" pitchFamily="18" charset="0"/>
              </a:rPr>
              <a:t>мәтіннің</a:t>
            </a:r>
            <a:r>
              <a:rPr lang="ru-RU" sz="2400" dirty="0" smtClean="0">
                <a:solidFill>
                  <a:srgbClr val="002060"/>
                </a:solidFill>
                <a:latin typeface="Times New Roman" panose="02020603050405020304" pitchFamily="18" charset="0"/>
                <a:cs typeface="Times New Roman" panose="02020603050405020304" pitchFamily="18" charset="0"/>
              </a:rPr>
              <a:t> </a:t>
            </a:r>
            <a:r>
              <a:rPr lang="ru-RU" sz="2400" dirty="0" err="1" smtClean="0">
                <a:solidFill>
                  <a:srgbClr val="002060"/>
                </a:solidFill>
                <a:latin typeface="Times New Roman" panose="02020603050405020304" pitchFamily="18" charset="0"/>
                <a:cs typeface="Times New Roman" panose="02020603050405020304" pitchFamily="18" charset="0"/>
              </a:rPr>
              <a:t>түйінін</a:t>
            </a:r>
            <a:r>
              <a:rPr lang="ru-RU" sz="2400" dirty="0" smtClean="0">
                <a:solidFill>
                  <a:srgbClr val="002060"/>
                </a:solidFill>
                <a:latin typeface="Times New Roman" panose="02020603050405020304" pitchFamily="18" charset="0"/>
                <a:cs typeface="Times New Roman" panose="02020603050405020304" pitchFamily="18" charset="0"/>
              </a:rPr>
              <a:t>, </a:t>
            </a:r>
            <a:r>
              <a:rPr lang="ru-RU" sz="2400" dirty="0" err="1" smtClean="0">
                <a:solidFill>
                  <a:srgbClr val="002060"/>
                </a:solidFill>
                <a:latin typeface="Times New Roman" panose="02020603050405020304" pitchFamily="18" charset="0"/>
                <a:cs typeface="Times New Roman" panose="02020603050405020304" pitchFamily="18" charset="0"/>
              </a:rPr>
              <a:t>дәнін</a:t>
            </a:r>
            <a:r>
              <a:rPr lang="ru-RU" sz="2400" dirty="0" smtClean="0">
                <a:solidFill>
                  <a:srgbClr val="002060"/>
                </a:solidFill>
                <a:latin typeface="Times New Roman" panose="02020603050405020304" pitchFamily="18" charset="0"/>
                <a:cs typeface="Times New Roman" panose="02020603050405020304" pitchFamily="18" charset="0"/>
              </a:rPr>
              <a:t> </a:t>
            </a:r>
            <a:r>
              <a:rPr lang="ru-RU" sz="2400" dirty="0" err="1" smtClean="0">
                <a:solidFill>
                  <a:srgbClr val="002060"/>
                </a:solidFill>
                <a:latin typeface="Times New Roman" panose="02020603050405020304" pitchFamily="18" charset="0"/>
                <a:cs typeface="Times New Roman" panose="02020603050405020304" pitchFamily="18" charset="0"/>
              </a:rPr>
              <a:t>ашады</a:t>
            </a:r>
            <a:r>
              <a:rPr lang="ru-RU" sz="2400" dirty="0" smtClean="0">
                <a:solidFill>
                  <a:srgbClr val="002060"/>
                </a:solidFill>
                <a:latin typeface="Times New Roman" panose="02020603050405020304" pitchFamily="18" charset="0"/>
                <a:cs typeface="Times New Roman" panose="02020603050405020304" pitchFamily="18" charset="0"/>
              </a:rPr>
              <a:t>. </a:t>
            </a:r>
            <a:endParaRPr lang="ru-RU"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771424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2187</TotalTime>
  <Words>297</Words>
  <Application>Microsoft Office PowerPoint</Application>
  <PresentationFormat>Экран (4:3)</PresentationFormat>
  <Paragraphs>88</Paragraphs>
  <Slides>14</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Натуральные материалы</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admin</cp:lastModifiedBy>
  <cp:revision>122</cp:revision>
  <dcterms:created xsi:type="dcterms:W3CDTF">2020-03-23T04:56:31Z</dcterms:created>
  <dcterms:modified xsi:type="dcterms:W3CDTF">2020-07-23T18:59:02Z</dcterms:modified>
</cp:coreProperties>
</file>