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19"/>
  </p:notesMasterIdLst>
  <p:sldIdLst>
    <p:sldId id="260" r:id="rId2"/>
    <p:sldId id="266" r:id="rId3"/>
    <p:sldId id="286" r:id="rId4"/>
    <p:sldId id="261" r:id="rId5"/>
    <p:sldId id="262" r:id="rId6"/>
    <p:sldId id="285" r:id="rId7"/>
    <p:sldId id="271" r:id="rId8"/>
    <p:sldId id="293" r:id="rId9"/>
    <p:sldId id="273" r:id="rId10"/>
    <p:sldId id="289" r:id="rId11"/>
    <p:sldId id="299" r:id="rId12"/>
    <p:sldId id="277" r:id="rId13"/>
    <p:sldId id="300" r:id="rId14"/>
    <p:sldId id="296" r:id="rId15"/>
    <p:sldId id="297" r:id="rId16"/>
    <p:sldId id="291" r:id="rId17"/>
    <p:sldId id="29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FE2FF"/>
    <a:srgbClr val="D9F5FF"/>
    <a:srgbClr val="71DAFF"/>
    <a:srgbClr val="A3E7FF"/>
    <a:srgbClr val="17A95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3755" autoAdjust="0"/>
  </p:normalViewPr>
  <p:slideViewPr>
    <p:cSldViewPr snapToGrid="0">
      <p:cViewPr varScale="1">
        <p:scale>
          <a:sx n="68" d="100"/>
          <a:sy n="68" d="100"/>
        </p:scale>
        <p:origin x="-135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F6D9-74BC-48B3-A980-D9C78563F1C8}" type="datetimeFigureOut">
              <a:rPr lang="ru-RU" smtClean="0"/>
              <a:pPr/>
              <a:t>24.07.2020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3B2B0-5123-4112-9DAB-FEF64EAB8535}" type="slidenum">
              <a:rPr lang="ru-RU" smtClean="0"/>
              <a:pPr/>
              <a:t>‹#›</a:t>
            </a:fld>
            <a:endParaRPr lang="ru-RU"/>
          </a:p>
        </p:txBody>
      </p:sp>
    </p:spTree>
    <p:extLst>
      <p:ext uri="{BB962C8B-B14F-4D97-AF65-F5344CB8AC3E}">
        <p14:creationId xmlns:p14="http://schemas.microsoft.com/office/powerpoint/2010/main" xmlns="" val="76116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7</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79157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8617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1674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1674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12</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4036674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13</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4036674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00000000-1234-1234-1234-123412341234}"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8038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767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2677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375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3451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420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5005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78669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3460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31645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6814740"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4857194"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2899648"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942102"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Tree>
    <p:extLst>
      <p:ext uri="{BB962C8B-B14F-4D97-AF65-F5344CB8AC3E}">
        <p14:creationId xmlns:p14="http://schemas.microsoft.com/office/powerpoint/2010/main" xmlns="" val="5917093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xmlns="" val="543533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xmlns="" val="1636429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Google Shape;128;p34"/>
          <p:cNvPicPr preferRelativeResize="0"/>
          <p:nvPr userDrawn="1"/>
        </p:nvPicPr>
        <p:blipFill rotWithShape="1">
          <a:blip r:embed="rId2" cstate="print">
            <a:alphaModFix/>
          </a:blip>
          <a:srcRect l="34028" r="11059"/>
          <a:stretch/>
        </p:blipFill>
        <p:spPr>
          <a:xfrm>
            <a:off x="4298479" y="93"/>
            <a:ext cx="4845521" cy="6857814"/>
          </a:xfrm>
          <a:prstGeom prst="rect">
            <a:avLst/>
          </a:prstGeom>
          <a:noFill/>
          <a:ln>
            <a:noFill/>
          </a:ln>
        </p:spPr>
      </p:pic>
      <p:pic>
        <p:nvPicPr>
          <p:cNvPr id="5" name="Google Shape;131;p34"/>
          <p:cNvPicPr preferRelativeResize="0"/>
          <p:nvPr userDrawn="1"/>
        </p:nvPicPr>
        <p:blipFill>
          <a:blip r:embed="rId3" cstate="print">
            <a:extLst>
              <a:ext uri="{28A0092B-C50C-407E-A947-70E740481C1C}">
                <a14:useLocalDpi xmlns:a14="http://schemas.microsoft.com/office/drawing/2010/main" xmlns="" val="0"/>
              </a:ext>
            </a:extLst>
          </a:blip>
          <a:stretch>
            <a:fillRect/>
          </a:stretch>
        </p:blipFill>
        <p:spPr>
          <a:xfrm>
            <a:off x="787623" y="1055507"/>
            <a:ext cx="2918635" cy="4814922"/>
          </a:xfrm>
          <a:prstGeom prst="rect">
            <a:avLst/>
          </a:prstGeom>
          <a:noFill/>
          <a:ln>
            <a:noFill/>
          </a:ln>
        </p:spPr>
      </p:pic>
      <p:sp>
        <p:nvSpPr>
          <p:cNvPr id="6" name="Title 1"/>
          <p:cNvSpPr>
            <a:spLocks noGrp="1"/>
          </p:cNvSpPr>
          <p:nvPr>
            <p:ph type="title" hasCustomPrompt="1"/>
          </p:nvPr>
        </p:nvSpPr>
        <p:spPr>
          <a:xfrm>
            <a:off x="4877369" y="682388"/>
            <a:ext cx="3792372" cy="5100954"/>
          </a:xfrm>
          <a:effectLst>
            <a:outerShdw blurRad="50800" dist="38100" dir="5400000" algn="t" rotWithShape="0">
              <a:prstClr val="black">
                <a:alpha val="40000"/>
              </a:prstClr>
            </a:outerShdw>
          </a:effectLst>
        </p:spPr>
        <p:txBody>
          <a:bodyPr>
            <a:normAutofit/>
          </a:bodyPr>
          <a:lstStyle>
            <a:lvl1pPr algn="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xmlns="" val="12394942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Цели урока 1">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08810" y="191382"/>
            <a:ext cx="671033" cy="895361"/>
          </a:xfrm>
          <a:prstGeom prst="rect">
            <a:avLst/>
          </a:prstGeom>
        </p:spPr>
      </p:pic>
      <p:sp>
        <p:nvSpPr>
          <p:cNvPr id="14" name="Текст 13"/>
          <p:cNvSpPr>
            <a:spLocks noGrp="1"/>
          </p:cNvSpPr>
          <p:nvPr>
            <p:ph type="body" sz="quarter" idx="10"/>
          </p:nvPr>
        </p:nvSpPr>
        <p:spPr>
          <a:xfrm>
            <a:off x="970313" y="2167244"/>
            <a:ext cx="7059689" cy="3847608"/>
          </a:xfrm>
        </p:spPr>
        <p:txBody>
          <a:bodyPr>
            <a:normAutofit/>
          </a:bodyPr>
          <a:lstStyle>
            <a:lvl1pPr marL="342900" indent="-342900">
              <a:buFont typeface="Arial" panose="020B0604020202020204" pitchFamily="34" charset="0"/>
              <a:buChar char="•"/>
              <a:defRPr sz="1800" b="0"/>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p>
          <a:p>
            <a:pPr lvl="0"/>
            <a:r>
              <a:rPr lang="ru-RU" dirty="0" smtClean="0"/>
              <a:t>Второй уровень</a:t>
            </a:r>
          </a:p>
          <a:p>
            <a:pPr lvl="0"/>
            <a:r>
              <a:rPr lang="ru-RU" dirty="0" smtClean="0"/>
              <a:t>Третий уровень</a:t>
            </a:r>
          </a:p>
          <a:p>
            <a:pPr lvl="0"/>
            <a:r>
              <a:rPr lang="ru-RU" dirty="0" smtClean="0"/>
              <a:t>Четвертый уровень</a:t>
            </a:r>
          </a:p>
          <a:p>
            <a:pPr lvl="0"/>
            <a:r>
              <a:rPr lang="ru-RU" dirty="0" smtClean="0"/>
              <a:t>Пятый уровень</a:t>
            </a:r>
            <a:endParaRPr lang="ru-RU" dirty="0"/>
          </a:p>
        </p:txBody>
      </p:sp>
      <p:sp>
        <p:nvSpPr>
          <p:cNvPr id="15" name="Текст 13"/>
          <p:cNvSpPr>
            <a:spLocks noGrp="1"/>
          </p:cNvSpPr>
          <p:nvPr>
            <p:ph type="body" sz="quarter" idx="11"/>
          </p:nvPr>
        </p:nvSpPr>
        <p:spPr>
          <a:xfrm>
            <a:off x="970313" y="1543788"/>
            <a:ext cx="7059689"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xmlns="" val="24847047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Страница с текстом">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08810" y="191382"/>
            <a:ext cx="671033" cy="895361"/>
          </a:xfrm>
          <a:prstGeom prst="rect">
            <a:avLst/>
          </a:prstGeom>
        </p:spPr>
      </p:pic>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
        <p:nvSpPr>
          <p:cNvPr id="10" name="Текст 13"/>
          <p:cNvSpPr>
            <a:spLocks noGrp="1"/>
          </p:cNvSpPr>
          <p:nvPr>
            <p:ph type="body" sz="quarter" idx="10" hasCustomPrompt="1"/>
          </p:nvPr>
        </p:nvSpPr>
        <p:spPr>
          <a:xfrm>
            <a:off x="970312" y="2167244"/>
            <a:ext cx="7075043" cy="3847608"/>
          </a:xfrm>
        </p:spPr>
        <p:txBody>
          <a:bodyPr>
            <a:normAutofit/>
          </a:bodyPr>
          <a:lstStyle>
            <a:lvl1pPr marL="0" indent="0">
              <a:lnSpc>
                <a:spcPct val="100000"/>
              </a:lnSpc>
              <a:buFont typeface="Arial" panose="020B0604020202020204" pitchFamily="34" charset="0"/>
              <a:buNone/>
              <a:defRPr sz="1350" b="0" baseline="0"/>
            </a:lvl1pPr>
            <a:lvl2pPr marL="342900" indent="0">
              <a:buNone/>
              <a:defRPr/>
            </a:lvl2pPr>
            <a:lvl3pPr marL="685800" indent="0">
              <a:buNone/>
              <a:defRPr/>
            </a:lvl3pPr>
            <a:lvl4pPr marL="1028700" indent="0">
              <a:buNone/>
              <a:defRPr/>
            </a:lvl4pPr>
            <a:lvl5pPr marL="1371600" indent="0">
              <a:buNone/>
              <a:defRPr/>
            </a:lvl5pPr>
          </a:lstStyle>
          <a:p>
            <a:pPr lvl="0"/>
            <a:r>
              <a:rPr lang="en-US" b="1" dirty="0" smtClean="0"/>
              <a:t>Lorem Ipsum</a:t>
            </a:r>
            <a:r>
              <a:rPr lang="en-US" dirty="0" smtClean="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t>popularised</a:t>
            </a:r>
            <a:r>
              <a:rPr lang="en-US" dirty="0" smtClean="0"/>
              <a:t> in the 1960s with the release of </a:t>
            </a:r>
            <a:r>
              <a:rPr lang="en-US" dirty="0" err="1" smtClean="0"/>
              <a:t>Letraset</a:t>
            </a:r>
            <a:r>
              <a:rPr lang="en-US" dirty="0" smtClean="0"/>
              <a:t> sheets containing Lorem Ipsum passages, and more recently with desktop publishing software like Aldus PageMaker including versions of Lorem Ipsum.</a:t>
            </a:r>
            <a:endParaRPr lang="ru-RU" dirty="0"/>
          </a:p>
        </p:txBody>
      </p:sp>
      <p:sp>
        <p:nvSpPr>
          <p:cNvPr id="11" name="Текст 13"/>
          <p:cNvSpPr>
            <a:spLocks noGrp="1"/>
          </p:cNvSpPr>
          <p:nvPr>
            <p:ph type="body" sz="quarter" idx="11"/>
          </p:nvPr>
        </p:nvSpPr>
        <p:spPr>
          <a:xfrm>
            <a:off x="970312" y="1543788"/>
            <a:ext cx="7075043"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Tree>
    <p:extLst>
      <p:ext uri="{BB962C8B-B14F-4D97-AF65-F5344CB8AC3E}">
        <p14:creationId xmlns:p14="http://schemas.microsoft.com/office/powerpoint/2010/main" xmlns="" val="3723088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6904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378446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2416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4953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3336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944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1968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9763852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733" r:id="rId21"/>
    <p:sldLayoutId id="2147483650" r:id="rId22"/>
    <p:sldLayoutId id="2147483721" r:id="rId23"/>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SJ37IgSGqg"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Прямоугольник 5"/>
          <p:cNvSpPr/>
          <p:nvPr/>
        </p:nvSpPr>
        <p:spPr>
          <a:xfrm>
            <a:off x="1042728" y="885373"/>
            <a:ext cx="7417730" cy="1574277"/>
          </a:xfrm>
          <a:prstGeom prst="rect">
            <a:avLst/>
          </a:prstGeom>
        </p:spPr>
        <p:txBody>
          <a:bodyPr wrap="square">
            <a:spAutoFit/>
          </a:bodyPr>
          <a:lstStyle/>
          <a:p>
            <a:pPr>
              <a:lnSpc>
                <a:spcPct val="107000"/>
              </a:lnSpc>
              <a:spcAft>
                <a:spcPts val="600"/>
              </a:spcAft>
            </a:pPr>
            <a:r>
              <a:rPr lang="kk-KZ"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Бөлім тақырыбы:</a:t>
            </a:r>
            <a:br>
              <a:rPr lang="kk-KZ"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kk-KZ"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3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Мәдениет</a:t>
            </a:r>
            <a:r>
              <a:rPr lang="kk-KZ" sz="3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тіл және қарым-қатынас</a:t>
            </a:r>
            <a:r>
              <a:rPr lang="kk-KZ" sz="3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kk-KZ" sz="3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ru-RU" sz="3000" b="1" i="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42728" y="2771937"/>
            <a:ext cx="7417729" cy="1384995"/>
          </a:xfrm>
          <a:prstGeom prst="rect">
            <a:avLst/>
          </a:prstGeom>
        </p:spPr>
        <p:txBody>
          <a:bodyPr wrap="square">
            <a:spAutoFit/>
          </a:bodyPr>
          <a:lstStyle/>
          <a:p>
            <a:pPr>
              <a:lnSpc>
                <a:spcPct val="150000"/>
              </a:lnSpc>
            </a:pPr>
            <a:r>
              <a:rPr lang="kk-KZ" sz="3000" b="1" dirty="0">
                <a:solidFill>
                  <a:srgbClr val="FF0000"/>
                </a:solidFill>
                <a:latin typeface="Times New Roman" panose="02020603050405020304" pitchFamily="18" charset="0"/>
                <a:ea typeface="Calibri" panose="020F0502020204030204" pitchFamily="34" charset="0"/>
              </a:rPr>
              <a:t>Сабақтың тақырыбы</a:t>
            </a:r>
            <a:r>
              <a:rPr lang="kk-KZ" sz="3000" b="1" dirty="0" smtClean="0">
                <a:solidFill>
                  <a:srgbClr val="FF0000"/>
                </a:solidFill>
                <a:latin typeface="Times New Roman" panose="02020603050405020304" pitchFamily="18" charset="0"/>
                <a:ea typeface="Calibri" panose="020F0502020204030204" pitchFamily="34" charset="0"/>
              </a:rPr>
              <a:t>: </a:t>
            </a:r>
          </a:p>
          <a:p>
            <a:pPr>
              <a:lnSpc>
                <a:spcPct val="150000"/>
              </a:lnSpc>
            </a:pPr>
            <a:r>
              <a:rPr lang="kk-KZ" sz="3000" b="1" dirty="0">
                <a:solidFill>
                  <a:srgbClr val="FF0000"/>
                </a:solidFill>
                <a:latin typeface="Times New Roman" panose="02020603050405020304" pitchFamily="18" charset="0"/>
                <a:ea typeface="Calibri" panose="020F0502020204030204" pitchFamily="34" charset="0"/>
              </a:rPr>
              <a:t> </a:t>
            </a:r>
            <a:r>
              <a:rPr lang="kk-KZ" sz="3000" b="1" dirty="0" smtClean="0">
                <a:solidFill>
                  <a:srgbClr val="FF0000"/>
                </a:solidFill>
                <a:latin typeface="Times New Roman" panose="02020603050405020304" pitchFamily="18" charset="0"/>
                <a:ea typeface="Calibri" panose="020F0502020204030204" pitchFamily="34" charset="0"/>
              </a:rPr>
              <a:t>     </a:t>
            </a:r>
            <a:r>
              <a:rPr lang="kk-KZ" sz="3000" b="1" dirty="0" smtClean="0">
                <a:solidFill>
                  <a:srgbClr val="002060"/>
                </a:solidFill>
                <a:latin typeface="Times New Roman" panose="02020603050405020304" pitchFamily="18" charset="0"/>
                <a:ea typeface="Calibri" panose="020F0502020204030204" pitchFamily="34" charset="0"/>
              </a:rPr>
              <a:t>Түркітілдес </a:t>
            </a:r>
            <a:r>
              <a:rPr lang="kk-KZ" sz="3000" b="1" dirty="0">
                <a:solidFill>
                  <a:srgbClr val="002060"/>
                </a:solidFill>
                <a:latin typeface="Times New Roman" panose="02020603050405020304" pitchFamily="18" charset="0"/>
                <a:ea typeface="Calibri" panose="020F0502020204030204" pitchFamily="34" charset="0"/>
              </a:rPr>
              <a:t>халықтар</a:t>
            </a:r>
          </a:p>
        </p:txBody>
      </p:sp>
      <p:sp>
        <p:nvSpPr>
          <p:cNvPr id="8" name="Прямоугольник 7"/>
          <p:cNvSpPr/>
          <p:nvPr/>
        </p:nvSpPr>
        <p:spPr>
          <a:xfrm>
            <a:off x="6977359" y="5233421"/>
            <a:ext cx="1483098" cy="738664"/>
          </a:xfrm>
          <a:prstGeom prst="rect">
            <a:avLst/>
          </a:prstGeom>
        </p:spPr>
        <p:txBody>
          <a:bodyPr wrap="none">
            <a:spAutoFit/>
          </a:bodyPr>
          <a:lstStyle/>
          <a:p>
            <a:pPr algn="ctr"/>
            <a:r>
              <a:rPr lang="kk-KZ" sz="2100" b="1" dirty="0">
                <a:solidFill>
                  <a:srgbClr val="002060"/>
                </a:solidFill>
                <a:latin typeface="Times New Roman" panose="02020603050405020304" pitchFamily="18" charset="0"/>
                <a:ea typeface="Calibri" panose="020F0502020204030204" pitchFamily="34" charset="0"/>
              </a:rPr>
              <a:t>Қазақ тілі </a:t>
            </a:r>
            <a:endParaRPr lang="ru-RU" sz="2100" b="1" dirty="0">
              <a:solidFill>
                <a:srgbClr val="002060"/>
              </a:solidFill>
            </a:endParaRPr>
          </a:p>
          <a:p>
            <a:pPr algn="ctr"/>
            <a:r>
              <a:rPr lang="kk-KZ" sz="2100" b="1" dirty="0">
                <a:solidFill>
                  <a:srgbClr val="002060"/>
                </a:solidFill>
                <a:latin typeface="Times New Roman" panose="02020603050405020304" pitchFamily="18" charset="0"/>
                <a:ea typeface="Calibri" panose="020F0502020204030204" pitchFamily="34" charset="0"/>
              </a:rPr>
              <a:t>5-сынып </a:t>
            </a:r>
            <a:endParaRPr lang="ru-RU" sz="2100" b="1" dirty="0">
              <a:solidFill>
                <a:srgbClr val="002060"/>
              </a:solidFill>
            </a:endParaRPr>
          </a:p>
        </p:txBody>
      </p:sp>
    </p:spTree>
    <p:extLst>
      <p:ext uri="{BB962C8B-B14F-4D97-AF65-F5344CB8AC3E}">
        <p14:creationId xmlns:p14="http://schemas.microsoft.com/office/powerpoint/2010/main" xmlns="" val="29028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9"/>
        <p:cNvGrpSpPr/>
        <p:nvPr/>
      </p:nvGrpSpPr>
      <p:grpSpPr>
        <a:xfrm>
          <a:off x="0" y="0"/>
          <a:ext cx="0" cy="0"/>
          <a:chOff x="0" y="0"/>
          <a:chExt cx="0" cy="0"/>
        </a:xfrm>
      </p:grpSpPr>
      <p:sp>
        <p:nvSpPr>
          <p:cNvPr id="3" name="Прямоугольник 2"/>
          <p:cNvSpPr/>
          <p:nvPr/>
        </p:nvSpPr>
        <p:spPr>
          <a:xfrm>
            <a:off x="636669" y="848324"/>
            <a:ext cx="7883237" cy="5016758"/>
          </a:xfrm>
          <a:prstGeom prst="rect">
            <a:avLst/>
          </a:prstGeom>
        </p:spPr>
        <p:txBody>
          <a:bodyPr wrap="square">
            <a:spAutoFit/>
          </a:bodyPr>
          <a:lstStyle/>
          <a:p>
            <a:pPr lvl="0" defTabSz="914400"/>
            <a:r>
              <a:rPr lang="kk-KZ" sz="2000" b="1" dirty="0" smtClean="0">
                <a:solidFill>
                  <a:srgbClr val="FF0000"/>
                </a:solidFill>
                <a:latin typeface="Times New Roman" panose="02020603050405020304" pitchFamily="18" charset="0"/>
                <a:cs typeface="Times New Roman" panose="02020603050405020304" pitchFamily="18" charset="0"/>
              </a:rPr>
              <a:t>1</a:t>
            </a:r>
            <a:r>
              <a:rPr lang="kk-KZ" sz="2000" i="1" dirty="0" smtClean="0">
                <a:solidFill>
                  <a:srgbClr val="FF0000"/>
                </a:solidFill>
                <a:latin typeface="Times New Roman" panose="02020603050405020304" pitchFamily="18" charset="0"/>
                <a:cs typeface="Times New Roman" panose="02020603050405020304" pitchFamily="18" charset="0"/>
              </a:rPr>
              <a:t>. </a:t>
            </a:r>
            <a:endParaRPr lang="kk-KZ" sz="2000" i="1" dirty="0">
              <a:solidFill>
                <a:srgbClr val="FF0000"/>
              </a:solidFill>
              <a:latin typeface="Times New Roman" panose="02020603050405020304" pitchFamily="18" charset="0"/>
              <a:cs typeface="Times New Roman" panose="02020603050405020304" pitchFamily="18" charset="0"/>
            </a:endParaRPr>
          </a:p>
          <a:p>
            <a:pPr lvl="0" defTabSz="914400"/>
            <a:r>
              <a:rPr lang="kk-KZ" sz="2000" dirty="0">
                <a:solidFill>
                  <a:prstClr val="black"/>
                </a:solidFill>
                <a:latin typeface="Times New Roman" panose="02020603050405020304" pitchFamily="18" charset="0"/>
                <a:cs typeface="Times New Roman" panose="02020603050405020304" pitchFamily="18" charset="0"/>
              </a:rPr>
              <a:t>А) Жалпы түркі әлімендегі 20 шақты тілде 100 миллионға жуық адам сөйлейді</a:t>
            </a:r>
          </a:p>
          <a:p>
            <a:pPr lvl="0" defTabSz="914400"/>
            <a:r>
              <a:rPr lang="kk-KZ" sz="2000" dirty="0">
                <a:solidFill>
                  <a:prstClr val="black"/>
                </a:solidFill>
                <a:latin typeface="Times New Roman" panose="02020603050405020304" pitchFamily="18" charset="0"/>
                <a:cs typeface="Times New Roman" panose="02020603050405020304" pitchFamily="18" charset="0"/>
              </a:rPr>
              <a:t>В) Жалпы түркі әлімендегі 30 шақты тілде 150 миллионға жуық адам сөйлейді</a:t>
            </a:r>
          </a:p>
          <a:p>
            <a:pPr lvl="0" defTabSz="914400"/>
            <a:r>
              <a:rPr lang="kk-KZ" sz="2000" b="1" dirty="0">
                <a:solidFill>
                  <a:prstClr val="black"/>
                </a:solidFill>
                <a:latin typeface="Times New Roman" panose="02020603050405020304" pitchFamily="18" charset="0"/>
                <a:cs typeface="Times New Roman" panose="02020603050405020304" pitchFamily="18" charset="0"/>
              </a:rPr>
              <a:t>С</a:t>
            </a:r>
            <a:r>
              <a:rPr lang="kk-KZ" sz="2000" dirty="0">
                <a:solidFill>
                  <a:prstClr val="black"/>
                </a:solidFill>
                <a:latin typeface="Times New Roman" panose="02020603050405020304" pitchFamily="18" charset="0"/>
                <a:cs typeface="Times New Roman" panose="02020603050405020304" pitchFamily="18" charset="0"/>
              </a:rPr>
              <a:t>) Жалпы түркі әлімендегі 40 шақты тілде 200 миллионға жуық адам сөйлейді</a:t>
            </a:r>
          </a:p>
          <a:p>
            <a:pPr lvl="0" defTabSz="914400"/>
            <a:r>
              <a:rPr lang="kk-KZ" sz="2000" b="1" dirty="0" smtClean="0">
                <a:solidFill>
                  <a:srgbClr val="FF0000"/>
                </a:solidFill>
                <a:latin typeface="Times New Roman" panose="02020603050405020304" pitchFamily="18" charset="0"/>
                <a:cs typeface="Times New Roman" panose="02020603050405020304" pitchFamily="18" charset="0"/>
              </a:rPr>
              <a:t>2. </a:t>
            </a:r>
            <a:r>
              <a:rPr lang="kk-KZ" sz="2000" i="1" dirty="0" smtClean="0">
                <a:solidFill>
                  <a:srgbClr val="FF0000"/>
                </a:solidFill>
                <a:latin typeface="Times New Roman" panose="02020603050405020304" pitchFamily="18" charset="0"/>
                <a:cs typeface="Times New Roman" panose="02020603050405020304" pitchFamily="18" charset="0"/>
              </a:rPr>
              <a:t> </a:t>
            </a:r>
            <a:endParaRPr lang="kk-KZ" sz="2000" i="1" dirty="0">
              <a:solidFill>
                <a:srgbClr val="FF0000"/>
              </a:solidFill>
              <a:latin typeface="Times New Roman" panose="02020603050405020304" pitchFamily="18" charset="0"/>
              <a:cs typeface="Times New Roman" panose="02020603050405020304" pitchFamily="18" charset="0"/>
            </a:endParaRPr>
          </a:p>
          <a:p>
            <a:pPr lvl="0" defTabSz="914400"/>
            <a:r>
              <a:rPr lang="kk-KZ" sz="2000" dirty="0">
                <a:solidFill>
                  <a:prstClr val="black"/>
                </a:solidFill>
                <a:latin typeface="Times New Roman" panose="02020603050405020304" pitchFamily="18" charset="0"/>
                <a:cs typeface="Times New Roman" panose="02020603050405020304" pitchFamily="18" charset="0"/>
              </a:rPr>
              <a:t>А) </a:t>
            </a:r>
            <a:r>
              <a:rPr lang="kk-KZ" sz="2000" dirty="0" smtClean="0">
                <a:solidFill>
                  <a:prstClr val="black"/>
                </a:solidFill>
                <a:latin typeface="Times New Roman" panose="02020603050405020304" pitchFamily="18" charset="0"/>
                <a:cs typeface="Times New Roman" panose="02020603050405020304" pitchFamily="18" charset="0"/>
              </a:rPr>
              <a:t>өз </a:t>
            </a:r>
            <a:r>
              <a:rPr lang="kk-KZ" sz="2000" dirty="0">
                <a:solidFill>
                  <a:prstClr val="black"/>
                </a:solidFill>
                <a:latin typeface="Times New Roman" panose="02020603050405020304" pitchFamily="18" charset="0"/>
                <a:cs typeface="Times New Roman" panose="02020603050405020304" pitchFamily="18" charset="0"/>
              </a:rPr>
              <a:t>Отанынан басқа жерге қоныстанған ұлттың бөлшегі</a:t>
            </a:r>
          </a:p>
          <a:p>
            <a:pPr lvl="0" defTabSz="914400"/>
            <a:r>
              <a:rPr lang="kk-KZ" sz="2000" dirty="0">
                <a:solidFill>
                  <a:prstClr val="black"/>
                </a:solidFill>
                <a:latin typeface="Times New Roman" panose="02020603050405020304" pitchFamily="18" charset="0"/>
                <a:cs typeface="Times New Roman" panose="02020603050405020304" pitchFamily="18" charset="0"/>
              </a:rPr>
              <a:t>В) </a:t>
            </a:r>
            <a:r>
              <a:rPr lang="kk-KZ" sz="2000" dirty="0" smtClean="0">
                <a:solidFill>
                  <a:prstClr val="black"/>
                </a:solidFill>
                <a:latin typeface="Times New Roman" panose="02020603050405020304" pitchFamily="18" charset="0"/>
                <a:cs typeface="Times New Roman" panose="02020603050405020304" pitchFamily="18" charset="0"/>
              </a:rPr>
              <a:t>д</a:t>
            </a:r>
            <a:r>
              <a:rPr lang="kk-KZ" sz="2000" dirty="0" smtClean="0">
                <a:solidFill>
                  <a:prstClr val="black"/>
                </a:solidFill>
                <a:latin typeface="Times New Roman" panose="02020603050405020304" pitchFamily="18" charset="0"/>
                <a:cs typeface="Arial" panose="020B0604020202020204" pitchFamily="34" charset="0"/>
              </a:rPr>
              <a:t>үние </a:t>
            </a:r>
            <a:r>
              <a:rPr lang="kk-KZ" sz="2000" dirty="0">
                <a:solidFill>
                  <a:prstClr val="black"/>
                </a:solidFill>
                <a:latin typeface="Times New Roman" panose="02020603050405020304" pitchFamily="18" charset="0"/>
                <a:cs typeface="Arial" panose="020B0604020202020204" pitchFamily="34" charset="0"/>
              </a:rPr>
              <a:t>жүзі, бүкіл әлем </a:t>
            </a:r>
          </a:p>
          <a:p>
            <a:pPr lvl="0" defTabSz="914400"/>
            <a:r>
              <a:rPr lang="kk-KZ" sz="2000" dirty="0" smtClean="0">
                <a:solidFill>
                  <a:prstClr val="black"/>
                </a:solidFill>
                <a:latin typeface="Times New Roman" panose="02020603050405020304" pitchFamily="18" charset="0"/>
                <a:cs typeface="Times New Roman" panose="02020603050405020304" pitchFamily="18" charset="0"/>
              </a:rPr>
              <a:t>С</a:t>
            </a:r>
            <a:r>
              <a:rPr lang="kk-KZ" sz="2000" dirty="0">
                <a:solidFill>
                  <a:prstClr val="black"/>
                </a:solidFill>
                <a:latin typeface="Times New Roman" panose="02020603050405020304" pitchFamily="18" charset="0"/>
                <a:cs typeface="Times New Roman" panose="02020603050405020304" pitchFamily="18" charset="0"/>
              </a:rPr>
              <a:t>) </a:t>
            </a:r>
            <a:r>
              <a:rPr lang="kk-KZ" sz="2000" dirty="0" smtClean="0">
                <a:solidFill>
                  <a:prstClr val="black"/>
                </a:solidFill>
                <a:latin typeface="Times New Roman" panose="02020603050405020304" pitchFamily="18" charset="0"/>
                <a:cs typeface="Times New Roman" panose="02020603050405020304" pitchFamily="18" charset="0"/>
              </a:rPr>
              <a:t>халықтардың </a:t>
            </a:r>
            <a:r>
              <a:rPr lang="kk-KZ" sz="2000" dirty="0">
                <a:solidFill>
                  <a:prstClr val="black"/>
                </a:solidFill>
                <a:latin typeface="Times New Roman" panose="02020603050405020304" pitchFamily="18" charset="0"/>
                <a:cs typeface="Times New Roman" panose="02020603050405020304" pitchFamily="18" charset="0"/>
              </a:rPr>
              <a:t>тілін, мәдениетін, әдебиетін, тарихын зерттейтін ғылым саласы </a:t>
            </a:r>
          </a:p>
          <a:p>
            <a:pPr lvl="0" defTabSz="914400"/>
            <a:r>
              <a:rPr lang="kk-KZ" sz="2000" b="1" dirty="0" smtClean="0">
                <a:solidFill>
                  <a:srgbClr val="FF0000"/>
                </a:solidFill>
                <a:latin typeface="Times New Roman" panose="02020603050405020304" pitchFamily="18" charset="0"/>
                <a:cs typeface="Times New Roman" panose="02020603050405020304" pitchFamily="18" charset="0"/>
              </a:rPr>
              <a:t>3.</a:t>
            </a:r>
            <a:r>
              <a:rPr lang="kk-KZ" sz="2000" i="1" dirty="0" smtClean="0">
                <a:solidFill>
                  <a:srgbClr val="FF0000"/>
                </a:solidFill>
                <a:latin typeface="Times New Roman" panose="02020603050405020304" pitchFamily="18" charset="0"/>
                <a:cs typeface="Times New Roman" panose="02020603050405020304" pitchFamily="18" charset="0"/>
              </a:rPr>
              <a:t> </a:t>
            </a:r>
            <a:endParaRPr lang="kk-KZ" sz="2000" i="1" dirty="0">
              <a:solidFill>
                <a:srgbClr val="FF0000"/>
              </a:solidFill>
              <a:latin typeface="Times New Roman" panose="02020603050405020304" pitchFamily="18" charset="0"/>
              <a:cs typeface="Times New Roman" panose="02020603050405020304" pitchFamily="18" charset="0"/>
            </a:endParaRPr>
          </a:p>
          <a:p>
            <a:pPr lvl="0" defTabSz="914400"/>
            <a:r>
              <a:rPr lang="kk-KZ" sz="2000" dirty="0">
                <a:solidFill>
                  <a:prstClr val="black"/>
                </a:solidFill>
                <a:latin typeface="Times New Roman" panose="02020603050405020304" pitchFamily="18" charset="0"/>
                <a:cs typeface="Times New Roman" panose="02020603050405020304" pitchFamily="18" charset="0"/>
              </a:rPr>
              <a:t>А) мемлекет ішінде </a:t>
            </a:r>
            <a:r>
              <a:rPr lang="kk-KZ" sz="2000" dirty="0" smtClean="0">
                <a:solidFill>
                  <a:prstClr val="black"/>
                </a:solidFill>
                <a:latin typeface="Times New Roman" panose="02020603050405020304" pitchFamily="18" charset="0"/>
                <a:cs typeface="Times New Roman" panose="02020603050405020304" pitchFamily="18" charset="0"/>
              </a:rPr>
              <a:t>мәдени этнос</a:t>
            </a:r>
            <a:endParaRPr lang="kk-KZ" sz="2000" dirty="0">
              <a:solidFill>
                <a:prstClr val="black"/>
              </a:solidFill>
              <a:latin typeface="Times New Roman" panose="02020603050405020304" pitchFamily="18" charset="0"/>
              <a:cs typeface="Times New Roman" panose="02020603050405020304" pitchFamily="18" charset="0"/>
            </a:endParaRPr>
          </a:p>
          <a:p>
            <a:pPr lvl="0" defTabSz="914400"/>
            <a:r>
              <a:rPr lang="kk-KZ" sz="2000" dirty="0">
                <a:solidFill>
                  <a:prstClr val="black"/>
                </a:solidFill>
                <a:latin typeface="Times New Roman" panose="02020603050405020304" pitchFamily="18" charset="0"/>
                <a:cs typeface="Times New Roman" panose="02020603050405020304" pitchFamily="18" charset="0"/>
              </a:rPr>
              <a:t>В) </a:t>
            </a:r>
            <a:r>
              <a:rPr lang="kk-KZ" sz="2000" dirty="0" smtClean="0">
                <a:solidFill>
                  <a:prstClr val="black"/>
                </a:solidFill>
                <a:latin typeface="Times New Roman" panose="02020603050405020304" pitchFamily="18" charset="0"/>
                <a:cs typeface="Arial" panose="020B0604020202020204" pitchFamily="34" charset="0"/>
              </a:rPr>
              <a:t>дүние </a:t>
            </a:r>
            <a:r>
              <a:rPr lang="kk-KZ" sz="2000" dirty="0">
                <a:solidFill>
                  <a:prstClr val="black"/>
                </a:solidFill>
                <a:latin typeface="Times New Roman" panose="02020603050405020304" pitchFamily="18" charset="0"/>
                <a:cs typeface="Arial" panose="020B0604020202020204" pitchFamily="34" charset="0"/>
              </a:rPr>
              <a:t>жүзі, бүкіл әлем </a:t>
            </a:r>
            <a:endParaRPr lang="kk-KZ" sz="2000" dirty="0" smtClean="0">
              <a:solidFill>
                <a:prstClr val="black"/>
              </a:solidFill>
              <a:latin typeface="Times New Roman" panose="02020603050405020304" pitchFamily="18" charset="0"/>
              <a:cs typeface="Arial" panose="020B0604020202020204" pitchFamily="34" charset="0"/>
            </a:endParaRPr>
          </a:p>
          <a:p>
            <a:pPr lvl="0" defTabSz="914400"/>
            <a:r>
              <a:rPr lang="kk-KZ" sz="2000" dirty="0" smtClean="0">
                <a:solidFill>
                  <a:prstClr val="black"/>
                </a:solidFill>
                <a:latin typeface="Times New Roman" panose="02020603050405020304" pitchFamily="18" charset="0"/>
                <a:cs typeface="Times New Roman" panose="02020603050405020304" pitchFamily="18" charset="0"/>
              </a:rPr>
              <a:t>С</a:t>
            </a:r>
            <a:r>
              <a:rPr lang="kk-KZ" sz="2000" dirty="0">
                <a:solidFill>
                  <a:prstClr val="black"/>
                </a:solidFill>
                <a:latin typeface="Times New Roman" panose="02020603050405020304" pitchFamily="18" charset="0"/>
                <a:cs typeface="Times New Roman" panose="02020603050405020304" pitchFamily="18" charset="0"/>
              </a:rPr>
              <a:t>) </a:t>
            </a:r>
            <a:r>
              <a:rPr lang="kk-KZ" sz="2000" dirty="0" smtClean="0">
                <a:solidFill>
                  <a:prstClr val="black"/>
                </a:solidFill>
                <a:latin typeface="Times New Roman" panose="02020603050405020304" pitchFamily="18" charset="0"/>
                <a:cs typeface="Times New Roman" panose="02020603050405020304" pitchFamily="18" charset="0"/>
              </a:rPr>
              <a:t>өз </a:t>
            </a:r>
            <a:r>
              <a:rPr lang="kk-KZ" sz="2000" dirty="0">
                <a:solidFill>
                  <a:prstClr val="black"/>
                </a:solidFill>
                <a:latin typeface="Times New Roman" panose="02020603050405020304" pitchFamily="18" charset="0"/>
                <a:cs typeface="Times New Roman" panose="02020603050405020304" pitchFamily="18" charset="0"/>
              </a:rPr>
              <a:t>Отанынан басқа жерге қоныстанған ұлттың </a:t>
            </a:r>
            <a:r>
              <a:rPr lang="kk-KZ" sz="2000" dirty="0" smtClean="0">
                <a:solidFill>
                  <a:prstClr val="black"/>
                </a:solidFill>
                <a:latin typeface="Times New Roman" panose="02020603050405020304" pitchFamily="18" charset="0"/>
                <a:cs typeface="Times New Roman" panose="02020603050405020304" pitchFamily="18" charset="0"/>
              </a:rPr>
              <a:t>бөлшегі</a:t>
            </a:r>
            <a:endParaRPr lang="kk-KZ"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57199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 name="Прямоугольник 2"/>
          <p:cNvSpPr/>
          <p:nvPr/>
        </p:nvSpPr>
        <p:spPr>
          <a:xfrm>
            <a:off x="678872" y="637309"/>
            <a:ext cx="7883237" cy="5447645"/>
          </a:xfrm>
          <a:prstGeom prst="rect">
            <a:avLst/>
          </a:prstGeom>
        </p:spPr>
        <p:txBody>
          <a:bodyPr wrap="square">
            <a:spAutoFit/>
          </a:bodyPr>
          <a:lstStyle/>
          <a:p>
            <a:pPr lvl="0" defTabSz="914400"/>
            <a:r>
              <a:rPr lang="kk-KZ" sz="2400" b="1" dirty="0" smtClean="0">
                <a:solidFill>
                  <a:srgbClr val="FF0000"/>
                </a:solidFill>
                <a:latin typeface="Times New Roman" panose="02020603050405020304" pitchFamily="18" charset="0"/>
                <a:cs typeface="Times New Roman" panose="02020603050405020304" pitchFamily="18" charset="0"/>
              </a:rPr>
              <a:t>Өзіңді тексер</a:t>
            </a:r>
          </a:p>
          <a:p>
            <a:pPr defTabSz="914400"/>
            <a:r>
              <a:rPr lang="kk-KZ" sz="2000" b="1" dirty="0" smtClean="0">
                <a:solidFill>
                  <a:srgbClr val="FF0000"/>
                </a:solidFill>
                <a:latin typeface="Times New Roman" panose="02020603050405020304" pitchFamily="18" charset="0"/>
                <a:cs typeface="Times New Roman" panose="02020603050405020304" pitchFamily="18" charset="0"/>
              </a:rPr>
              <a:t>1</a:t>
            </a:r>
            <a:r>
              <a:rPr lang="kk-KZ" sz="2000" i="1" dirty="0" smtClean="0">
                <a:solidFill>
                  <a:srgbClr val="FF0000"/>
                </a:solidFill>
                <a:latin typeface="Times New Roman" panose="02020603050405020304" pitchFamily="18" charset="0"/>
                <a:cs typeface="Times New Roman" panose="02020603050405020304" pitchFamily="18" charset="0"/>
              </a:rPr>
              <a:t>. </a:t>
            </a:r>
            <a:endParaRPr lang="kk-KZ" sz="2000" i="1" dirty="0">
              <a:solidFill>
                <a:srgbClr val="FF0000"/>
              </a:solidFill>
              <a:latin typeface="Times New Roman" panose="02020603050405020304" pitchFamily="18" charset="0"/>
              <a:cs typeface="Times New Roman" panose="02020603050405020304" pitchFamily="18" charset="0"/>
            </a:endParaRPr>
          </a:p>
          <a:p>
            <a:pPr lvl="0" defTabSz="914400"/>
            <a:r>
              <a:rPr lang="kk-KZ" sz="2000" dirty="0">
                <a:latin typeface="Times New Roman" panose="02020603050405020304" pitchFamily="18" charset="0"/>
                <a:cs typeface="Times New Roman" panose="02020603050405020304" pitchFamily="18" charset="0"/>
              </a:rPr>
              <a:t>А) Жалпы түркі әлімендегі 20 шақты тілде 100 миллионға жуық адам сөйлейді</a:t>
            </a:r>
          </a:p>
          <a:p>
            <a:pPr lvl="0" defTabSz="914400"/>
            <a:r>
              <a:rPr lang="kk-KZ" sz="2000" dirty="0">
                <a:latin typeface="Times New Roman" panose="02020603050405020304" pitchFamily="18" charset="0"/>
                <a:cs typeface="Times New Roman" panose="02020603050405020304" pitchFamily="18" charset="0"/>
              </a:rPr>
              <a:t>В) Жалпы түркі әлімендегі 30 шақты тілде 150 миллионға жуық адам сөйлейді</a:t>
            </a:r>
          </a:p>
          <a:p>
            <a:pPr lvl="0" defTabSz="914400"/>
            <a:r>
              <a:rPr lang="kk-KZ" sz="2000" b="1" dirty="0">
                <a:solidFill>
                  <a:srgbClr val="FF0000"/>
                </a:solidFill>
                <a:latin typeface="Times New Roman" panose="02020603050405020304" pitchFamily="18" charset="0"/>
                <a:cs typeface="Times New Roman" panose="02020603050405020304" pitchFamily="18" charset="0"/>
              </a:rPr>
              <a:t>С</a:t>
            </a:r>
            <a:r>
              <a:rPr lang="kk-KZ" sz="2000" dirty="0">
                <a:solidFill>
                  <a:srgbClr val="FF0000"/>
                </a:solidFill>
                <a:latin typeface="Times New Roman" panose="02020603050405020304" pitchFamily="18" charset="0"/>
                <a:cs typeface="Times New Roman" panose="02020603050405020304" pitchFamily="18" charset="0"/>
              </a:rPr>
              <a:t>) Жалпы түркі әлімендегі 40 шақты тілде 200 миллионға жуық адам сөйлейді</a:t>
            </a:r>
          </a:p>
          <a:p>
            <a:pPr lvl="0" defTabSz="914400"/>
            <a:r>
              <a:rPr lang="kk-KZ" sz="2000" b="1" dirty="0" smtClean="0">
                <a:solidFill>
                  <a:srgbClr val="FF0000"/>
                </a:solidFill>
                <a:latin typeface="Times New Roman" panose="02020603050405020304" pitchFamily="18" charset="0"/>
                <a:cs typeface="Times New Roman" panose="02020603050405020304" pitchFamily="18" charset="0"/>
              </a:rPr>
              <a:t>2. </a:t>
            </a:r>
            <a:r>
              <a:rPr lang="kk-KZ" sz="2000" i="1" dirty="0">
                <a:latin typeface="Times New Roman" panose="02020603050405020304" pitchFamily="18" charset="0"/>
                <a:cs typeface="Times New Roman" panose="02020603050405020304" pitchFamily="18" charset="0"/>
              </a:rPr>
              <a:t>Мәтіндегі «Төрткүл дүние» сөзі қандай мағына береді? </a:t>
            </a:r>
          </a:p>
          <a:p>
            <a:pPr lvl="0" defTabSz="914400"/>
            <a:r>
              <a:rPr lang="kk-KZ" sz="2000" dirty="0">
                <a:latin typeface="Times New Roman" panose="02020603050405020304" pitchFamily="18" charset="0"/>
                <a:cs typeface="Times New Roman" panose="02020603050405020304" pitchFamily="18" charset="0"/>
              </a:rPr>
              <a:t>А) </a:t>
            </a:r>
            <a:r>
              <a:rPr lang="kk-KZ" sz="2000" dirty="0" smtClean="0">
                <a:latin typeface="Times New Roman" panose="02020603050405020304" pitchFamily="18" charset="0"/>
                <a:cs typeface="Times New Roman" panose="02020603050405020304" pitchFamily="18" charset="0"/>
              </a:rPr>
              <a:t>өз </a:t>
            </a:r>
            <a:r>
              <a:rPr lang="kk-KZ" sz="2000" dirty="0">
                <a:latin typeface="Times New Roman" panose="02020603050405020304" pitchFamily="18" charset="0"/>
                <a:cs typeface="Times New Roman" panose="02020603050405020304" pitchFamily="18" charset="0"/>
              </a:rPr>
              <a:t>Отанынан басқа жерге қоныстанған ұлттың бөлшегі</a:t>
            </a:r>
          </a:p>
          <a:p>
            <a:pPr lvl="0" defTabSz="914400"/>
            <a:r>
              <a:rPr lang="kk-KZ" sz="2000" dirty="0">
                <a:solidFill>
                  <a:srgbClr val="FF0000"/>
                </a:solidFill>
                <a:latin typeface="Times New Roman" panose="02020603050405020304" pitchFamily="18" charset="0"/>
                <a:cs typeface="Times New Roman" panose="02020603050405020304" pitchFamily="18" charset="0"/>
              </a:rPr>
              <a:t>В) </a:t>
            </a:r>
            <a:r>
              <a:rPr lang="kk-KZ" sz="2000" dirty="0" smtClean="0">
                <a:solidFill>
                  <a:srgbClr val="FF0000"/>
                </a:solidFill>
                <a:latin typeface="Times New Roman" panose="02020603050405020304" pitchFamily="18" charset="0"/>
                <a:cs typeface="Times New Roman" panose="02020603050405020304" pitchFamily="18" charset="0"/>
              </a:rPr>
              <a:t>д</a:t>
            </a:r>
            <a:r>
              <a:rPr lang="kk-KZ" sz="2000" dirty="0" smtClean="0">
                <a:solidFill>
                  <a:srgbClr val="FF0000"/>
                </a:solidFill>
                <a:latin typeface="Times New Roman" panose="02020603050405020304" pitchFamily="18" charset="0"/>
                <a:cs typeface="Arial" panose="020B0604020202020204" pitchFamily="34" charset="0"/>
              </a:rPr>
              <a:t>үние </a:t>
            </a:r>
            <a:r>
              <a:rPr lang="kk-KZ" sz="2000" dirty="0">
                <a:solidFill>
                  <a:srgbClr val="FF0000"/>
                </a:solidFill>
                <a:latin typeface="Times New Roman" panose="02020603050405020304" pitchFamily="18" charset="0"/>
                <a:cs typeface="Arial" panose="020B0604020202020204" pitchFamily="34" charset="0"/>
              </a:rPr>
              <a:t>жүзі, бүкіл әлем </a:t>
            </a:r>
          </a:p>
          <a:p>
            <a:pPr lvl="0" defTabSz="914400"/>
            <a:r>
              <a:rPr lang="kk-KZ" sz="2000" dirty="0" smtClean="0">
                <a:latin typeface="Times New Roman" panose="02020603050405020304" pitchFamily="18" charset="0"/>
                <a:cs typeface="Times New Roman" panose="02020603050405020304" pitchFamily="18" charset="0"/>
              </a:rPr>
              <a:t>С</a:t>
            </a:r>
            <a:r>
              <a:rPr lang="kk-KZ" sz="2000" dirty="0">
                <a:latin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cs typeface="Times New Roman" panose="02020603050405020304" pitchFamily="18" charset="0"/>
              </a:rPr>
              <a:t>халықтардың </a:t>
            </a:r>
            <a:r>
              <a:rPr lang="kk-KZ" sz="2000" dirty="0">
                <a:latin typeface="Times New Roman" panose="02020603050405020304" pitchFamily="18" charset="0"/>
                <a:cs typeface="Times New Roman" panose="02020603050405020304" pitchFamily="18" charset="0"/>
              </a:rPr>
              <a:t>тілін, мәдениетін, әдебиетін, тарихын зерттейтін ғылым саласы </a:t>
            </a:r>
          </a:p>
          <a:p>
            <a:pPr lvl="0" defTabSz="914400"/>
            <a:r>
              <a:rPr lang="kk-KZ" sz="2000" b="1" dirty="0" smtClean="0">
                <a:solidFill>
                  <a:srgbClr val="FF0000"/>
                </a:solidFill>
                <a:latin typeface="Times New Roman" panose="02020603050405020304" pitchFamily="18" charset="0"/>
                <a:cs typeface="Times New Roman" panose="02020603050405020304" pitchFamily="18" charset="0"/>
              </a:rPr>
              <a:t>3.</a:t>
            </a:r>
            <a:r>
              <a:rPr lang="kk-KZ" sz="2000" i="1" dirty="0" smtClean="0">
                <a:latin typeface="Times New Roman" panose="02020603050405020304" pitchFamily="18" charset="0"/>
                <a:cs typeface="Times New Roman" panose="02020603050405020304" pitchFamily="18" charset="0"/>
              </a:rPr>
              <a:t>Мәтіндегі </a:t>
            </a:r>
            <a:r>
              <a:rPr lang="kk-KZ" sz="2000" i="1" dirty="0">
                <a:latin typeface="Times New Roman" panose="02020603050405020304" pitchFamily="18" charset="0"/>
                <a:cs typeface="Times New Roman" panose="02020603050405020304" pitchFamily="18" charset="0"/>
              </a:rPr>
              <a:t>«диаспара» сөзінің мағынасын табыңыз? </a:t>
            </a:r>
          </a:p>
          <a:p>
            <a:pPr lvl="0" defTabSz="914400"/>
            <a:r>
              <a:rPr lang="kk-KZ" sz="2000" dirty="0">
                <a:latin typeface="Times New Roman" panose="02020603050405020304" pitchFamily="18" charset="0"/>
                <a:cs typeface="Times New Roman" panose="02020603050405020304" pitchFamily="18" charset="0"/>
              </a:rPr>
              <a:t>А) мемлекет ішінде </a:t>
            </a:r>
            <a:r>
              <a:rPr lang="kk-KZ" sz="2000" dirty="0" smtClean="0">
                <a:latin typeface="Times New Roman" panose="02020603050405020304" pitchFamily="18" charset="0"/>
                <a:cs typeface="Times New Roman" panose="02020603050405020304" pitchFamily="18" charset="0"/>
              </a:rPr>
              <a:t>мәдени этнос</a:t>
            </a:r>
            <a:endParaRPr lang="kk-KZ" sz="2000" dirty="0">
              <a:latin typeface="Times New Roman" panose="02020603050405020304" pitchFamily="18" charset="0"/>
              <a:cs typeface="Times New Roman" panose="02020603050405020304" pitchFamily="18" charset="0"/>
            </a:endParaRPr>
          </a:p>
          <a:p>
            <a:pPr lvl="0" defTabSz="914400"/>
            <a:r>
              <a:rPr lang="kk-KZ" sz="2000" dirty="0">
                <a:latin typeface="Times New Roman" panose="02020603050405020304" pitchFamily="18" charset="0"/>
                <a:cs typeface="Times New Roman" panose="02020603050405020304" pitchFamily="18" charset="0"/>
              </a:rPr>
              <a:t>В) </a:t>
            </a:r>
            <a:r>
              <a:rPr lang="kk-KZ" sz="2000" dirty="0" smtClean="0">
                <a:latin typeface="Times New Roman" panose="02020603050405020304" pitchFamily="18" charset="0"/>
                <a:cs typeface="Arial" panose="020B0604020202020204" pitchFamily="34" charset="0"/>
              </a:rPr>
              <a:t>дүние </a:t>
            </a:r>
            <a:r>
              <a:rPr lang="kk-KZ" sz="2000" dirty="0">
                <a:latin typeface="Times New Roman" panose="02020603050405020304" pitchFamily="18" charset="0"/>
                <a:cs typeface="Arial" panose="020B0604020202020204" pitchFamily="34" charset="0"/>
              </a:rPr>
              <a:t>жүзі, бүкіл әлем </a:t>
            </a:r>
            <a:endParaRPr lang="kk-KZ" sz="2000" dirty="0" smtClean="0">
              <a:latin typeface="Times New Roman" panose="02020603050405020304" pitchFamily="18" charset="0"/>
              <a:cs typeface="Arial" panose="020B0604020202020204" pitchFamily="34" charset="0"/>
            </a:endParaRPr>
          </a:p>
          <a:p>
            <a:pPr lvl="0" defTabSz="914400"/>
            <a:r>
              <a:rPr lang="kk-KZ" sz="2000" dirty="0" smtClean="0">
                <a:solidFill>
                  <a:srgbClr val="FF0000"/>
                </a:solidFill>
                <a:latin typeface="Times New Roman" panose="02020603050405020304" pitchFamily="18" charset="0"/>
                <a:cs typeface="Times New Roman" panose="02020603050405020304" pitchFamily="18" charset="0"/>
              </a:rPr>
              <a:t>С</a:t>
            </a:r>
            <a:r>
              <a:rPr lang="kk-KZ" sz="2000" dirty="0">
                <a:solidFill>
                  <a:srgbClr val="FF0000"/>
                </a:solidFill>
                <a:latin typeface="Times New Roman" panose="02020603050405020304" pitchFamily="18" charset="0"/>
                <a:cs typeface="Times New Roman" panose="02020603050405020304" pitchFamily="18" charset="0"/>
              </a:rPr>
              <a:t>) </a:t>
            </a:r>
            <a:r>
              <a:rPr lang="kk-KZ" sz="2000" dirty="0" smtClean="0">
                <a:solidFill>
                  <a:srgbClr val="FF0000"/>
                </a:solidFill>
                <a:latin typeface="Times New Roman" panose="02020603050405020304" pitchFamily="18" charset="0"/>
                <a:cs typeface="Times New Roman" panose="02020603050405020304" pitchFamily="18" charset="0"/>
              </a:rPr>
              <a:t>өз </a:t>
            </a:r>
            <a:r>
              <a:rPr lang="kk-KZ" sz="2000" dirty="0">
                <a:solidFill>
                  <a:srgbClr val="FF0000"/>
                </a:solidFill>
                <a:latin typeface="Times New Roman" panose="02020603050405020304" pitchFamily="18" charset="0"/>
                <a:cs typeface="Times New Roman" panose="02020603050405020304" pitchFamily="18" charset="0"/>
              </a:rPr>
              <a:t>Отанынан басқа жерге қоныстанған ұлттың </a:t>
            </a:r>
            <a:r>
              <a:rPr lang="kk-KZ" sz="2000" dirty="0" smtClean="0">
                <a:solidFill>
                  <a:srgbClr val="FF0000"/>
                </a:solidFill>
                <a:latin typeface="Times New Roman" panose="02020603050405020304" pitchFamily="18" charset="0"/>
                <a:cs typeface="Times New Roman" panose="02020603050405020304" pitchFamily="18" charset="0"/>
              </a:rPr>
              <a:t>бөлшегі</a:t>
            </a:r>
            <a:endParaRPr lang="kk-KZ"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57199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484909" y="813956"/>
            <a:ext cx="8077199" cy="400110"/>
          </a:xfrm>
          <a:prstGeom prst="rect">
            <a:avLst/>
          </a:prstGeom>
        </p:spPr>
        <p:txBody>
          <a:bodyPr wrap="square">
            <a:spAutoFit/>
          </a:bodyPr>
          <a:lstStyle/>
          <a:p>
            <a:pPr lvl="0" defTabSz="914400"/>
            <a:r>
              <a:rPr lang="kk-KZ" sz="2000" b="1" dirty="0" smtClean="0">
                <a:solidFill>
                  <a:srgbClr val="FF0000"/>
                </a:solidFill>
                <a:latin typeface="Times New Roman" panose="02020603050405020304" pitchFamily="18" charset="0"/>
                <a:cs typeface="Times New Roman" panose="02020603050405020304" pitchFamily="18" charset="0"/>
              </a:rPr>
              <a:t>4. </a:t>
            </a:r>
            <a:endParaRPr lang="kk-KZ" sz="2000" i="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691066670"/>
              </p:ext>
            </p:extLst>
          </p:nvPr>
        </p:nvGraphicFramePr>
        <p:xfrm>
          <a:off x="484907" y="1544104"/>
          <a:ext cx="8077200" cy="1645920"/>
        </p:xfrm>
        <a:graphic>
          <a:graphicData uri="http://schemas.openxmlformats.org/drawingml/2006/table">
            <a:tbl>
              <a:tblPr firstRow="1" firstCol="1" bandRow="1"/>
              <a:tblGrid>
                <a:gridCol w="2691301"/>
                <a:gridCol w="734441"/>
                <a:gridCol w="4651458"/>
              </a:tblGrid>
              <a:tr h="193919">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Азия мен Қазақстанда</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 түрік</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78017">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Азия мен Балқанда</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әзірбайжан, құмық,қарашай, балқар, ноғай</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78017">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Кавказда</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 татар, башқұрт, чуваш</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5665">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Еділ бойы, Оралда</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rowSpan="2">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 қазақ, өзбек, түрікмен, қырғыз, қарақалпақ, ұйғыр</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Сібірде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vMerge="1">
                  <a:txBody>
                    <a:bodyPr/>
                    <a:lstStyle/>
                    <a:p>
                      <a:endParaRPr lang="ru-RU"/>
                    </a:p>
                  </a:txBody>
                  <a:tcPr/>
                </a:tc>
              </a:tr>
              <a:tr h="117723">
                <a:tc vMerge="1">
                  <a:txBody>
                    <a:bodyPr/>
                    <a:lstStyle/>
                    <a:p>
                      <a:pPr algn="just">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 алтай, тува, шор, чұлым, хакас, саха</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Прямоугольник 2"/>
          <p:cNvSpPr/>
          <p:nvPr/>
        </p:nvSpPr>
        <p:spPr>
          <a:xfrm>
            <a:off x="484910" y="3382857"/>
            <a:ext cx="8077198" cy="400110"/>
          </a:xfrm>
          <a:prstGeom prst="rect">
            <a:avLst/>
          </a:prstGeom>
        </p:spPr>
        <p:txBody>
          <a:bodyPr wrap="square">
            <a:spAutoFit/>
          </a:bodyPr>
          <a:lstStyle/>
          <a:p>
            <a:pPr lvl="0" defTabSz="914400"/>
            <a:r>
              <a:rPr lang="kk-KZ" sz="2000" b="1" dirty="0" smtClean="0">
                <a:solidFill>
                  <a:srgbClr val="FF0000"/>
                </a:solidFill>
                <a:latin typeface="Times New Roman" panose="02020603050405020304" pitchFamily="18" charset="0"/>
                <a:cs typeface="Times New Roman" panose="02020603050405020304" pitchFamily="18" charset="0"/>
              </a:rPr>
              <a:t>5.</a:t>
            </a:r>
            <a:endParaRPr lang="kk-KZ" sz="2000" i="1"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919176465"/>
              </p:ext>
            </p:extLst>
          </p:nvPr>
        </p:nvGraphicFramePr>
        <p:xfrm>
          <a:off x="442706" y="3837525"/>
          <a:ext cx="8077200" cy="1760982"/>
        </p:xfrm>
        <a:graphic>
          <a:graphicData uri="http://schemas.openxmlformats.org/drawingml/2006/table">
            <a:tbl>
              <a:tblPr firstRow="1" firstCol="1" bandRow="1"/>
              <a:tblGrid>
                <a:gridCol w="484776"/>
                <a:gridCol w="5638264"/>
                <a:gridCol w="864535"/>
                <a:gridCol w="1089625"/>
              </a:tblGrid>
              <a:tr h="18034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dirty="0">
                          <a:effectLst/>
                          <a:latin typeface="Times New Roman" panose="02020603050405020304" pitchFamily="18" charset="0"/>
                          <a:ea typeface="Calibri" panose="020F0502020204030204" pitchFamily="34" charset="0"/>
                          <a:cs typeface="Times New Roman" panose="02020603050405020304" pitchFamily="18" charset="0"/>
                        </a:rPr>
                        <a:t>Сөйлемдер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a:effectLst/>
                          <a:latin typeface="Times New Roman" panose="02020603050405020304" pitchFamily="18" charset="0"/>
                          <a:ea typeface="Calibri" panose="020F0502020204030204" pitchFamily="34" charset="0"/>
                          <a:cs typeface="Times New Roman" panose="02020603050405020304" pitchFamily="18" charset="0"/>
                        </a:rPr>
                        <a:t>Дұрыс</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a:effectLst/>
                          <a:latin typeface="Times New Roman" panose="02020603050405020304" pitchFamily="18" charset="0"/>
                          <a:ea typeface="Calibri" panose="020F0502020204030204" pitchFamily="34" charset="0"/>
                          <a:cs typeface="Times New Roman" panose="02020603050405020304" pitchFamily="18" charset="0"/>
                        </a:rPr>
                        <a:t>Бұрыс</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5735">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Түркі әлемі елуден астам этникалық топты құрайды.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764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Түркітілдес халықтарды әлемнің барлық жерінен кездестіруге болады.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129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Түркі халқының жарқын болашағы тікелей оның бірлігіне байланысты.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18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488413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1180" y="1053107"/>
            <a:ext cx="8077199" cy="400110"/>
          </a:xfrm>
          <a:prstGeom prst="rect">
            <a:avLst/>
          </a:prstGeom>
        </p:spPr>
        <p:txBody>
          <a:bodyPr wrap="square">
            <a:spAutoFit/>
          </a:bodyPr>
          <a:lstStyle/>
          <a:p>
            <a:pPr lvl="0" defTabSz="914400"/>
            <a:r>
              <a:rPr lang="kk-KZ" sz="2000" b="1" dirty="0" smtClean="0">
                <a:solidFill>
                  <a:srgbClr val="FF0000"/>
                </a:solidFill>
                <a:latin typeface="Times New Roman" panose="02020603050405020304" pitchFamily="18" charset="0"/>
                <a:cs typeface="Times New Roman" panose="02020603050405020304" pitchFamily="18" charset="0"/>
              </a:rPr>
              <a:t>4</a:t>
            </a:r>
            <a:r>
              <a:rPr lang="kk-KZ" sz="2000" i="1" dirty="0" smtClean="0">
                <a:solidFill>
                  <a:srgbClr val="FF0000"/>
                </a:solidFill>
                <a:latin typeface="Times New Roman" panose="02020603050405020304" pitchFamily="18" charset="0"/>
                <a:cs typeface="Times New Roman" panose="02020603050405020304" pitchFamily="18" charset="0"/>
              </a:rPr>
              <a:t>.</a:t>
            </a:r>
            <a:endParaRPr lang="kk-KZ" sz="2000" i="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691066670"/>
              </p:ext>
            </p:extLst>
          </p:nvPr>
        </p:nvGraphicFramePr>
        <p:xfrm>
          <a:off x="484907" y="1544104"/>
          <a:ext cx="8077200" cy="1645920"/>
        </p:xfrm>
        <a:graphic>
          <a:graphicData uri="http://schemas.openxmlformats.org/drawingml/2006/table">
            <a:tbl>
              <a:tblPr firstRow="1" firstCol="1" bandRow="1"/>
              <a:tblGrid>
                <a:gridCol w="2691301"/>
                <a:gridCol w="734441"/>
                <a:gridCol w="4651458"/>
              </a:tblGrid>
              <a:tr h="193919">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Азия мен Қазақстанда</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 түрік</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78017">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Азия мен Балқанда</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әзірбайжан, құмық,қарашай, балқар, ноғай</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78017">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Кавказда</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 татар, башқұрт, чуваш</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5665">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Еділ бойы, Оралда</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rowSpan="2">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 қазақ, өзбек, түрікмен, қырғыз, қарақалпақ, ұйғыр</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Сібірде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vMerge="1">
                  <a:txBody>
                    <a:bodyPr/>
                    <a:lstStyle/>
                    <a:p>
                      <a:endParaRPr lang="ru-RU"/>
                    </a:p>
                  </a:txBody>
                  <a:tcPr/>
                </a:tc>
              </a:tr>
              <a:tr h="117723">
                <a:tc vMerge="1">
                  <a:txBody>
                    <a:bodyPr/>
                    <a:lstStyle/>
                    <a:p>
                      <a:pPr algn="just">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spcAft>
                          <a:spcPts val="0"/>
                        </a:spcAft>
                      </a:pPr>
                      <a:r>
                        <a:rPr lang="kk-KZ"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 алтай, тува, шор, чұлым, хакас, саха</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Прямоугольник 2"/>
          <p:cNvSpPr/>
          <p:nvPr/>
        </p:nvSpPr>
        <p:spPr>
          <a:xfrm>
            <a:off x="484910" y="3382857"/>
            <a:ext cx="8077198" cy="400110"/>
          </a:xfrm>
          <a:prstGeom prst="rect">
            <a:avLst/>
          </a:prstGeom>
        </p:spPr>
        <p:txBody>
          <a:bodyPr wrap="square">
            <a:spAutoFit/>
          </a:bodyPr>
          <a:lstStyle/>
          <a:p>
            <a:pPr lvl="0" defTabSz="914400"/>
            <a:r>
              <a:rPr lang="kk-KZ" sz="2000" b="1" dirty="0" smtClean="0">
                <a:solidFill>
                  <a:srgbClr val="FF0000"/>
                </a:solidFill>
                <a:latin typeface="Times New Roman" panose="02020603050405020304" pitchFamily="18" charset="0"/>
                <a:cs typeface="Times New Roman" panose="02020603050405020304" pitchFamily="18" charset="0"/>
              </a:rPr>
              <a:t>5</a:t>
            </a:r>
            <a:r>
              <a:rPr lang="kk-KZ" sz="2000" i="1" dirty="0" smtClean="0">
                <a:solidFill>
                  <a:srgbClr val="FF0000"/>
                </a:solidFill>
                <a:latin typeface="Times New Roman" panose="02020603050405020304" pitchFamily="18" charset="0"/>
                <a:cs typeface="Times New Roman" panose="02020603050405020304" pitchFamily="18" charset="0"/>
              </a:rPr>
              <a:t>.</a:t>
            </a:r>
            <a:endParaRPr lang="kk-KZ" sz="2000" i="1"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919176465"/>
              </p:ext>
            </p:extLst>
          </p:nvPr>
        </p:nvGraphicFramePr>
        <p:xfrm>
          <a:off x="498977" y="3753118"/>
          <a:ext cx="8077200" cy="1760982"/>
        </p:xfrm>
        <a:graphic>
          <a:graphicData uri="http://schemas.openxmlformats.org/drawingml/2006/table">
            <a:tbl>
              <a:tblPr firstRow="1" firstCol="1" bandRow="1"/>
              <a:tblGrid>
                <a:gridCol w="484776"/>
                <a:gridCol w="5638264"/>
                <a:gridCol w="864535"/>
                <a:gridCol w="1089625"/>
              </a:tblGrid>
              <a:tr h="18034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dirty="0">
                          <a:effectLst/>
                          <a:latin typeface="Times New Roman" panose="02020603050405020304" pitchFamily="18" charset="0"/>
                          <a:ea typeface="Calibri" panose="020F0502020204030204" pitchFamily="34" charset="0"/>
                          <a:cs typeface="Times New Roman" panose="02020603050405020304" pitchFamily="18" charset="0"/>
                        </a:rPr>
                        <a:t>Сөйлемдер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a:effectLst/>
                          <a:latin typeface="Times New Roman" panose="02020603050405020304" pitchFamily="18" charset="0"/>
                          <a:ea typeface="Calibri" panose="020F0502020204030204" pitchFamily="34" charset="0"/>
                          <a:cs typeface="Times New Roman" panose="02020603050405020304" pitchFamily="18" charset="0"/>
                        </a:rPr>
                        <a:t>Дұрыс</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a:effectLst/>
                          <a:latin typeface="Times New Roman" panose="02020603050405020304" pitchFamily="18" charset="0"/>
                          <a:ea typeface="Calibri" panose="020F0502020204030204" pitchFamily="34" charset="0"/>
                          <a:cs typeface="Times New Roman" panose="02020603050405020304" pitchFamily="18" charset="0"/>
                        </a:rPr>
                        <a:t>Бұрыс</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5735">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Түркі әлемі елуден астам этникалық топты құрайды.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buFont typeface="Wingdings" pitchFamily="2" charset="2"/>
                        <a:buChar char="ü"/>
                      </a:pPr>
                      <a:r>
                        <a:rPr lang="kk-KZ" sz="18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764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Түркітілдес халықтарды әлемнің барлық жерінен кездестіруге болады.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buFont typeface="Wingdings" pitchFamily="2" charset="2"/>
                        <a:buChar char="ü"/>
                      </a:pPr>
                      <a:r>
                        <a:rPr lang="kk-K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129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Түркі халқының жарқын болашағы тікелей оның бірлігіне байланысты.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buFont typeface="Wingdings" pitchFamily="2" charset="2"/>
                        <a:buChar char="ü"/>
                      </a:pPr>
                      <a:r>
                        <a:rPr lang="kk-K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7" name="Прямая со стрелкой 6"/>
          <p:cNvCxnSpPr/>
          <p:nvPr/>
        </p:nvCxnSpPr>
        <p:spPr>
          <a:xfrm>
            <a:off x="3221502" y="1688123"/>
            <a:ext cx="618978" cy="815926"/>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p:nvPr/>
        </p:nvCxnSpPr>
        <p:spPr>
          <a:xfrm flipV="1">
            <a:off x="3261360" y="1744394"/>
            <a:ext cx="565052" cy="26494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flipV="1">
            <a:off x="3244948" y="1997612"/>
            <a:ext cx="637735" cy="26259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1" name="Прямая со стрелкой 10"/>
          <p:cNvCxnSpPr/>
          <p:nvPr/>
        </p:nvCxnSpPr>
        <p:spPr>
          <a:xfrm flipV="1">
            <a:off x="3228536" y="2293034"/>
            <a:ext cx="654147" cy="25321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2" name="Прямая со стрелкой 11"/>
          <p:cNvCxnSpPr/>
          <p:nvPr/>
        </p:nvCxnSpPr>
        <p:spPr>
          <a:xfrm>
            <a:off x="3254327" y="3029243"/>
            <a:ext cx="600221" cy="937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1026941" y="520505"/>
            <a:ext cx="1762021" cy="400110"/>
          </a:xfrm>
          <a:prstGeom prst="rect">
            <a:avLst/>
          </a:prstGeom>
          <a:noFill/>
        </p:spPr>
        <p:txBody>
          <a:bodyPr wrap="none" rtlCol="0">
            <a:spAutoFit/>
          </a:bodyPr>
          <a:lstStyle/>
          <a:p>
            <a:r>
              <a:rPr lang="kk-KZ" sz="2000" dirty="0" smtClean="0">
                <a:solidFill>
                  <a:srgbClr val="FF0000"/>
                </a:solidFill>
                <a:latin typeface="Arial" pitchFamily="34" charset="0"/>
                <a:cs typeface="Arial" pitchFamily="34" charset="0"/>
              </a:rPr>
              <a:t>Өзіңді тексер</a:t>
            </a:r>
            <a:endParaRPr lang="ru-RU" sz="2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2488413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9691" y="843434"/>
            <a:ext cx="7162800" cy="400110"/>
          </a:xfrm>
          <a:prstGeom prst="rect">
            <a:avLst/>
          </a:prstGeom>
        </p:spPr>
        <p:txBody>
          <a:bodyPr wrap="square">
            <a:spAutoFit/>
          </a:bodyPr>
          <a:lstStyle/>
          <a:p>
            <a:pPr lvl="0" algn="just" defTabSz="914400">
              <a:defRPr/>
            </a:pPr>
            <a:r>
              <a:rPr lang="kk-KZ" sz="2000" b="1" kern="0" dirty="0" smtClean="0">
                <a:solidFill>
                  <a:srgbClr val="FF0000"/>
                </a:solidFill>
                <a:latin typeface="Times New Roman" panose="02020603050405020304" pitchFamily="18" charset="0"/>
                <a:cs typeface="Times New Roman" panose="02020603050405020304" pitchFamily="18" charset="0"/>
              </a:rPr>
              <a:t>3-тапсырма. </a:t>
            </a:r>
            <a:r>
              <a:rPr lang="kk-KZ" sz="2000" i="1" kern="0" dirty="0" smtClean="0">
                <a:solidFill>
                  <a:srgbClr val="002060"/>
                </a:solidFill>
                <a:latin typeface="Times New Roman" panose="02020603050405020304" pitchFamily="18" charset="0"/>
                <a:cs typeface="Times New Roman" panose="02020603050405020304" pitchFamily="18" charset="0"/>
              </a:rPr>
              <a:t>Екі мәтінде көтерілген </a:t>
            </a:r>
            <a:r>
              <a:rPr lang="kk-KZ" sz="2000" i="1" kern="0" dirty="0">
                <a:solidFill>
                  <a:srgbClr val="002060"/>
                </a:solidFill>
                <a:latin typeface="Times New Roman" panose="02020603050405020304" pitchFamily="18" charset="0"/>
                <a:cs typeface="Times New Roman" panose="02020603050405020304" pitchFamily="18" charset="0"/>
              </a:rPr>
              <a:t>мәселені анықтаңдар. </a:t>
            </a:r>
          </a:p>
        </p:txBody>
      </p:sp>
      <p:sp>
        <p:nvSpPr>
          <p:cNvPr id="3" name="Прямоугольник 2"/>
          <p:cNvSpPr/>
          <p:nvPr/>
        </p:nvSpPr>
        <p:spPr>
          <a:xfrm>
            <a:off x="797139" y="4716481"/>
            <a:ext cx="7444174" cy="1015663"/>
          </a:xfrm>
          <a:prstGeom prst="rect">
            <a:avLst/>
          </a:prstGeom>
        </p:spPr>
        <p:txBody>
          <a:bodyPr wrap="square">
            <a:spAutoFit/>
          </a:bodyPr>
          <a:lstStyle/>
          <a:p>
            <a:pPr defTabSz="914400"/>
            <a:r>
              <a:rPr lang="kk-KZ" sz="2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Дескриптор:</a:t>
            </a:r>
          </a:p>
          <a:p>
            <a:pPr marL="342900" lvl="0" indent="-342900" defTabSz="914400">
              <a:buFontTx/>
              <a:buChar char="-"/>
            </a:pPr>
            <a:r>
              <a:rPr lang="kk-KZ" sz="20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Мәтіндердің жанрын ажыратады;</a:t>
            </a:r>
            <a:endParaRPr lang="kk-KZ" sz="2000"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lvl="0" defTabSz="914400"/>
            <a:r>
              <a:rPr lang="kk-KZ" sz="2000" dirty="0">
                <a:solidFill>
                  <a:srgbClr val="002060"/>
                </a:solidFill>
                <a:latin typeface="Times New Roman" panose="02020603050405020304" pitchFamily="18" charset="0"/>
                <a:ea typeface="Calibri" panose="020F0502020204030204" pitchFamily="34" charset="0"/>
                <a:cs typeface="Arial" panose="020B0604020202020204" pitchFamily="34" charset="0"/>
              </a:rPr>
              <a:t>-   </a:t>
            </a:r>
            <a:r>
              <a:rPr lang="kk-KZ" sz="20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Көтерілген </a:t>
            </a:r>
            <a:r>
              <a:rPr lang="kk-KZ" sz="2000" dirty="0">
                <a:solidFill>
                  <a:srgbClr val="002060"/>
                </a:solidFill>
                <a:latin typeface="Times New Roman" panose="02020603050405020304" pitchFamily="18" charset="0"/>
                <a:ea typeface="Calibri" panose="020F0502020204030204" pitchFamily="34" charset="0"/>
                <a:cs typeface="Arial" panose="020B0604020202020204" pitchFamily="34" charset="0"/>
              </a:rPr>
              <a:t>мәселені </a:t>
            </a:r>
            <a:r>
              <a:rPr lang="kk-KZ" sz="20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анықтайды.</a:t>
            </a:r>
            <a:endParaRPr lang="kk-KZ" sz="2000"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p:txBody>
      </p:sp>
      <p:sp>
        <p:nvSpPr>
          <p:cNvPr id="5" name="Rectangle 1"/>
          <p:cNvSpPr>
            <a:spLocks noChangeArrowheads="1"/>
          </p:cNvSpPr>
          <p:nvPr/>
        </p:nvSpPr>
        <p:spPr bwMode="auto">
          <a:xfrm>
            <a:off x="797139" y="1556774"/>
            <a:ext cx="270806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«Борт журналы»</a:t>
            </a:r>
            <a:r>
              <a:rPr kumimoji="0" lang="kk-KZ" sz="2000" b="1" i="0" u="none" strike="noStrike" cap="none" normalizeH="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әдісі</a:t>
            </a:r>
            <a:endParaRPr kumimoji="0" lang="ru-RU" sz="2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xmlns="" val="3253255131"/>
              </p:ext>
            </p:extLst>
          </p:nvPr>
        </p:nvGraphicFramePr>
        <p:xfrm>
          <a:off x="797139" y="2098202"/>
          <a:ext cx="7543297" cy="2292477"/>
        </p:xfrm>
        <a:graphic>
          <a:graphicData uri="http://schemas.openxmlformats.org/drawingml/2006/table">
            <a:tbl>
              <a:tblPr firstRow="1" firstCol="1" bandRow="1"/>
              <a:tblGrid>
                <a:gridCol w="1710676"/>
                <a:gridCol w="2404805"/>
                <a:gridCol w="3427816"/>
              </a:tblGrid>
              <a:tr h="581025">
                <a:tc>
                  <a:txBody>
                    <a:bodyPr/>
                    <a:lstStyle/>
                    <a:p>
                      <a:pPr algn="ctr">
                        <a:lnSpc>
                          <a:spcPct val="107000"/>
                        </a:lnSpc>
                        <a:spcAft>
                          <a:spcPts val="0"/>
                        </a:spcAft>
                      </a:pPr>
                      <a:r>
                        <a:rPr lang="kk-KZ"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Мәтіндер</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Берілген мәтіндер жанры туралы не білемін?</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Мәтіндерде көтерілген мәселелер  туралы не білемін?</a:t>
                      </a:r>
                      <a:endParaRPr lang="ru-RU"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40">
                <a:tc>
                  <a:txBody>
                    <a:bodyPr/>
                    <a:lstStyle/>
                    <a:p>
                      <a:pPr algn="ctr">
                        <a:lnSpc>
                          <a:spcPct val="107000"/>
                        </a:lnSpc>
                        <a:spcAft>
                          <a:spcPts val="0"/>
                        </a:spcAft>
                      </a:pPr>
                      <a:r>
                        <a:rPr lang="kk-KZ"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1-тыңдалым мәтін</a:t>
                      </a:r>
                      <a:endParaRPr lang="ru-RU"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40">
                <a:tc>
                  <a:txBody>
                    <a:bodyPr/>
                    <a:lstStyle/>
                    <a:p>
                      <a:pPr algn="ctr">
                        <a:lnSpc>
                          <a:spcPct val="107000"/>
                        </a:lnSpc>
                        <a:spcAft>
                          <a:spcPts val="0"/>
                        </a:spcAft>
                      </a:pPr>
                      <a:r>
                        <a:rPr lang="kk-KZ"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a:t>
                      </a:r>
                      <a:r>
                        <a:rPr lang="kk-KZ"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kk-KZ"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тыңдалым мәтін</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03639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982741014"/>
              </p:ext>
            </p:extLst>
          </p:nvPr>
        </p:nvGraphicFramePr>
        <p:xfrm>
          <a:off x="757033" y="1368824"/>
          <a:ext cx="7543297" cy="3552063"/>
        </p:xfrm>
        <a:graphic>
          <a:graphicData uri="http://schemas.openxmlformats.org/drawingml/2006/table">
            <a:tbl>
              <a:tblPr firstRow="1" firstCol="1" bandRow="1"/>
              <a:tblGrid>
                <a:gridCol w="1710676"/>
                <a:gridCol w="2404805"/>
                <a:gridCol w="3427816"/>
              </a:tblGrid>
              <a:tr h="581025">
                <a:tc>
                  <a:txBody>
                    <a:bodyPr/>
                    <a:lstStyle/>
                    <a:p>
                      <a:pPr algn="ctr">
                        <a:lnSpc>
                          <a:spcPct val="107000"/>
                        </a:lnSpc>
                        <a:spcAft>
                          <a:spcPts val="0"/>
                        </a:spcAft>
                      </a:pPr>
                      <a:r>
                        <a:rPr lang="kk-KZ"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Мәтіндер</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Берілген мәтіндер жанры туралы не білемін?</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Мәтіндерде көтерілген мәселелер  туралы не білемін?</a:t>
                      </a:r>
                      <a:endParaRPr lang="ru-RU"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40">
                <a:tc>
                  <a:txBody>
                    <a:bodyPr/>
                    <a:lstStyle/>
                    <a:p>
                      <a:pPr algn="ctr">
                        <a:lnSpc>
                          <a:spcPct val="107000"/>
                        </a:lnSpc>
                        <a:spcAft>
                          <a:spcPts val="0"/>
                        </a:spcAft>
                      </a:pPr>
                      <a:r>
                        <a:rPr lang="kk-KZ"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1-тыңдалым мәтін</a:t>
                      </a:r>
                      <a:endParaRPr lang="ru-RU"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kk-KZ" sz="2000" dirty="0" smtClean="0">
                          <a:solidFill>
                            <a:srgbClr val="002060"/>
                          </a:solidFill>
                          <a:effectLst/>
                          <a:latin typeface="Times New Roman" panose="02020603050405020304" pitchFamily="18" charset="0"/>
                          <a:cs typeface="Times New Roman" panose="02020603050405020304" pitchFamily="18" charset="0"/>
                        </a:rPr>
                        <a:t>Мақала</a:t>
                      </a:r>
                      <a:endParaRPr lang="ru-RU" sz="2000" dirty="0">
                        <a:solidFill>
                          <a:srgbClr val="002060"/>
                        </a:solidFill>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kk-KZ" sz="20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Түркі ұлтын бірлікке, ұлттық болмысын, ұлттық дәстүрін сақтауға, дамытуға үндейді.</a:t>
                      </a:r>
                      <a:endParaRPr lang="ru-RU" sz="2000" dirty="0">
                        <a:solidFill>
                          <a:srgbClr val="002060"/>
                        </a:solidFill>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40">
                <a:tc>
                  <a:txBody>
                    <a:bodyPr/>
                    <a:lstStyle/>
                    <a:p>
                      <a:pPr algn="ctr">
                        <a:lnSpc>
                          <a:spcPct val="107000"/>
                        </a:lnSpc>
                        <a:spcAft>
                          <a:spcPts val="0"/>
                        </a:spcAft>
                      </a:pPr>
                      <a:r>
                        <a:rPr lang="kk-KZ"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a:t>
                      </a:r>
                      <a:r>
                        <a:rPr lang="kk-KZ"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kk-KZ"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тыңдалым мәтін</a:t>
                      </a:r>
                      <a:endParaRPr lang="ru-RU"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Сұхбат</a:t>
                      </a:r>
                      <a:r>
                        <a:rPr lang="ru-RU"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Қолданыстан</a:t>
                      </a:r>
                      <a:r>
                        <a:rPr lang="ru-RU"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шығып</a:t>
                      </a:r>
                      <a:r>
                        <a:rPr lang="ru-RU"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жойылуға</a:t>
                      </a:r>
                      <a:r>
                        <a:rPr lang="ru-RU"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шақ</a:t>
                      </a:r>
                      <a:r>
                        <a:rPr lang="ru-RU"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түрған</a:t>
                      </a:r>
                      <a:r>
                        <a:rPr lang="ru-RU"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түркітілдес</a:t>
                      </a:r>
                      <a:r>
                        <a:rPr lang="ru-RU"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халықтар</a:t>
                      </a:r>
                      <a:r>
                        <a:rPr lang="ru-RU"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тілдерін</a:t>
                      </a:r>
                      <a:r>
                        <a:rPr lang="ru-RU" sz="20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aseline="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сақтау</a:t>
                      </a:r>
                      <a:r>
                        <a:rPr lang="ru-RU" sz="20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aseline="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жолдарын</a:t>
                      </a:r>
                      <a:r>
                        <a:rPr lang="ru-RU" sz="20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aseline="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қарастырады</a:t>
                      </a:r>
                      <a:r>
                        <a:rPr lang="ru-RU" sz="20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877350" y="634353"/>
            <a:ext cx="251555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ӨЗІҢДІ ТЕКСЕР</a:t>
            </a:r>
            <a:endParaRPr kumimoji="0" lang="ru-RU" sz="2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4280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Прямоугольник 2"/>
          <p:cNvSpPr/>
          <p:nvPr/>
        </p:nvSpPr>
        <p:spPr>
          <a:xfrm>
            <a:off x="932221" y="523871"/>
            <a:ext cx="6905768" cy="400110"/>
          </a:xfrm>
          <a:prstGeom prst="rect">
            <a:avLst/>
          </a:prstGeom>
        </p:spPr>
        <p:txBody>
          <a:bodyPr wrap="square">
            <a:spAutoFit/>
          </a:bodyPr>
          <a:lstStyle/>
          <a:p>
            <a:pPr fontAlgn="base"/>
            <a:r>
              <a:rPr lang="kk-KZ" sz="2000" b="1" dirty="0">
                <a:solidFill>
                  <a:srgbClr val="FF0000"/>
                </a:solidFill>
                <a:latin typeface="Times New Roman" panose="02020603050405020304" pitchFamily="18" charset="0"/>
                <a:cs typeface="Times New Roman" panose="02020603050405020304" pitchFamily="18" charset="0"/>
              </a:rPr>
              <a:t>КЕРІ  </a:t>
            </a:r>
            <a:r>
              <a:rPr lang="kk-KZ" sz="2000" b="1" dirty="0" smtClean="0">
                <a:solidFill>
                  <a:srgbClr val="FF0000"/>
                </a:solidFill>
                <a:latin typeface="Times New Roman" panose="02020603050405020304" pitchFamily="18" charset="0"/>
                <a:cs typeface="Times New Roman" panose="02020603050405020304" pitchFamily="18" charset="0"/>
              </a:rPr>
              <a:t>БАЙЛАНЫС</a:t>
            </a:r>
            <a:endParaRPr lang="kk-KZ"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932221" y="1192891"/>
            <a:ext cx="7204276" cy="1200329"/>
          </a:xfrm>
          <a:prstGeom prst="rect">
            <a:avLst/>
          </a:prstGeom>
        </p:spPr>
        <p:txBody>
          <a:bodyPr wrap="square">
            <a:spAutoFit/>
          </a:bodyPr>
          <a:lstStyle/>
          <a:p>
            <a:pPr lvl="0" algn="just" defTabSz="914400"/>
            <a:r>
              <a:rPr lang="kk-KZ" sz="2400" dirty="0">
                <a:solidFill>
                  <a:prstClr val="black"/>
                </a:solidFill>
                <a:latin typeface="Times New Roman" panose="02020603050405020304" pitchFamily="18" charset="0"/>
                <a:cs typeface="Times New Roman" panose="02020603050405020304" pitchFamily="18" charset="0"/>
              </a:rPr>
              <a:t>Егер бүгінгі сабағымызда төмендегі іс-әрекеттерді толық жасаған болсақ, 	</a:t>
            </a:r>
            <a:r>
              <a:rPr lang="kk-KZ" sz="2400" dirty="0" smtClean="0">
                <a:solidFill>
                  <a:prstClr val="black"/>
                </a:solidFill>
                <a:latin typeface="Times New Roman" panose="02020603050405020304" pitchFamily="18" charset="0"/>
                <a:cs typeface="Times New Roman" panose="02020603050405020304" pitchFamily="18" charset="0"/>
              </a:rPr>
              <a:t>білім қоржынын толықтырдық.</a:t>
            </a:r>
            <a:endParaRPr lang="kk-KZ" sz="2400" dirty="0">
              <a:solidFill>
                <a:prstClr val="black"/>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782967" y="2575385"/>
            <a:ext cx="4908592" cy="1107887"/>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r>
              <a:rPr lang="kk-KZ" sz="20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kk-KZ" sz="24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әртүрлі </a:t>
            </a:r>
            <a:r>
              <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жанрдағы мәтіндердің мазмұнын </a:t>
            </a:r>
            <a:r>
              <a:rPr lang="kk-KZ" sz="24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түсіндік; </a:t>
            </a:r>
            <a:endPar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8" name="Скругленный прямоугольник 7"/>
          <p:cNvSpPr/>
          <p:nvPr/>
        </p:nvSpPr>
        <p:spPr>
          <a:xfrm>
            <a:off x="782967" y="4187589"/>
            <a:ext cx="4908592" cy="929148"/>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kk-KZ" sz="2000" kern="0" dirty="0" smtClean="0">
              <a:solidFill>
                <a:prstClr val="black"/>
              </a:solidFill>
              <a:latin typeface="Times New Roman" panose="02020603050405020304" pitchFamily="18" charset="0"/>
              <a:ea typeface="Calibri" panose="020F0502020204030204" pitchFamily="34" charset="0"/>
            </a:endParaRPr>
          </a:p>
          <a:p>
            <a:pPr lvl="0" algn="just" defTabSz="914400">
              <a:defRPr/>
            </a:pPr>
            <a:r>
              <a:rPr lang="kk-KZ" sz="2000" kern="0" dirty="0" smtClean="0">
                <a:solidFill>
                  <a:prstClr val="black"/>
                </a:solidFill>
                <a:latin typeface="Times New Roman" panose="02020603050405020304" pitchFamily="18" charset="0"/>
                <a:ea typeface="Calibri" panose="020F0502020204030204" pitchFamily="34" charset="0"/>
              </a:rPr>
              <a:t>- </a:t>
            </a:r>
            <a:r>
              <a:rPr lang="kk-KZ" sz="2400" kern="0" dirty="0">
                <a:solidFill>
                  <a:prstClr val="black"/>
                </a:solidFill>
                <a:latin typeface="Times New Roman" panose="02020603050405020304" pitchFamily="18" charset="0"/>
                <a:ea typeface="Calibri" panose="020F0502020204030204" pitchFamily="34" charset="0"/>
              </a:rPr>
              <a:t>мәтінде көтерілген мәселені </a:t>
            </a:r>
            <a:r>
              <a:rPr lang="kk-KZ" sz="2400" kern="0" dirty="0" smtClean="0">
                <a:solidFill>
                  <a:prstClr val="black"/>
                </a:solidFill>
                <a:latin typeface="Times New Roman" panose="02020603050405020304" pitchFamily="18" charset="0"/>
                <a:ea typeface="Calibri" panose="020F0502020204030204" pitchFamily="34" charset="0"/>
              </a:rPr>
              <a:t>анықтадық.</a:t>
            </a:r>
            <a:endParaRPr lang="kk-KZ" sz="2400" kern="0" dirty="0">
              <a:solidFill>
                <a:prstClr val="black"/>
              </a:solidFill>
              <a:latin typeface="Times New Roman" panose="02020603050405020304" pitchFamily="18" charset="0"/>
              <a:ea typeface="Calibri" panose="020F0502020204030204" pitchFamily="34" charset="0"/>
            </a:endParaRPr>
          </a:p>
          <a:p>
            <a:pPr lvl="0" algn="just" defTabSz="914400">
              <a:defRPr/>
            </a:pPr>
            <a:r>
              <a:rPr lang="kk-KZ" sz="2400" kern="0" dirty="0" smtClean="0">
                <a:solidFill>
                  <a:prstClr val="black"/>
                </a:solidFill>
                <a:latin typeface="Times New Roman" panose="02020603050405020304" pitchFamily="18" charset="0"/>
                <a:ea typeface="Calibri" panose="020F0502020204030204" pitchFamily="34" charset="0"/>
              </a:rPr>
              <a:t>.</a:t>
            </a:r>
            <a:endParaRPr lang="kk-KZ" sz="2400" kern="0" dirty="0">
              <a:solidFill>
                <a:prstClr val="black"/>
              </a:solidFill>
              <a:latin typeface="Times New Roman" panose="02020603050405020304" pitchFamily="18" charset="0"/>
              <a:ea typeface="Calibri" panose="020F050202020403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79193" y="2765689"/>
            <a:ext cx="2523121" cy="2027672"/>
          </a:xfrm>
          <a:prstGeom prst="rect">
            <a:avLst/>
          </a:prstGeom>
          <a:ln>
            <a:noFill/>
          </a:ln>
          <a:effectLst>
            <a:softEdge rad="112500"/>
          </a:effectLst>
        </p:spPr>
      </p:pic>
    </p:spTree>
    <p:extLst>
      <p:ext uri="{BB962C8B-B14F-4D97-AF65-F5344CB8AC3E}">
        <p14:creationId xmlns:p14="http://schemas.microsoft.com/office/powerpoint/2010/main" xmlns="" val="2093625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2221" y="580018"/>
            <a:ext cx="6905768" cy="400110"/>
          </a:xfrm>
          <a:prstGeom prst="rect">
            <a:avLst/>
          </a:prstGeom>
        </p:spPr>
        <p:txBody>
          <a:bodyPr wrap="square">
            <a:spAutoFit/>
          </a:bodyPr>
          <a:lstStyle/>
          <a:p>
            <a:pPr fontAlgn="base"/>
            <a:r>
              <a:rPr lang="kk-KZ" sz="2000" b="1" dirty="0" smtClean="0">
                <a:solidFill>
                  <a:srgbClr val="FF0000"/>
                </a:solidFill>
                <a:latin typeface="Times New Roman" panose="02020603050405020304" pitchFamily="18" charset="0"/>
                <a:cs typeface="Times New Roman" panose="02020603050405020304" pitchFamily="18" charset="0"/>
              </a:rPr>
              <a:t>ҚОСЫМША ТАПСЫРМА</a:t>
            </a:r>
            <a:endParaRPr lang="kk-KZ"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932221" y="1644943"/>
            <a:ext cx="7273316" cy="1843845"/>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r>
              <a:rPr lang="kk-KZ" sz="24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Түркітілдес </a:t>
            </a:r>
            <a:r>
              <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халықтар тілдері мен салт-дәстүрлері, оның бүгінгі күнде </a:t>
            </a:r>
            <a:r>
              <a:rPr lang="kk-KZ" sz="24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ахуалы туралы </a:t>
            </a:r>
            <a:r>
              <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сұхбат </a:t>
            </a:r>
            <a:r>
              <a:rPr lang="kk-KZ" sz="24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алыңдар.</a:t>
            </a:r>
            <a:endPar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lvl="0" algn="just" defTabSz="914400">
              <a:defRPr/>
            </a:pPr>
            <a:r>
              <a:rPr lang="kk-KZ" sz="24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07166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089026" y="745248"/>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Оқу мақсаты: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609600" y="1567506"/>
            <a:ext cx="7592289" cy="1338828"/>
          </a:xfrm>
          <a:prstGeom prst="rect">
            <a:avLst/>
          </a:prstGeom>
        </p:spPr>
        <p:txBody>
          <a:bodyPr wrap="square">
            <a:spAutoFit/>
          </a:bodyPr>
          <a:lstStyle/>
          <a:p>
            <a:pPr marL="1143000" lvl="2" indent="-228600" algn="just" defTabSz="914400">
              <a:lnSpc>
                <a:spcPct val="90000"/>
              </a:lnSpc>
              <a:spcBef>
                <a:spcPts val="500"/>
              </a:spcBef>
            </a:pPr>
            <a:r>
              <a:rPr lang="kk-KZ"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5.Т/А2</a:t>
            </a:r>
            <a:r>
              <a:rPr lang="kk-KZ"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әртүрлі жанрдағы мәтіндерді түсіну, көтерілген мәселелерді </a:t>
            </a:r>
            <a:r>
              <a:rPr lang="kk-KZ"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анықтау. </a:t>
            </a:r>
            <a:endParaRPr lang="kk-KZ"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199862" y="2851139"/>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Сабақ мақсаты: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7" name="Прямоугольник 6"/>
          <p:cNvSpPr/>
          <p:nvPr/>
        </p:nvSpPr>
        <p:spPr>
          <a:xfrm>
            <a:off x="609600" y="3645688"/>
            <a:ext cx="7592289" cy="1338828"/>
          </a:xfrm>
          <a:prstGeom prst="rect">
            <a:avLst/>
          </a:prstGeom>
        </p:spPr>
        <p:txBody>
          <a:bodyPr wrap="square">
            <a:spAutoFit/>
          </a:bodyPr>
          <a:lstStyle/>
          <a:p>
            <a:pPr marL="1143000" lvl="2" indent="-228600" algn="just" defTabSz="914400">
              <a:lnSpc>
                <a:spcPct val="90000"/>
              </a:lnSpc>
              <a:spcBef>
                <a:spcPts val="500"/>
              </a:spcBef>
            </a:pPr>
            <a:r>
              <a:rPr lang="kk-KZ"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әртүрлі </a:t>
            </a:r>
            <a:r>
              <a:rPr lang="kk-KZ"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жанрдағы </a:t>
            </a:r>
            <a:r>
              <a:rPr lang="kk-KZ"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мәтіндердің мазмұнын түсініп, көтерілген </a:t>
            </a:r>
            <a:r>
              <a:rPr lang="kk-KZ"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мәселелерді </a:t>
            </a:r>
            <a:r>
              <a:rPr lang="kk-KZ"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анықтайды. </a:t>
            </a:r>
            <a:endParaRPr lang="kk-KZ"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415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044493" y="915460"/>
            <a:ext cx="4871397"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Бағалау критерийлері:</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1128899" y="1747722"/>
            <a:ext cx="7106927" cy="1569660"/>
          </a:xfrm>
          <a:prstGeom prst="rect">
            <a:avLst/>
          </a:prstGeom>
        </p:spPr>
        <p:txBody>
          <a:bodyPr wrap="square">
            <a:spAutoFit/>
          </a:bodyPr>
          <a:lstStyle/>
          <a:p>
            <a:pPr lvl="1" algn="just"/>
            <a:r>
              <a:rPr lang="kk-KZ" sz="2400" dirty="0" smtClean="0"/>
              <a:t>- 	 </a:t>
            </a:r>
            <a:r>
              <a:rPr lang="kk-KZ" sz="2400" dirty="0">
                <a:solidFill>
                  <a:srgbClr val="002060"/>
                </a:solidFill>
                <a:latin typeface="Times New Roman" panose="02020603050405020304" pitchFamily="18" charset="0"/>
                <a:cs typeface="Times New Roman" panose="02020603050405020304" pitchFamily="18" charset="0"/>
              </a:rPr>
              <a:t>әртүрлі жанрдағы мәтіндердің мазмұнын </a:t>
            </a:r>
            <a:r>
              <a:rPr lang="kk-KZ" sz="2400" dirty="0" smtClean="0">
                <a:solidFill>
                  <a:srgbClr val="002060"/>
                </a:solidFill>
                <a:latin typeface="Times New Roman" panose="02020603050405020304" pitchFamily="18" charset="0"/>
                <a:cs typeface="Times New Roman" panose="02020603050405020304" pitchFamily="18" charset="0"/>
              </a:rPr>
              <a:t>түсінеді;</a:t>
            </a:r>
            <a:endParaRPr lang="kk-KZ" sz="2400" dirty="0">
              <a:solidFill>
                <a:srgbClr val="002060"/>
              </a:solidFill>
              <a:latin typeface="Times New Roman" panose="02020603050405020304" pitchFamily="18" charset="0"/>
              <a:cs typeface="Times New Roman" panose="02020603050405020304" pitchFamily="18" charset="0"/>
            </a:endParaRPr>
          </a:p>
          <a:p>
            <a:pPr lvl="1" algn="just"/>
            <a:endParaRPr lang="kk-KZ" sz="2400" dirty="0">
              <a:solidFill>
                <a:srgbClr val="002060"/>
              </a:solidFill>
              <a:latin typeface="Times New Roman" panose="02020603050405020304" pitchFamily="18" charset="0"/>
              <a:cs typeface="Times New Roman" panose="02020603050405020304" pitchFamily="18" charset="0"/>
            </a:endParaRPr>
          </a:p>
          <a:p>
            <a:pPr lvl="1" algn="just"/>
            <a:r>
              <a:rPr lang="kk-KZ" sz="2400" dirty="0" smtClean="0">
                <a:solidFill>
                  <a:srgbClr val="002060"/>
                </a:solidFill>
                <a:latin typeface="Times New Roman" panose="02020603050405020304" pitchFamily="18" charset="0"/>
                <a:cs typeface="Times New Roman" panose="02020603050405020304" pitchFamily="18" charset="0"/>
              </a:rPr>
              <a:t>- </a:t>
            </a:r>
            <a:r>
              <a:rPr lang="kk-KZ" sz="2400" dirty="0">
                <a:solidFill>
                  <a:srgbClr val="002060"/>
                </a:solidFill>
                <a:latin typeface="Times New Roman" panose="02020603050405020304" pitchFamily="18" charset="0"/>
                <a:cs typeface="Times New Roman" panose="02020603050405020304" pitchFamily="18" charset="0"/>
              </a:rPr>
              <a:t>мәтінде көтерілген мәселені </a:t>
            </a:r>
            <a:r>
              <a:rPr lang="kk-KZ" sz="2400" dirty="0" smtClean="0">
                <a:solidFill>
                  <a:srgbClr val="002060"/>
                </a:solidFill>
                <a:latin typeface="Times New Roman" panose="02020603050405020304" pitchFamily="18" charset="0"/>
                <a:cs typeface="Times New Roman" panose="02020603050405020304" pitchFamily="18" charset="0"/>
              </a:rPr>
              <a:t>анықтайды.</a:t>
            </a:r>
            <a:endParaRPr lang="kk-K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5236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889921" y="422006"/>
            <a:ext cx="3259226" cy="400110"/>
          </a:xfrm>
          <a:prstGeom prst="rect">
            <a:avLst/>
          </a:prstGeom>
        </p:spPr>
        <p:txBody>
          <a:bodyPr wrap="none">
            <a:spAutoFit/>
          </a:bodyPr>
          <a:lstStyle/>
          <a:p>
            <a:pPr defTabSz="685800"/>
            <a:r>
              <a:rPr lang="kk-KZ" sz="2000" b="1" kern="0" dirty="0">
                <a:solidFill>
                  <a:srgbClr val="FF0000"/>
                </a:solidFill>
                <a:latin typeface="Times New Roman" panose="02020603050405020304" pitchFamily="18" charset="0"/>
                <a:cs typeface="Times New Roman" panose="02020603050405020304" pitchFamily="18" charset="0"/>
              </a:rPr>
              <a:t>ОЙ ТАСТАУ,  ОЙЛАНТУ</a:t>
            </a:r>
            <a:endParaRPr lang="ru-RU" sz="2000" kern="0" dirty="0">
              <a:solidFill>
                <a:sysClr val="windowText" lastClr="000000"/>
              </a:solidFill>
            </a:endParaRPr>
          </a:p>
        </p:txBody>
      </p:sp>
      <p:sp>
        <p:nvSpPr>
          <p:cNvPr id="6" name="Прямоугольник 5"/>
          <p:cNvSpPr/>
          <p:nvPr/>
        </p:nvSpPr>
        <p:spPr>
          <a:xfrm>
            <a:off x="533399" y="877624"/>
            <a:ext cx="8056416" cy="1200329"/>
          </a:xfrm>
          <a:prstGeom prst="rect">
            <a:avLst/>
          </a:prstGeom>
        </p:spPr>
        <p:txBody>
          <a:bodyPr wrap="square">
            <a:spAutoFit/>
          </a:bodyPr>
          <a:lstStyle/>
          <a:p>
            <a:pPr marL="342900" lvl="1" algn="just" defTabSz="685800">
              <a:spcBef>
                <a:spcPts val="375"/>
              </a:spcBef>
            </a:pP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Берілген </a:t>
            </a: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ақпарат арқылы </a:t>
            </a:r>
            <a:r>
              <a:rPr lang="kk-KZ"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сабақ </a:t>
            </a: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тақырыбына, жалпы түркі елінің шығу тарихына қысқаша шолу жасап өтелік.</a:t>
            </a:r>
            <a:endParaRPr lang="ru-RU" sz="24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7360" y="2495209"/>
            <a:ext cx="2365845" cy="3075598"/>
          </a:xfrm>
          <a:prstGeom prst="rect">
            <a:avLst/>
          </a:prstGeom>
          <a:ln>
            <a:noFill/>
          </a:ln>
          <a:effectLst>
            <a:softEdge rad="112500"/>
          </a:effectLst>
        </p:spPr>
      </p:pic>
      <p:sp>
        <p:nvSpPr>
          <p:cNvPr id="11" name="Скругленный прямоугольник 10"/>
          <p:cNvSpPr/>
          <p:nvPr/>
        </p:nvSpPr>
        <p:spPr>
          <a:xfrm>
            <a:off x="865673" y="2286466"/>
            <a:ext cx="5099029" cy="38611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000" b="1" dirty="0" smtClean="0">
                <a:solidFill>
                  <a:srgbClr val="002060"/>
                </a:solidFill>
                <a:latin typeface="Times New Roman" panose="02020603050405020304" pitchFamily="18" charset="0"/>
                <a:cs typeface="Times New Roman" panose="02020603050405020304" pitchFamily="18" charset="0"/>
              </a:rPr>
              <a:t>	«</a:t>
            </a:r>
            <a:r>
              <a:rPr lang="kk-KZ" sz="2000" b="1" dirty="0" smtClean="0">
                <a:solidFill>
                  <a:srgbClr val="002060"/>
                </a:solidFill>
                <a:latin typeface="Times New Roman" panose="02020603050405020304" pitchFamily="18" charset="0"/>
                <a:cs typeface="Times New Roman" panose="02020603050405020304" pitchFamily="18" charset="0"/>
              </a:rPr>
              <a:t>Түрік» </a:t>
            </a:r>
            <a:r>
              <a:rPr lang="kk-KZ" sz="2000" dirty="0" smtClean="0">
                <a:solidFill>
                  <a:srgbClr val="002060"/>
                </a:solidFill>
                <a:latin typeface="Times New Roman" panose="02020603050405020304" pitchFamily="18" charset="0"/>
                <a:cs typeface="Times New Roman" panose="02020603050405020304" pitchFamily="18" charset="0"/>
              </a:rPr>
              <a:t>этнонимінің алғаш рет аталуы қытай жылнамаларында кездеседі және ол 542 жылға сәйкес келеді. Қытайлар түріктерді ғұндардың ұрпақтары деп санаған.  Шежіреді Вянь князьдігінің солтүстік өңірлерінде солтүстік-бастыс жақтың бірінен келген түріктер жыл сайын шапқыншылық жасап, ойрандап кететін болды деп хабарланады. Қытайлар түріктерді сюнну-ғұндар деп атаған. </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121382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936551" y="396591"/>
            <a:ext cx="6170830" cy="400110"/>
          </a:xfrm>
          <a:prstGeom prst="rect">
            <a:avLst/>
          </a:prstGeom>
        </p:spPr>
        <p:txBody>
          <a:bodyPr wrap="square">
            <a:spAutoFit/>
          </a:bodyPr>
          <a:lstStyle/>
          <a:p>
            <a:pPr>
              <a:spcAft>
                <a:spcPts val="600"/>
              </a:spcAft>
            </a:pPr>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АНЫҚТАМА БҰРЫШЫ</a:t>
            </a:r>
            <a:endPar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Скругленный прямоугольник 12"/>
          <p:cNvSpPr/>
          <p:nvPr/>
        </p:nvSpPr>
        <p:spPr>
          <a:xfrm>
            <a:off x="651162" y="970167"/>
            <a:ext cx="7813965" cy="1635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СҰХБАТ</a:t>
            </a:r>
            <a:r>
              <a:rPr lang="kk-KZ"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kk-KZ"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пікірталас, әңгімелесу, журналист пен әңгіме жүргізілген адамның екеуара біріккен шығармашылық жұмысы. Ағылшын тілінен аударғанда – баспасөзде жариялау немесе радиода беру үшін жазылған әңгіме деген сөз.</a:t>
            </a:r>
          </a:p>
        </p:txBody>
      </p:sp>
      <p:sp>
        <p:nvSpPr>
          <p:cNvPr id="4" name="Скругленный прямоугольник 3"/>
          <p:cNvSpPr/>
          <p:nvPr/>
        </p:nvSpPr>
        <p:spPr>
          <a:xfrm>
            <a:off x="1016930" y="3390110"/>
            <a:ext cx="3491347" cy="5959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ctr" defTabSz="914400">
              <a:buFont typeface="Symbol" panose="05050102010706020507" pitchFamily="18" charset="2"/>
              <a:buChar char=""/>
            </a:pPr>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Сұхбат-монолог</a:t>
            </a:r>
          </a:p>
        </p:txBody>
      </p:sp>
      <p:sp>
        <p:nvSpPr>
          <p:cNvPr id="5" name="Скругленный прямоугольник 4"/>
          <p:cNvSpPr/>
          <p:nvPr/>
        </p:nvSpPr>
        <p:spPr>
          <a:xfrm>
            <a:off x="1016930" y="4164775"/>
            <a:ext cx="3491347" cy="5959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ctr" defTabSz="914400">
              <a:buFont typeface="Arial" panose="020B0604020202020204" pitchFamily="34" charset="0"/>
              <a:buChar char="•"/>
            </a:pPr>
            <a:r>
              <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Сұхбат-диалог</a:t>
            </a:r>
            <a:r>
              <a:rPr lang="kk-KZ"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kk-KZ"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Скругленный прямоугольник 5"/>
          <p:cNvSpPr/>
          <p:nvPr/>
        </p:nvSpPr>
        <p:spPr>
          <a:xfrm>
            <a:off x="1016930" y="4920959"/>
            <a:ext cx="3491347" cy="5959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ctr" defTabSz="914400">
              <a:buFont typeface="Symbol" panose="05050102010706020507" pitchFamily="18" charset="2"/>
              <a:buChar char=""/>
            </a:pPr>
            <a:r>
              <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Суреттеме-сұхбат</a:t>
            </a:r>
            <a:r>
              <a:rPr lang="kk-KZ"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kk-KZ"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Скругленный прямоугольник 6"/>
          <p:cNvSpPr/>
          <p:nvPr/>
        </p:nvSpPr>
        <p:spPr>
          <a:xfrm>
            <a:off x="1016930" y="5707617"/>
            <a:ext cx="3491347" cy="5959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ctr" defTabSz="914400">
              <a:buFont typeface="Symbol" panose="05050102010706020507" pitchFamily="18" charset="2"/>
              <a:buChar char=""/>
            </a:pPr>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Сауалнама (анкета</a:t>
            </a:r>
            <a:r>
              <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Скругленный прямоугольник 7"/>
          <p:cNvSpPr/>
          <p:nvPr/>
        </p:nvSpPr>
        <p:spPr>
          <a:xfrm>
            <a:off x="988787" y="2698006"/>
            <a:ext cx="3491347" cy="5959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defTabSz="914400"/>
            <a:r>
              <a:rPr lang="kk-KZ"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kk-KZ"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ТҮРЛЕРІ</a:t>
            </a:r>
            <a:endParaRPr lang="kk-KZ"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Выгнутая влево стрелка 8"/>
          <p:cNvSpPr/>
          <p:nvPr/>
        </p:nvSpPr>
        <p:spPr>
          <a:xfrm>
            <a:off x="905327" y="3904786"/>
            <a:ext cx="378338" cy="513842"/>
          </a:xfrm>
          <a:prstGeom prst="curvedRightArrow">
            <a:avLst/>
          </a:prstGeom>
          <a:solidFill>
            <a:schemeClr val="accent5">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Calibri" panose="020F0502020204030204"/>
            </a:endParaRPr>
          </a:p>
        </p:txBody>
      </p:sp>
      <p:sp>
        <p:nvSpPr>
          <p:cNvPr id="10" name="Выгнутая влево стрелка 9"/>
          <p:cNvSpPr/>
          <p:nvPr/>
        </p:nvSpPr>
        <p:spPr>
          <a:xfrm>
            <a:off x="919183" y="4667106"/>
            <a:ext cx="378338" cy="513842"/>
          </a:xfrm>
          <a:prstGeom prst="curvedRightArrow">
            <a:avLst/>
          </a:prstGeom>
          <a:solidFill>
            <a:schemeClr val="accent5">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Calibri" panose="020F0502020204030204"/>
            </a:endParaRPr>
          </a:p>
        </p:txBody>
      </p:sp>
      <p:sp>
        <p:nvSpPr>
          <p:cNvPr id="11" name="Выгнутая влево стрелка 10"/>
          <p:cNvSpPr/>
          <p:nvPr/>
        </p:nvSpPr>
        <p:spPr>
          <a:xfrm>
            <a:off x="919185" y="5364198"/>
            <a:ext cx="378338" cy="513842"/>
          </a:xfrm>
          <a:prstGeom prst="curvedRightArrow">
            <a:avLst/>
          </a:prstGeom>
          <a:solidFill>
            <a:schemeClr val="accent5">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Calibri" panose="020F0502020204030204"/>
            </a:endParaRPr>
          </a:p>
        </p:txBody>
      </p:sp>
      <p:sp>
        <p:nvSpPr>
          <p:cNvPr id="12" name="Выгнутая влево стрелка 11"/>
          <p:cNvSpPr/>
          <p:nvPr/>
        </p:nvSpPr>
        <p:spPr>
          <a:xfrm>
            <a:off x="891472" y="3080444"/>
            <a:ext cx="378338" cy="513842"/>
          </a:xfrm>
          <a:prstGeom prst="curvedRightArrow">
            <a:avLst/>
          </a:prstGeom>
          <a:solidFill>
            <a:schemeClr val="accent5">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Calibri" panose="020F0502020204030204"/>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xmlns="" val="0"/>
              </a:ext>
            </a:extLst>
          </a:blip>
          <a:srcRect l="3488" t="23729" r="6404" b="4373"/>
          <a:stretch/>
        </p:blipFill>
        <p:spPr>
          <a:xfrm>
            <a:off x="6785086" y="4642873"/>
            <a:ext cx="1649410" cy="1408632"/>
          </a:xfrm>
          <a:prstGeom prst="rect">
            <a:avLst/>
          </a:prstGeom>
        </p:spPr>
      </p:pic>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xmlns="" val="0"/>
              </a:ext>
            </a:extLst>
          </a:blip>
          <a:srcRect l="13825" t="40704" r="20763" b="10087"/>
          <a:stretch/>
        </p:blipFill>
        <p:spPr>
          <a:xfrm>
            <a:off x="4740927" y="4582701"/>
            <a:ext cx="1837594" cy="1557284"/>
          </a:xfrm>
          <a:prstGeom prst="rect">
            <a:avLst/>
          </a:prstGeom>
          <a:ln>
            <a:noFill/>
          </a:ln>
          <a:effectLst>
            <a:softEdge rad="112500"/>
          </a:effectLst>
        </p:spPr>
      </p:pic>
      <p:pic>
        <p:nvPicPr>
          <p:cNvPr id="15" name="Рисунок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56950" y="2837753"/>
            <a:ext cx="2160446" cy="16230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1193735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Прямоугольник 7"/>
          <p:cNvSpPr/>
          <p:nvPr/>
        </p:nvSpPr>
        <p:spPr>
          <a:xfrm>
            <a:off x="730008" y="963804"/>
            <a:ext cx="7651992" cy="830997"/>
          </a:xfrm>
          <a:prstGeom prst="rect">
            <a:avLst/>
          </a:prstGeom>
        </p:spPr>
        <p:txBody>
          <a:bodyPr wrap="square">
            <a:spAutoFit/>
          </a:bodyPr>
          <a:lstStyle/>
          <a:p>
            <a:pPr lvl="0" algn="just" defTabSz="914400">
              <a:defRPr/>
            </a:pPr>
            <a:r>
              <a:rPr kumimoji="0" lang="kk-KZ" sz="24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1-тапсырма. </a:t>
            </a:r>
            <a:r>
              <a:rPr lang="kk-KZ" sz="2400" i="1" kern="0" dirty="0">
                <a:solidFill>
                  <a:srgbClr val="002060"/>
                </a:solidFill>
                <a:latin typeface="Times New Roman" panose="02020603050405020304" pitchFamily="18" charset="0"/>
                <a:cs typeface="Times New Roman" panose="02020603050405020304" pitchFamily="18" charset="0"/>
              </a:rPr>
              <a:t>Екі мәтінді </a:t>
            </a:r>
            <a:r>
              <a:rPr lang="kk-KZ" sz="2400" i="1" kern="0" dirty="0" smtClean="0">
                <a:solidFill>
                  <a:srgbClr val="002060"/>
                </a:solidFill>
                <a:latin typeface="Times New Roman" panose="02020603050405020304" pitchFamily="18" charset="0"/>
                <a:cs typeface="Times New Roman" panose="02020603050405020304" pitchFamily="18" charset="0"/>
              </a:rPr>
              <a:t>мұқият </a:t>
            </a:r>
            <a:r>
              <a:rPr lang="kk-KZ" sz="2400" i="1" kern="0" dirty="0">
                <a:solidFill>
                  <a:srgbClr val="002060"/>
                </a:solidFill>
                <a:latin typeface="Times New Roman" panose="02020603050405020304" pitchFamily="18" charset="0"/>
                <a:cs typeface="Times New Roman" panose="02020603050405020304" pitchFamily="18" charset="0"/>
              </a:rPr>
              <a:t>тыңдап,  мазмұны бойынша сұрақтарға жауап </a:t>
            </a:r>
            <a:r>
              <a:rPr lang="kk-KZ" sz="2400" i="1" kern="0" dirty="0" smtClean="0">
                <a:solidFill>
                  <a:srgbClr val="002060"/>
                </a:solidFill>
                <a:latin typeface="Times New Roman" panose="02020603050405020304" pitchFamily="18" charset="0"/>
                <a:cs typeface="Times New Roman" panose="02020603050405020304" pitchFamily="18" charset="0"/>
              </a:rPr>
              <a:t>ойластырыңыздар</a:t>
            </a:r>
            <a:r>
              <a:rPr lang="kk-KZ" sz="2400" i="1" kern="0" dirty="0" smtClean="0">
                <a:solidFill>
                  <a:srgbClr val="002060"/>
                </a:solidFill>
                <a:latin typeface="Times New Roman" panose="02020603050405020304" pitchFamily="18" charset="0"/>
                <a:cs typeface="Times New Roman" panose="02020603050405020304" pitchFamily="18" charset="0"/>
              </a:rPr>
              <a:t>. </a:t>
            </a:r>
            <a:endParaRPr lang="kk-KZ" sz="2400" i="1" kern="0" dirty="0">
              <a:solidFill>
                <a:srgbClr val="002060"/>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937826" y="3125640"/>
            <a:ext cx="7444174" cy="1200329"/>
          </a:xfrm>
          <a:prstGeom prst="rect">
            <a:avLst/>
          </a:prstGeom>
        </p:spPr>
        <p:txBody>
          <a:bodyPr wrap="square">
            <a:spAutoFit/>
          </a:bodyPr>
          <a:lstStyle/>
          <a:p>
            <a:pPr defTabSz="914400"/>
            <a:r>
              <a:rPr lang="kk-KZ" sz="24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Дескриптор</a:t>
            </a:r>
            <a:r>
              <a:rPr lang="kk-KZ" sz="2400" b="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a:t>
            </a:r>
            <a:endParaRPr lang="kk-KZ" sz="2400" b="1"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defTabSz="914400">
              <a:buFontTx/>
              <a:buChar char="-"/>
            </a:pP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мазмұны </a:t>
            </a:r>
            <a:r>
              <a:rPr lang="kk-KZ" sz="2400" dirty="0">
                <a:solidFill>
                  <a:srgbClr val="002060"/>
                </a:solidFill>
                <a:latin typeface="Times New Roman" panose="02020603050405020304" pitchFamily="18" charset="0"/>
                <a:ea typeface="Calibri" panose="020F0502020204030204" pitchFamily="34" charset="0"/>
                <a:cs typeface="Arial" panose="020B0604020202020204" pitchFamily="34" charset="0"/>
              </a:rPr>
              <a:t>бойынша </a:t>
            </a: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сұрақтарға </a:t>
            </a: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 жауап </a:t>
            </a: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ойлайды;</a:t>
            </a:r>
            <a:endPar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defTabSz="914400">
              <a:buFontTx/>
              <a:buChar char="-"/>
            </a:pP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м</a:t>
            </a: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әтіндердегі ақпараттарды анықтайды.</a:t>
            </a:r>
            <a:endPar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8741057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914399" y="579981"/>
            <a:ext cx="7024256" cy="461665"/>
          </a:xfrm>
          <a:prstGeom prst="rect">
            <a:avLst/>
          </a:prstGeom>
        </p:spPr>
        <p:txBody>
          <a:bodyPr wrap="square">
            <a:spAutoFit/>
          </a:bodyPr>
          <a:lstStyle/>
          <a:p>
            <a:pPr lvl="0" defTabSz="914400">
              <a:defRPr/>
            </a:pPr>
            <a:r>
              <a:rPr lang="kk-KZ" sz="2400" b="1" kern="0" dirty="0">
                <a:solidFill>
                  <a:srgbClr val="FF0000"/>
                </a:solidFill>
                <a:latin typeface="Times New Roman" panose="02020603050405020304" pitchFamily="18" charset="0"/>
                <a:cs typeface="Times New Roman" panose="02020603050405020304" pitchFamily="18" charset="0"/>
              </a:rPr>
              <a:t>СӨЗДІКПЕН ЖҰМЫС</a:t>
            </a:r>
          </a:p>
        </p:txBody>
      </p:sp>
      <p:graphicFrame>
        <p:nvGraphicFramePr>
          <p:cNvPr id="7" name="Таблица 6"/>
          <p:cNvGraphicFramePr>
            <a:graphicFrameLocks noGrp="1"/>
          </p:cNvGraphicFramePr>
          <p:nvPr>
            <p:extLst>
              <p:ext uri="{D42A27DB-BD31-4B8C-83A1-F6EECF244321}">
                <p14:modId xmlns:p14="http://schemas.microsoft.com/office/powerpoint/2010/main" xmlns="" val="3468661543"/>
              </p:ext>
            </p:extLst>
          </p:nvPr>
        </p:nvGraphicFramePr>
        <p:xfrm>
          <a:off x="502980" y="1320741"/>
          <a:ext cx="8086477" cy="4539733"/>
        </p:xfrm>
        <a:graphic>
          <a:graphicData uri="http://schemas.openxmlformats.org/drawingml/2006/table">
            <a:tbl>
              <a:tblPr firstRow="1" firstCol="1" bandRow="1"/>
              <a:tblGrid>
                <a:gridCol w="2783847"/>
                <a:gridCol w="5302630"/>
              </a:tblGrid>
              <a:tr h="74091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spcAft>
                          <a:spcPts val="0"/>
                        </a:spcAft>
                      </a:pPr>
                      <a:endParaRPr lang="kk-KZ" sz="2000" b="1" i="1" dirty="0" smtClean="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kk-KZ" sz="2000" b="1" i="1" dirty="0" smtClean="0">
                          <a:solidFill>
                            <a:srgbClr val="002060"/>
                          </a:solidFill>
                          <a:effectLst/>
                          <a:latin typeface="Times New Roman" panose="02020603050405020304" pitchFamily="18" charset="0"/>
                          <a:ea typeface="Times New Roman" panose="02020603050405020304" pitchFamily="18" charset="0"/>
                        </a:rPr>
                        <a:t>ТҮСІНІКСІЗ </a:t>
                      </a:r>
                      <a:r>
                        <a:rPr lang="kk-KZ" sz="2000" b="1" i="1" dirty="0" smtClean="0">
                          <a:solidFill>
                            <a:srgbClr val="002060"/>
                          </a:solidFill>
                          <a:effectLst/>
                          <a:latin typeface="Times New Roman" panose="02020603050405020304" pitchFamily="18" charset="0"/>
                          <a:ea typeface="Times New Roman" panose="02020603050405020304" pitchFamily="18" charset="0"/>
                        </a:rPr>
                        <a:t>СӨЗДЕР</a:t>
                      </a:r>
                      <a:endParaRPr lang="ru-RU" sz="2000" dirty="0">
                        <a:solidFill>
                          <a:srgbClr val="00206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spcAft>
                          <a:spcPts val="0"/>
                        </a:spcAft>
                      </a:pPr>
                      <a:endParaRPr lang="kk-KZ" sz="2000" b="1" i="1" dirty="0" smtClean="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kk-KZ" sz="2000" b="1" i="1" dirty="0" smtClean="0">
                          <a:solidFill>
                            <a:srgbClr val="002060"/>
                          </a:solidFill>
                          <a:effectLst/>
                          <a:latin typeface="Times New Roman" panose="02020603050405020304" pitchFamily="18" charset="0"/>
                          <a:ea typeface="Times New Roman" panose="02020603050405020304" pitchFamily="18" charset="0"/>
                        </a:rPr>
                        <a:t>ТҮСІНІКТЕМЕ</a:t>
                      </a:r>
                      <a:endParaRPr lang="ru-RU" sz="2000" dirty="0">
                        <a:solidFill>
                          <a:srgbClr val="00206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741468">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spcAft>
                          <a:spcPts val="0"/>
                        </a:spcAft>
                      </a:pPr>
                      <a:endParaRPr lang="kk-KZ" sz="20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kk-KZ" sz="20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ТӨРТКҮЛ </a:t>
                      </a:r>
                      <a:r>
                        <a:rPr lang="kk-KZ" sz="20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ДҮНИЕ </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spcAft>
                          <a:spcPts val="0"/>
                        </a:spcAft>
                      </a:pPr>
                      <a:r>
                        <a:rPr lang="kk-KZ"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Дүние жүзі, бүкіл әлем (әлемнің оңтүстігі мен солтүстігі, шығысы мен батысы) </a:t>
                      </a:r>
                      <a:endParaRPr lang="ru-RU"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34623">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spcAft>
                          <a:spcPts val="0"/>
                        </a:spcAft>
                      </a:pPr>
                      <a:endParaRPr lang="kk-KZ" sz="20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kk-KZ" sz="20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ЭТНИКАЛЫҚ </a:t>
                      </a:r>
                      <a:r>
                        <a:rPr lang="kk-KZ" sz="20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ТОП</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spcAft>
                          <a:spcPts val="0"/>
                        </a:spcAft>
                      </a:pPr>
                      <a:r>
                        <a:rPr lang="kk-KZ"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мемлекет ішінде өздерінің бірнеше тіл аралық ерекшеліктері мен мәдени этносы</a:t>
                      </a:r>
                      <a:endParaRPr lang="ru-RU"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4091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spcAft>
                          <a:spcPts val="0"/>
                        </a:spcAft>
                      </a:pPr>
                      <a:r>
                        <a:rPr lang="kk-KZ" sz="20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ДИАСПОРА </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spcAft>
                          <a:spcPts val="0"/>
                        </a:spcAft>
                      </a:pPr>
                      <a:r>
                        <a:rPr lang="kk-KZ"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Өз Отанынан басқа жерге қоныстанған ұлттың бөлшегі</a:t>
                      </a:r>
                      <a:endParaRPr lang="ru-RU"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111366">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spcAft>
                          <a:spcPts val="0"/>
                        </a:spcAft>
                      </a:pPr>
                      <a:endParaRPr lang="kk-KZ" sz="2000" b="1" dirty="0" smtClean="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kk-KZ" sz="2000" b="1" dirty="0" smtClean="0">
                          <a:solidFill>
                            <a:srgbClr val="002060"/>
                          </a:solidFill>
                          <a:effectLst/>
                          <a:latin typeface="Times New Roman" panose="02020603050405020304" pitchFamily="18" charset="0"/>
                          <a:ea typeface="Times New Roman" panose="02020603050405020304" pitchFamily="18" charset="0"/>
                        </a:rPr>
                        <a:t>ТҮРКОЛОГИЯ </a:t>
                      </a:r>
                      <a:endParaRPr lang="ru-RU" sz="2000" dirty="0">
                        <a:solidFill>
                          <a:srgbClr val="00206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spcAft>
                          <a:spcPts val="0"/>
                        </a:spcAft>
                      </a:pPr>
                      <a:r>
                        <a:rPr lang="kk-KZ" sz="2200" dirty="0">
                          <a:solidFill>
                            <a:srgbClr val="002060"/>
                          </a:solidFill>
                          <a:effectLst/>
                          <a:latin typeface="Times New Roman" panose="02020603050405020304" pitchFamily="18" charset="0"/>
                          <a:ea typeface="Times New Roman" panose="02020603050405020304" pitchFamily="18" charset="0"/>
                        </a:rPr>
                        <a:t>Түркітілдес халықтардың тілін, мәдениетін, әдебиетін, тарихын зерттейтін ғылым саласы </a:t>
                      </a:r>
                      <a:endParaRPr lang="ru-RU" sz="2200" dirty="0">
                        <a:solidFill>
                          <a:srgbClr val="00206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456">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spcAft>
                          <a:spcPts val="0"/>
                        </a:spcAft>
                      </a:pPr>
                      <a:r>
                        <a:rPr lang="kk-KZ" sz="2000" b="1" dirty="0" smtClean="0">
                          <a:solidFill>
                            <a:srgbClr val="002060"/>
                          </a:solidFill>
                          <a:effectLst/>
                          <a:latin typeface="Times New Roman" panose="02020603050405020304" pitchFamily="18" charset="0"/>
                          <a:ea typeface="Times New Roman" panose="02020603050405020304" pitchFamily="18" charset="0"/>
                        </a:rPr>
                        <a:t>АРҚА </a:t>
                      </a:r>
                      <a:r>
                        <a:rPr lang="kk-KZ" sz="2000" b="1" dirty="0" smtClean="0">
                          <a:solidFill>
                            <a:srgbClr val="002060"/>
                          </a:solidFill>
                          <a:effectLst/>
                          <a:latin typeface="Times New Roman" panose="02020603050405020304" pitchFamily="18" charset="0"/>
                          <a:ea typeface="Times New Roman" panose="02020603050405020304" pitchFamily="18" charset="0"/>
                        </a:rPr>
                        <a:t>СҮЙЕУ </a:t>
                      </a:r>
                      <a:endParaRPr lang="ru-RU" sz="2000" dirty="0">
                        <a:solidFill>
                          <a:srgbClr val="00206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spcAft>
                          <a:spcPts val="0"/>
                        </a:spcAft>
                      </a:pPr>
                      <a:r>
                        <a:rPr lang="kk-KZ" sz="2200" dirty="0">
                          <a:solidFill>
                            <a:srgbClr val="002060"/>
                          </a:solidFill>
                          <a:effectLst/>
                          <a:latin typeface="Times New Roman" panose="02020603050405020304" pitchFamily="18" charset="0"/>
                          <a:ea typeface="Times New Roman" panose="02020603050405020304" pitchFamily="18" charset="0"/>
                        </a:rPr>
                        <a:t>Иек арту, тірек ету, </a:t>
                      </a:r>
                      <a:r>
                        <a:rPr lang="kk-KZ" sz="2200" dirty="0" smtClean="0">
                          <a:solidFill>
                            <a:srgbClr val="002060"/>
                          </a:solidFill>
                          <a:effectLst/>
                          <a:latin typeface="Times New Roman" panose="02020603050405020304" pitchFamily="18" charset="0"/>
                          <a:ea typeface="Times New Roman" panose="02020603050405020304" pitchFamily="18" charset="0"/>
                        </a:rPr>
                        <a:t>сену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1266947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Прямоугольник 5"/>
          <p:cNvSpPr/>
          <p:nvPr/>
        </p:nvSpPr>
        <p:spPr>
          <a:xfrm>
            <a:off x="1288824" y="562971"/>
            <a:ext cx="529467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kk-KZ" sz="2400" b="1" kern="0" dirty="0" smtClean="0">
                <a:solidFill>
                  <a:srgbClr val="FF0000"/>
                </a:solidFill>
                <a:latin typeface="Times New Roman" panose="02020603050405020304" pitchFamily="18" charset="0"/>
                <a:cs typeface="Times New Roman" panose="02020603050405020304" pitchFamily="18" charset="0"/>
              </a:rPr>
              <a:t>1-тыңда</a:t>
            </a:r>
            <a:r>
              <a:rPr kumimoji="0" lang="kk-KZ" sz="24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лым мәтіні</a:t>
            </a:r>
            <a:endParaRPr kumimoji="0" lang="ru-RU" sz="2400" b="0" i="0" u="none" strike="noStrike" kern="0" cap="none" spc="0" normalizeH="0" baseline="0" noProof="0" dirty="0" smtClean="0">
              <a:ln>
                <a:noFill/>
              </a:ln>
              <a:solidFill>
                <a:sysClr val="windowText" lastClr="000000"/>
              </a:solidFill>
              <a:effectLst/>
              <a:uLnTx/>
              <a:uFillTx/>
            </a:endParaRPr>
          </a:p>
        </p:txBody>
      </p:sp>
      <p:sp>
        <p:nvSpPr>
          <p:cNvPr id="7" name="Прямоугольник 6"/>
          <p:cNvSpPr/>
          <p:nvPr/>
        </p:nvSpPr>
        <p:spPr>
          <a:xfrm>
            <a:off x="803848" y="1320058"/>
            <a:ext cx="7313210" cy="4154984"/>
          </a:xfrm>
          <a:prstGeom prst="rect">
            <a:avLst/>
          </a:prstGeom>
        </p:spPr>
        <p:txBody>
          <a:bodyPr wrap="square">
            <a:spAutoFit/>
          </a:bodyPr>
          <a:lstStyle/>
          <a:p>
            <a:pPr lvl="0" algn="just" defTabSz="914400"/>
            <a:r>
              <a:rPr lang="ru-RU" sz="2400" b="1" dirty="0">
                <a:solidFill>
                  <a:srgbClr val="002060"/>
                </a:solidFill>
                <a:latin typeface="Arial" panose="020B0604020202020204" pitchFamily="34" charset="0"/>
                <a:cs typeface="Arial" panose="020B0604020202020204" pitchFamily="34" charset="0"/>
              </a:rPr>
              <a:t>	</a:t>
            </a:r>
            <a:r>
              <a:rPr lang="kk-KZ" sz="2000" dirty="0" smtClean="0">
                <a:solidFill>
                  <a:srgbClr val="002060"/>
                </a:solidFill>
                <a:latin typeface="Times New Roman" panose="02020603050405020304" pitchFamily="18" charset="0"/>
                <a:cs typeface="Times New Roman" panose="02020603050405020304" pitchFamily="18" charset="0"/>
              </a:rPr>
              <a:t>Қазір </a:t>
            </a:r>
            <a:r>
              <a:rPr lang="kk-KZ" sz="2000" dirty="0">
                <a:solidFill>
                  <a:srgbClr val="002060"/>
                </a:solidFill>
                <a:latin typeface="Times New Roman" panose="02020603050405020304" pitchFamily="18" charset="0"/>
                <a:cs typeface="Times New Roman" panose="02020603050405020304" pitchFamily="18" charset="0"/>
              </a:rPr>
              <a:t>түркілерді төрткүл дүниенің төртбұрышынан кездестіруге болады. Орта Азия мен Қазақстанда – қазақ, өзбек, түрікмен, қырғыз, қарақалпақ, ұйғыр; Азия мен Балқанда – түрік; Кавказда – әзірбайжан құмық,қарашай, балқар, ноғай; Еділ бойы, Оралда – татар, башқұрт, чуваш; Сібірде – алтай, тува, шор, чұлым, хакас, саха; Шығыс Еуропада – гагауз, Қырым татарлары, қарайым, қырымшақ халықтары өмір сүріп жатыр. </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	Жалпы түркі әлімендегі 40 шақты тілде 200 миллионға жуық адам сөйлейді.  Түркі әлемінің жарқын болашағы тікелей оның бірлігіне байланысты. Әрбір түркі ұлты өзінің туыстас халықтарымен бірге болғанда, соларға арқа сүйегенде ғана өзінің ұлттық болмысын ұлт ретінде сақтап, ұлттық дәстүрді дамыта алады</a:t>
            </a:r>
            <a:r>
              <a:rPr lang="kk-KZ" sz="2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4277142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9"/>
        <p:cNvGrpSpPr/>
        <p:nvPr/>
      </p:nvGrpSpPr>
      <p:grpSpPr>
        <a:xfrm>
          <a:off x="0" y="0"/>
          <a:ext cx="0" cy="0"/>
          <a:chOff x="0" y="0"/>
          <a:chExt cx="0" cy="0"/>
        </a:xfrm>
      </p:grpSpPr>
      <p:sp>
        <p:nvSpPr>
          <p:cNvPr id="3" name="Прямоугольник 2"/>
          <p:cNvSpPr/>
          <p:nvPr/>
        </p:nvSpPr>
        <p:spPr>
          <a:xfrm>
            <a:off x="1445331" y="1803508"/>
            <a:ext cx="5791200" cy="1200329"/>
          </a:xfrm>
          <a:prstGeom prst="rect">
            <a:avLst/>
          </a:prstGeom>
        </p:spPr>
        <p:txBody>
          <a:bodyPr wrap="square">
            <a:spAutoFit/>
          </a:bodyPr>
          <a:lstStyle/>
          <a:p>
            <a:r>
              <a:rPr lang="en-US" sz="2400" dirty="0">
                <a:hlinkClick r:id="rId3"/>
              </a:rPr>
              <a:t>https://</a:t>
            </a:r>
            <a:r>
              <a:rPr lang="en-US" sz="2400" dirty="0" smtClean="0">
                <a:hlinkClick r:id="rId3"/>
              </a:rPr>
              <a:t>www.youtube.com/watch?v=sSJ37IgSGqg</a:t>
            </a:r>
            <a:endParaRPr lang="kk-KZ" sz="2400" dirty="0" smtClean="0"/>
          </a:p>
          <a:p>
            <a:endParaRPr lang="ru-RU" sz="2400" dirty="0"/>
          </a:p>
        </p:txBody>
      </p:sp>
      <p:sp>
        <p:nvSpPr>
          <p:cNvPr id="13" name="Прямоугольник 12"/>
          <p:cNvSpPr/>
          <p:nvPr/>
        </p:nvSpPr>
        <p:spPr>
          <a:xfrm>
            <a:off x="1445331" y="868137"/>
            <a:ext cx="3021468" cy="461665"/>
          </a:xfrm>
          <a:prstGeom prst="rect">
            <a:avLst/>
          </a:prstGeom>
        </p:spPr>
        <p:txBody>
          <a:bodyPr wrap="none">
            <a:spAutoFit/>
          </a:bodyPr>
          <a:lstStyle/>
          <a:p>
            <a:pPr defTabSz="914400"/>
            <a:r>
              <a:rPr lang="kk-KZ" sz="2400" b="1" dirty="0" smtClean="0">
                <a:solidFill>
                  <a:srgbClr val="FF0000"/>
                </a:solidFill>
                <a:latin typeface="Times New Roman" panose="02020603050405020304" pitchFamily="18" charset="0"/>
                <a:cs typeface="Times New Roman" panose="02020603050405020304" pitchFamily="18" charset="0"/>
              </a:rPr>
              <a:t>2-тыңдалым мәтіні.</a:t>
            </a:r>
            <a:endParaRPr lang="kk-KZ"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353662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2203</TotalTime>
  <Words>731</Words>
  <Application>Microsoft Office PowerPoint</Application>
  <PresentationFormat>Экран (4:3)</PresentationFormat>
  <Paragraphs>166</Paragraphs>
  <Slides>17</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Натуральные материалы</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admin</cp:lastModifiedBy>
  <cp:revision>122</cp:revision>
  <dcterms:created xsi:type="dcterms:W3CDTF">2020-03-23T04:56:31Z</dcterms:created>
  <dcterms:modified xsi:type="dcterms:W3CDTF">2020-07-23T18:20:15Z</dcterms:modified>
</cp:coreProperties>
</file>