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7"/>
  </p:notesMasterIdLst>
  <p:sldIdLst>
    <p:sldId id="260" r:id="rId2"/>
    <p:sldId id="266" r:id="rId3"/>
    <p:sldId id="286" r:id="rId4"/>
    <p:sldId id="261" r:id="rId5"/>
    <p:sldId id="271" r:id="rId6"/>
    <p:sldId id="262" r:id="rId7"/>
    <p:sldId id="285" r:id="rId8"/>
    <p:sldId id="293" r:id="rId9"/>
    <p:sldId id="273" r:id="rId10"/>
    <p:sldId id="289" r:id="rId11"/>
    <p:sldId id="288" r:id="rId12"/>
    <p:sldId id="290" r:id="rId13"/>
    <p:sldId id="277" r:id="rId14"/>
    <p:sldId id="291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FE2FF"/>
    <a:srgbClr val="D9F5FF"/>
    <a:srgbClr val="71DAFF"/>
    <a:srgbClr val="A3E7FF"/>
    <a:srgbClr val="17A9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755" autoAdjust="0"/>
  </p:normalViewPr>
  <p:slideViewPr>
    <p:cSldViewPr snapToGrid="0">
      <p:cViewPr varScale="1">
        <p:scale>
          <a:sx n="68" d="100"/>
          <a:sy n="68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79157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8617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1674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387276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315619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="" xmlns:p14="http://schemas.microsoft.com/office/powerpoint/2010/main" val="403667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038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67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677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756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451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420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005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8669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460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3316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14740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57194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899648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42102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17093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3533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="" xmlns:p14="http://schemas.microsoft.com/office/powerpoint/2010/main" val="1636429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 cstate="print">
            <a:alphaModFix/>
          </a:blip>
          <a:srcRect l="34028" r="11059"/>
          <a:stretch/>
        </p:blipFill>
        <p:spPr>
          <a:xfrm>
            <a:off x="4298479" y="93"/>
            <a:ext cx="4845521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3" y="1055507"/>
            <a:ext cx="2918635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77369" y="682388"/>
            <a:ext cx="3792372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94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9144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" y="191382"/>
            <a:ext cx="671033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970313" y="2167244"/>
            <a:ext cx="7059689" cy="384760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970313" y="1543788"/>
            <a:ext cx="705968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0378" y="1"/>
            <a:ext cx="78867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470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9144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" y="191382"/>
            <a:ext cx="671033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0378" y="1"/>
            <a:ext cx="78867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70312" y="2167244"/>
            <a:ext cx="7075043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350" b="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b="1" dirty="0" smtClean="0"/>
              <a:t>Lorem Ipsum</a:t>
            </a:r>
            <a:r>
              <a:rPr lang="en-US" dirty="0" smtClean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 smtClean="0"/>
              <a:t>popularised</a:t>
            </a:r>
            <a:r>
              <a:rPr lang="en-US" dirty="0" smtClean="0"/>
              <a:t> in the 1960s with the release of </a:t>
            </a:r>
            <a:r>
              <a:rPr lang="en-US" dirty="0" err="1" smtClean="0"/>
              <a:t>Letraset</a:t>
            </a:r>
            <a:r>
              <a:rPr lang="en-US" dirty="0" smtClean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970312" y="1543788"/>
            <a:ext cx="7075043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30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904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446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416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953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336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44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968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76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733" r:id="rId21"/>
    <p:sldLayoutId id="2147483650" r:id="rId22"/>
    <p:sldLayoutId id="2147483721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0kbmtEilJ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2728" y="885373"/>
            <a:ext cx="7417730" cy="157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kk-KZ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Бөлім тақырыбы:</a:t>
            </a:r>
            <a:br>
              <a:rPr lang="kk-KZ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Мәдениет</a:t>
            </a:r>
            <a:r>
              <a:rPr lang="kk-KZ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тіл және қарым-қатынас</a:t>
            </a:r>
            <a:r>
              <a:rPr lang="kk-KZ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728" y="2771937"/>
            <a:ext cx="7417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Дыбыс </a:t>
            </a: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деген не?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77359" y="5233421"/>
            <a:ext cx="14830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тілі </a:t>
            </a:r>
            <a:endParaRPr lang="ru-RU" sz="2100" b="1" dirty="0">
              <a:solidFill>
                <a:srgbClr val="002060"/>
              </a:solidFill>
            </a:endParaRPr>
          </a:p>
          <a:p>
            <a:pPr algn="ctr"/>
            <a:r>
              <a:rPr lang="kk-KZ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5-сынып 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5"/>
          <p:cNvSpPr txBox="1">
            <a:spLocks noGrp="1"/>
          </p:cNvSpPr>
          <p:nvPr>
            <p:ph type="body" idx="1"/>
          </p:nvPr>
        </p:nvSpPr>
        <p:spPr>
          <a:xfrm>
            <a:off x="872030" y="489111"/>
            <a:ext cx="7458539" cy="44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297" indent="0" fontAlgn="base"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АНЫҚТАМА БҰРЫШЫ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6277" y="2183126"/>
            <a:ext cx="7502784" cy="13712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kk-KZ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Ә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әрпі </a:t>
            </a: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сөздің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 3 және соңғы буындарында жазылмайды, бірақ </a:t>
            </a: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буындағы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жуан </a:t>
            </a:r>
            <a:r>
              <a:rPr lang="kk-KZ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дыбысы </a:t>
            </a:r>
            <a:r>
              <a:rPr lang="kk-KZ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ә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болып естілетін сәттерде емлелік ережеге сай дұрыс жазу қиындық тудырады. </a:t>
            </a:r>
            <a:r>
              <a:rPr lang="kk-KZ" sz="2000" i="1" u="sng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Мысалы,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тәкаппар, кітап сөздерін тәкәббар, кітәп деп айтамыз</a:t>
            </a: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2000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6277" y="3693226"/>
            <a:ext cx="7502784" cy="1106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Орфоэпия нормалары бойынша жеке сөздер мен сөйлем ішіндегі сөздер әрдайым жазылуынша айтылмайды. </a:t>
            </a:r>
            <a:r>
              <a:rPr lang="kk-KZ" sz="20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Мысалы: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2879" y="1167463"/>
            <a:ext cx="75511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ДАУЫСТЫ  ДЫБЫСТАРДЫҢ  ЕМЛЕЛІК  ЕРЕКШЕЛІКТЕРІ</a:t>
            </a:r>
          </a:p>
          <a:p>
            <a:pPr lvl="0" algn="ctr"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Қазақ тілі орфографиясында қиындық келтіріп жүрген дауыстылар: </a:t>
            </a:r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ә, ы, і, и.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8374338"/>
              </p:ext>
            </p:extLst>
          </p:nvPr>
        </p:nvGraphicFramePr>
        <p:xfrm>
          <a:off x="896277" y="4870608"/>
          <a:ext cx="7395280" cy="1402080"/>
        </p:xfrm>
        <a:graphic>
          <a:graphicData uri="http://schemas.openxmlformats.org/drawingml/2006/table">
            <a:tbl>
              <a:tblPr firstRow="1" bandRow="1"/>
              <a:tblGrid>
                <a:gridCol w="3697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7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Жазылуынша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Айтылуынша (естілуінше)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kk-K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көк ала көйлек</a:t>
                      </a:r>
                    </a:p>
                    <a:p>
                      <a:pPr algn="ctr"/>
                      <a:r>
                        <a:rPr kumimoji="0" lang="kk-K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ұзын қыз  </a:t>
                      </a:r>
                    </a:p>
                    <a:p>
                      <a:pPr algn="ctr"/>
                      <a:r>
                        <a:rPr kumimoji="0" lang="kk-K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бізге қарай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kk-K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Көгалагөйлөк</a:t>
                      </a:r>
                    </a:p>
                    <a:p>
                      <a:pPr algn="ctr"/>
                      <a:r>
                        <a:rPr kumimoji="0" lang="kk-K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Ұзұнғыз</a:t>
                      </a:r>
                    </a:p>
                    <a:p>
                      <a:pPr algn="ctr"/>
                      <a:r>
                        <a:rPr kumimoji="0" lang="kk-K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бізгеғарай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71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38480" y="1070280"/>
            <a:ext cx="7502784" cy="265765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Сөз басында келген ж, ш дыбыстары </a:t>
            </a: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мен үнді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й дыбыстарының аралығында а дыбыс </a:t>
            </a: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тұрса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ж, ш дыбыстары жіңішкеріп естіледі. </a:t>
            </a:r>
            <a:r>
              <a:rPr lang="kk-KZ" sz="2000" b="1" u="sng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Мысалы: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шәй, жәй. Сондықтан бұл сөздерге жуан  қосымшалар (жалғау, жұрнақтар) жалғанады. Мысалы: жай+лау, шай+қау. </a:t>
            </a:r>
          </a:p>
          <a:p>
            <a:pPr lvl="0" algn="just" defTabSz="914400">
              <a:defRPr/>
            </a:pPr>
            <a:r>
              <a:rPr lang="kk-KZ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ЕСІҢДЕ </a:t>
            </a:r>
            <a:r>
              <a:rPr lang="kk-KZ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САҚТА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түбір түрінде де, қосымшалармен қолданғанда да жай, шай сөздерінде жуан а әрпі жазылады.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6277" y="3952568"/>
            <a:ext cx="7502784" cy="111180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kk-KZ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Ә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әрпі түбірдің 2 буынында кездесетін сәттері де бар. </a:t>
            </a:r>
            <a:r>
              <a:rPr lang="kk-KZ" sz="2000" i="1" u="sng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Мысалы: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сірә, куә, </a:t>
            </a: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куәлік. </a:t>
            </a:r>
            <a:endParaRPr lang="kk-KZ" sz="2000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102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607" y="652337"/>
            <a:ext cx="70342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сызылған сөздердің орфография 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нормасына  сай 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жазылуын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ойлан.</a:t>
            </a:r>
            <a:endParaRPr lang="ru-RU" sz="165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666" y="1658699"/>
            <a:ext cx="74921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Қолқанат</a:t>
            </a:r>
          </a:p>
          <a:p>
            <a:pPr lvl="0" algn="just" defTabSz="914400"/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Сәкен шаруға </a:t>
            </a:r>
            <a:r>
              <a:rPr lang="kk-KZ" sz="28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ұқұптұ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болды. </a:t>
            </a:r>
            <a:r>
              <a:rPr lang="kk-KZ" sz="28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Үстүн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тап-тұйнақтай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ұстайтын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еді. Ағайынды жетеуміз. Сәкен бәрімізден </a:t>
            </a:r>
            <a:r>
              <a:rPr lang="kk-KZ" sz="28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үлкөн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8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Жаздыгүн</a:t>
            </a:r>
            <a:r>
              <a:rPr lang="kk-KZ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бізден</a:t>
            </a:r>
            <a:r>
              <a:rPr lang="kk-KZ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бұрұн</a:t>
            </a:r>
            <a:r>
              <a:rPr lang="kk-KZ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оянады да, үй шаруасына </a:t>
            </a:r>
            <a:r>
              <a:rPr lang="kk-KZ" sz="28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көмөктөсөдү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Анамыз Сакеннің маңдайынан </a:t>
            </a:r>
            <a:r>
              <a:rPr lang="kk-KZ" sz="28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сүйүп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«Қолқанатым менің!» - дейді.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9822" y="5076946"/>
            <a:ext cx="7364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Дескриптор: </a:t>
            </a:r>
            <a:endParaRPr lang="ru-RU" sz="24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defTabSz="914400"/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берілген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сөздерді емлеге сай сауатты 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553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0;p65"/>
          <p:cNvSpPr txBox="1">
            <a:spLocks/>
          </p:cNvSpPr>
          <p:nvPr/>
        </p:nvSpPr>
        <p:spPr>
          <a:xfrm>
            <a:off x="1031085" y="589627"/>
            <a:ext cx="7458539" cy="7672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297" indent="0" fontAlgn="base">
              <a:buFont typeface="Arial"/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8853" y="1681316"/>
            <a:ext cx="7502784" cy="40853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kk-KZ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ұқұптұ</a:t>
            </a:r>
            <a:r>
              <a:rPr lang="kk-K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ұқыпты  </a:t>
            </a:r>
          </a:p>
          <a:p>
            <a:pPr lvl="0" defTabSz="914400">
              <a:defRPr/>
            </a:pPr>
            <a:r>
              <a:rPr lang="kk-KZ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үстүн</a:t>
            </a: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үстін </a:t>
            </a:r>
          </a:p>
          <a:p>
            <a:pPr lvl="0" defTabSz="914400">
              <a:defRPr/>
            </a:pPr>
            <a:r>
              <a:rPr lang="kk-KZ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үлкөн – үлкен </a:t>
            </a:r>
          </a:p>
          <a:p>
            <a:pPr lvl="0" defTabSz="914400">
              <a:defRPr/>
            </a:pP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жаздыгүнү</a:t>
            </a: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жаздыгүні </a:t>
            </a:r>
          </a:p>
          <a:p>
            <a:pPr lvl="0" defTabSz="914400">
              <a:defRPr/>
            </a:pP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бұрұн </a:t>
            </a: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бұрын </a:t>
            </a:r>
          </a:p>
          <a:p>
            <a:pPr lvl="0" defTabSz="914400">
              <a:defRPr/>
            </a:pPr>
            <a:r>
              <a:rPr lang="kk-KZ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көмөктөсөдү – көмектеседі </a:t>
            </a:r>
          </a:p>
          <a:p>
            <a:pPr lvl="0" defTabSz="914400">
              <a:defRPr/>
            </a:pPr>
            <a:r>
              <a:rPr lang="kk-KZ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сүйүп</a:t>
            </a: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сүйіп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413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1475" y="625893"/>
            <a:ext cx="6905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endParaRPr lang="kk-KZ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967" y="1242653"/>
            <a:ext cx="72042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Егер </a:t>
            </a:r>
            <a:r>
              <a:rPr lang="kk-KZ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сабағымызда төмендегі іс-әрекеттерді толық жасаған болсақ, 	онда алдымыздағы </a:t>
            </a:r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есігінің </a:t>
            </a:r>
            <a:r>
              <a:rPr lang="kk-KZ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кілтін дәл тауып, </a:t>
            </a:r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 </a:t>
            </a:r>
            <a:r>
              <a:rPr lang="kk-KZ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алдық </a:t>
            </a:r>
            <a:r>
              <a:rPr lang="kk-KZ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 ойлаңыздар</a:t>
            </a:r>
            <a:r>
              <a:rPr lang="kk-KZ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9238" y="2911390"/>
            <a:ext cx="4747678" cy="9150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мәтіндегі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негізгі және қосымша ақпаратттарды ажыраттық;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2967" y="4187588"/>
            <a:ext cx="4747678" cy="10455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айтылуы </a:t>
            </a: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бойынша берілген сөздерді орфографиялық нормаға сай сауатты жазуға талпыныс жасадық</a:t>
            </a:r>
            <a:endParaRPr lang="kk-KZ" sz="2000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69" y="2897322"/>
            <a:ext cx="2761926" cy="2429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93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556" y="1235910"/>
            <a:ext cx="6704973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kk-KZ" sz="20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Мәтіндегі айтылуында өзгешелігі бар сөздерді </a:t>
            </a:r>
            <a:r>
              <a:rPr lang="kk-KZ" sz="2000" i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анықтаңда</a:t>
            </a:r>
            <a:r>
              <a:rPr lang="kk-KZ" sz="20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kk-KZ" sz="2000" kern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3106" y="675371"/>
            <a:ext cx="302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тапсырма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9442" y="2216727"/>
            <a:ext cx="6209653" cy="33962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Тілім өнер танытты,</a:t>
            </a:r>
          </a:p>
          <a:p>
            <a:pPr lvl="2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Ақылымды дамытты.</a:t>
            </a:r>
          </a:p>
          <a:p>
            <a:pPr lvl="2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Халқымыздың қадірлі</a:t>
            </a:r>
          </a:p>
          <a:p>
            <a:pPr lvl="2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Қасиетін дамытты.</a:t>
            </a:r>
          </a:p>
          <a:p>
            <a:pPr lvl="2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Өсірген ой, білімді,</a:t>
            </a:r>
          </a:p>
          <a:p>
            <a:pPr lvl="2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Сүйемін өз тілімді.</a:t>
            </a:r>
          </a:p>
          <a:p>
            <a:pPr lvl="2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Мақсат етем әр сөздің мағынасын білуді.</a:t>
            </a:r>
          </a:p>
          <a:p>
            <a:pPr lvl="2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Ана тілім арқылы</a:t>
            </a:r>
          </a:p>
          <a:p>
            <a:pPr lvl="2" algn="just" defTabSz="914400">
              <a:defRPr/>
            </a:pPr>
            <a:r>
              <a:rPr lang="kk-KZ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Үйренемін бар тілді</a:t>
            </a:r>
            <a:r>
              <a:rPr lang="kk-KZ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kk-KZ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39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7463" y="537429"/>
            <a:ext cx="3870900" cy="621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мақсаттары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029" y="1159331"/>
            <a:ext cx="7745679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171450" algn="just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5.О1 – мәтіндегі негізгі және қосымша ақпаратты түсіну, анықтау; </a:t>
            </a:r>
          </a:p>
          <a:p>
            <a:pPr marL="514350" lvl="1" indent="-171450" algn="just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5.ӘТН1 – дауысты дыбыстардың емлелік ерекшеліктерін ескере   отырып, орфографиялық нормаға сай жазу.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7463" y="3241952"/>
            <a:ext cx="3870900" cy="621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мақсаттары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029" y="3863854"/>
            <a:ext cx="7745679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171450" algn="just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әтіндегі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 және қосымша ақпаратты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түсініп, анықтайды; 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171450" algn="just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дауысты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дыбыстардың емлелік ерекшеліктерін ескере   отырып,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сөздерді орфографиялық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нормаға сай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жазуады.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4493" y="915460"/>
            <a:ext cx="4871397" cy="621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0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4493" y="2197888"/>
            <a:ext cx="7106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2400" dirty="0" smtClean="0"/>
              <a:t>- 	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және қосымша ақпаратттарды талдап,  ажыратады; </a:t>
            </a:r>
          </a:p>
          <a:p>
            <a:pPr lvl="0" algn="just"/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айтылуы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берілген сөздерді орфографиялық нормаға сай сауатты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329" y="795710"/>
            <a:ext cx="3874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kk-KZ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ТАСТАУ,  ОЙЛАНТУ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965" y="1318930"/>
            <a:ext cx="788972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685800">
              <a:lnSpc>
                <a:spcPct val="115000"/>
              </a:lnSpc>
              <a:spcBef>
                <a:spcPts val="375"/>
              </a:spcBef>
            </a:pPr>
            <a:r>
              <a:rPr lang="kk-KZ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Көріп тұрған суреттеріңіздің дыбысқа қандай қатысы бар екендігін ойланыңыздар.</a:t>
            </a:r>
            <a:endParaRPr lang="ru-RU" sz="2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15A04F0-1B61-A640-8897-C5119D5C6D66}"/>
              </a:ext>
            </a:extLst>
          </p:cNvPr>
          <p:cNvSpPr txBox="1"/>
          <p:nvPr/>
        </p:nvSpPr>
        <p:spPr>
          <a:xfrm>
            <a:off x="3821470" y="2783946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FD0CD5-6C86-8F40-BECC-37E252FEB8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854" b="3580"/>
          <a:stretch/>
        </p:blipFill>
        <p:spPr>
          <a:xfrm>
            <a:off x="984878" y="2424545"/>
            <a:ext cx="2222014" cy="2235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8775171-F116-E542-9A6B-86B7D01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846" t="19590" r="7160" b="43128"/>
          <a:stretch/>
        </p:blipFill>
        <p:spPr>
          <a:xfrm>
            <a:off x="3326988" y="3768831"/>
            <a:ext cx="2503810" cy="190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04D3F26-76C5-C642-8F39-BD3FAA78B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081" r="50216"/>
          <a:stretch/>
        </p:blipFill>
        <p:spPr>
          <a:xfrm flipH="1">
            <a:off x="5922353" y="2424545"/>
            <a:ext cx="2584337" cy="2082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04D3F26-76C5-C642-8F39-BD3FAA78B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081" r="50216"/>
          <a:stretch/>
        </p:blipFill>
        <p:spPr>
          <a:xfrm flipH="1">
            <a:off x="5844492" y="2124395"/>
            <a:ext cx="2782294" cy="2242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12138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5962" y="1450947"/>
            <a:ext cx="7520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Айналамызды қоршаған ортада, күнделікті өмірімізде түрлі дыбыстарды естиміз. Бірақ адамның аузынан шыққа дыбыстар арқылы ғана бір-бірімізді түсініп, қарым-қатынас жасаймыз, пікірлесеміз, ой </a:t>
            </a: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бөлісеміз. Ендеше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тіл дыбыстарының  шығуы туралы </a:t>
            </a: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бейнебаянмен танысып көрелік.</a:t>
            </a:r>
            <a:endParaRPr lang="kk-KZ" sz="1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Управляющая кнопка: фильм 3">
            <a:hlinkClick r:id="" action="ppaction://noaction" highlightClick="1"/>
          </p:cNvPr>
          <p:cNvSpPr/>
          <p:nvPr/>
        </p:nvSpPr>
        <p:spPr>
          <a:xfrm>
            <a:off x="7031341" y="4687216"/>
            <a:ext cx="1042416" cy="1042416"/>
          </a:xfrm>
          <a:prstGeom prst="actionButtonMovi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5962" y="4885258"/>
            <a:ext cx="552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https://www.youtube.com/watch?v=-</a:t>
            </a:r>
            <a:r>
              <a:rPr lang="en-US" sz="2000" dirty="0" smtClean="0">
                <a:hlinkClick r:id="rId3"/>
              </a:rPr>
              <a:t>0kbmtEilJw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266947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679" y="786596"/>
            <a:ext cx="4713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АНЫҚТАМА БҰРЫШЫ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34375" y="1427020"/>
            <a:ext cx="4092207" cy="45165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ҚОСЫМША АҚПАРАТ </a:t>
            </a:r>
          </a:p>
          <a:p>
            <a:pPr lvl="0" algn="just" defTabSz="914400"/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Қосымша суреттейді, анықтайды, жинақтайды. ат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kk-KZ" sz="2000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Ерекшелігі:</a:t>
            </a:r>
            <a:r>
              <a:rPr lang="kk-KZ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 кеңейтеді,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мәнін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ашып түсіндіреді.  </a:t>
            </a:r>
          </a:p>
          <a:p>
            <a:pPr lvl="0" algn="just"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Мәтінде автор өзі нақтылайтын ақпараттарды мынадай сөйлемдер арқылы береді: </a:t>
            </a:r>
          </a:p>
          <a:p>
            <a:pPr marL="342900" lvl="0" indent="-342900" algn="just" defTabSz="914400">
              <a:buFontTx/>
              <a:buAutoNum type="arabicParenR"/>
            </a:pP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идеяны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растайтын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нақты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мысалдар келтіреді; </a:t>
            </a:r>
          </a:p>
          <a:p>
            <a:pPr marL="342900" lvl="0" indent="-342900" algn="just" defTabSz="914400">
              <a:buFontTx/>
              <a:buAutoNum type="arabicParenR"/>
            </a:pP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дәйексөздерін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келтіреді. </a:t>
            </a:r>
          </a:p>
          <a:p>
            <a:pPr lvl="0"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Қыстырма, шылау 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сөздер</a:t>
            </a:r>
            <a:r>
              <a:rPr lang="kk-KZ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1860" y="1427020"/>
            <a:ext cx="3183365" cy="45165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kk-KZ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   АҚПАРАТ</a:t>
            </a:r>
          </a:p>
          <a:p>
            <a:pPr marL="285750" lvl="0" indent="-285750" algn="just" defTabSz="914400">
              <a:buFontTx/>
              <a:buChar char="-"/>
              <a:defRPr/>
            </a:pP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түсініксіз ұғымдарды автордың талқылауы;</a:t>
            </a:r>
          </a:p>
          <a:p>
            <a:pPr marL="285750" lvl="0" indent="-285750" algn="just" defTabSz="914400">
              <a:buFontTx/>
              <a:buChar char="-"/>
              <a:defRPr/>
            </a:pP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сипаттаулар, баяндаулар;</a:t>
            </a:r>
          </a:p>
          <a:p>
            <a:pPr marL="285750" lvl="0" indent="-285750" algn="just" defTabSz="914400">
              <a:buFontTx/>
              <a:buChar char="-"/>
              <a:defRPr/>
            </a:pP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тезистер мен логикалық тұжырымдар;</a:t>
            </a:r>
          </a:p>
          <a:p>
            <a:pPr marL="285750" lvl="0" indent="-285750" algn="just" defTabSz="914400">
              <a:buFontTx/>
              <a:buChar char="-"/>
              <a:defRPr/>
            </a:pPr>
            <a:r>
              <a:rPr lang="kk-KZ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көбінесе азатжолдың басты идеясы – бірінші және екінші сөйлемдер.</a:t>
            </a:r>
            <a:endParaRPr lang="ru-RU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373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0007" y="534313"/>
            <a:ext cx="8653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</a:t>
            </a:r>
            <a:r>
              <a:rPr kumimoji="0" lang="kk-KZ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оқып, берілген негізгі </a:t>
            </a:r>
            <a:r>
              <a:rPr lang="kk-KZ" sz="2000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kumimoji="0" lang="kk-KZ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әне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ақпараттарды пазлға орнын тауып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жинақтаңыздар.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93" t="12370" r="11852" b="11778"/>
          <a:stretch/>
        </p:blipFill>
        <p:spPr>
          <a:xfrm>
            <a:off x="6871852" y="445905"/>
            <a:ext cx="1371765" cy="137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3535947"/>
              </p:ext>
            </p:extLst>
          </p:nvPr>
        </p:nvGraphicFramePr>
        <p:xfrm>
          <a:off x="730008" y="2244019"/>
          <a:ext cx="7621992" cy="1664720"/>
        </p:xfrm>
        <a:graphic>
          <a:graphicData uri="http://schemas.openxmlformats.org/drawingml/2006/table">
            <a:tbl>
              <a:tblPr firstRow="1" bandRow="1"/>
              <a:tblGrid>
                <a:gridCol w="3810996"/>
                <a:gridCol w="3810996"/>
              </a:tblGrid>
              <a:tr h="4429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Негігзі ақпарат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  ақпарат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603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603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99199" y="4392372"/>
            <a:ext cx="7513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Дескриптор:</a:t>
            </a:r>
          </a:p>
          <a:p>
            <a:pPr lvl="1" defTabSz="914400"/>
            <a:r>
              <a:rPr lang="kk-KZ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мәтіннен негізгі және қосымша ақпарттарды анықтап, орнымен қояды;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 defTabSz="914400"/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мәтіннен мысалдар алып дәлелдейді.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105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1162" y="505636"/>
            <a:ext cx="5294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Оқылым мәтіні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4181" y="1059634"/>
            <a:ext cx="771340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тербелістер арқылы пайда болатын энергияның бір түрі. Дыбыс таралу үшін газ, сұйықтық және қатты күйдегі орта қажет. Егер дыбыс таралатын орта болмаса, дыбыс та болмайды. </a:t>
            </a:r>
          </a:p>
          <a:p>
            <a:pPr lvl="0" algn="just"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Дыбыс таралатын жылдамдық дыбыс жылдамдығы деп аталады. Дыбыстар қатты денелер арқылы өте жылдам, сұйық ортада баяуырақ, ал газды ортада өте баяу қозғалады. </a:t>
            </a:r>
          </a:p>
          <a:p>
            <a:pPr lvl="0" algn="just"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Бізді қоршаған ортада тіл дыбыстармен қатар басқа да түрлі дыбыстар кездеседі. Мысалы, табиғат құбылыстарына тән дыбыстар, жасанды дыбыстар, жануарлар тілі. Осындай барлық дыбыстың жалпы сипатын қарастыратын сала акустика деп аталады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 marL="342900" indent="-342900" algn="ctr"/>
            <a:endParaRPr lang="ru-RU" sz="2100" dirty="0"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1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313" y="435298"/>
            <a:ext cx="5294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2263725"/>
              </p:ext>
            </p:extLst>
          </p:nvPr>
        </p:nvGraphicFramePr>
        <p:xfrm>
          <a:off x="604684" y="1090411"/>
          <a:ext cx="7905135" cy="3914660"/>
        </p:xfrm>
        <a:graphic>
          <a:graphicData uri="http://schemas.openxmlformats.org/drawingml/2006/table">
            <a:tbl>
              <a:tblPr firstRow="1" bandRow="1"/>
              <a:tblGrid>
                <a:gridCol w="3797419"/>
                <a:gridCol w="4107716"/>
              </a:tblGrid>
              <a:tr h="464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Негігзі ақпарат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  ақпарат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27806">
                <a:tc>
                  <a:txBody>
                    <a:bodyPr/>
                    <a:lstStyle/>
                    <a:p>
                      <a:pPr indent="4483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Дыбыс – тербелістер арқылы пайда болатын энергияның бір түрі.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83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Егер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дыбыс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таралатын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орта </a:t>
                      </a: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болмаса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дыбыс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болмайды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27806">
                <a:tc>
                  <a:txBody>
                    <a:bodyPr/>
                    <a:lstStyle/>
                    <a:p>
                      <a:pPr indent="4483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Дыбыс таралу үшін газ, сұйықтық және қатты күйдегі орта қажет.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Дыбыстар қатты денелер арқылы өте жылдам, сұйық ортада баяуырақ, ал газды ортада өте баяу қозғалады.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13278">
                <a:tc>
                  <a:txBody>
                    <a:bodyPr/>
                    <a:lstStyle/>
                    <a:p>
                      <a:pPr indent="4483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Бізді қоршаған ортада тіл дыбыстармен қатар басқа да түрлі дыбыстар кездеседі. </a:t>
                      </a:r>
                      <a:r>
                        <a:rPr lang="kk-KZ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31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Мысалы, табиғат құбылыстарына тән дыбыстар, жасанды дыбыстар, жануарлар тілі.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5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2010</TotalTime>
  <Words>521</Words>
  <Application>Microsoft Office PowerPoint</Application>
  <PresentationFormat>Экран (4:3)</PresentationFormat>
  <Paragraphs>100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85</cp:revision>
  <dcterms:created xsi:type="dcterms:W3CDTF">2020-03-23T04:56:31Z</dcterms:created>
  <dcterms:modified xsi:type="dcterms:W3CDTF">2020-07-23T18:20:42Z</dcterms:modified>
</cp:coreProperties>
</file>