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87" r:id="rId2"/>
    <p:sldId id="256" r:id="rId3"/>
    <p:sldId id="260" r:id="rId4"/>
    <p:sldId id="297" r:id="rId5"/>
    <p:sldId id="302" r:id="rId6"/>
    <p:sldId id="303" r:id="rId7"/>
    <p:sldId id="304" r:id="rId8"/>
    <p:sldId id="305" r:id="rId9"/>
    <p:sldId id="298" r:id="rId10"/>
    <p:sldId id="300" r:id="rId11"/>
    <p:sldId id="301" r:id="rId12"/>
    <p:sldId id="262" r:id="rId13"/>
    <p:sldId id="259" r:id="rId14"/>
    <p:sldId id="306" r:id="rId15"/>
    <p:sldId id="307" r:id="rId16"/>
    <p:sldId id="296" r:id="rId17"/>
  </p:sldIdLst>
  <p:sldSz cx="9144000" cy="5143500" type="screen16x9"/>
  <p:notesSz cx="6858000" cy="9144000"/>
  <p:embeddedFontLst>
    <p:embeddedFont>
      <p:font typeface="Barlow Light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Barlow" panose="020B0604020202020204" charset="0"/>
      <p:regular r:id="rId31"/>
      <p:bold r:id="rId32"/>
      <p:italic r:id="rId33"/>
      <p:boldItalic r:id="rId34"/>
    </p:embeddedFont>
    <p:embeddedFont>
      <p:font typeface="Miriam Libre" panose="020B0604020202020204" charset="-79"/>
      <p:regular r:id="rId35"/>
      <p:bold r:id="rId36"/>
    </p:embeddedFont>
    <p:embeddedFont>
      <p:font typeface="Georgia Pr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3C391F-095A-4E6A-9975-BD0D5DA70757}">
  <a:tblStyle styleId="{F73C391F-095A-4E6A-9975-BD0D5DA707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0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19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6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87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95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1" r:id="rId4"/>
    <p:sldLayoutId id="2147483663" r:id="rId5"/>
    <p:sldLayoutId id="214748366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926-9A5D-45C4-A995-A8A35D81C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29" y="2093184"/>
            <a:ext cx="5568699" cy="1159800"/>
          </a:xfrm>
        </p:spPr>
        <p:txBody>
          <a:bodyPr/>
          <a:lstStyle/>
          <a:p>
            <a:r>
              <a:rPr lang="kk-KZ" dirty="0"/>
              <a:t>Гироскопиялық датчик. Жоба құру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C0668-4999-4990-B80D-4616573E4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19" y="3189935"/>
            <a:ext cx="3891300" cy="784800"/>
          </a:xfrm>
        </p:spPr>
        <p:txBody>
          <a:bodyPr/>
          <a:lstStyle/>
          <a:p>
            <a:r>
              <a:rPr lang="kk-KZ" sz="4000" dirty="0"/>
              <a:t>5 сынып</a:t>
            </a:r>
            <a:endParaRPr lang="LID4096" sz="4000"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5918BA9-1EAA-433D-9705-0F5E4BEB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5" b="20988"/>
          <a:stretch/>
        </p:blipFill>
        <p:spPr>
          <a:xfrm>
            <a:off x="6835310" y="2106822"/>
            <a:ext cx="1385728" cy="180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07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2D7ED2-75C0-4548-8F15-212A678D3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8F4539-C475-4A6F-8876-C76804DC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87" y="0"/>
            <a:ext cx="3889585" cy="13961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422D19-BBC4-4AF3-A3B7-5A4DD431F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58" y="1181741"/>
            <a:ext cx="775478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9B706-2D2C-4938-9C8B-D31B55241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683" y="-109983"/>
            <a:ext cx="3891300" cy="1159800"/>
          </a:xfrm>
        </p:spPr>
        <p:txBody>
          <a:bodyPr/>
          <a:lstStyle/>
          <a:p>
            <a:r>
              <a:rPr lang="kk-KZ" dirty="0"/>
              <a:t>3-тапсырма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17889-35D4-491C-A42E-57DA70BFA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253" y="1600534"/>
            <a:ext cx="5596477" cy="784800"/>
          </a:xfrm>
        </p:spPr>
        <p:txBody>
          <a:bodyPr/>
          <a:lstStyle/>
          <a:p>
            <a:r>
              <a:rPr lang="kk-KZ" dirty="0"/>
              <a:t>2-тапсырмадағы программаны іске қосып, </a:t>
            </a:r>
            <a:r>
              <a:rPr lang="en-US" dirty="0"/>
              <a:t>EV3 </a:t>
            </a:r>
            <a:r>
              <a:rPr lang="kk-KZ" dirty="0"/>
              <a:t>модуліне жүкте, оны тексеріп, программаның орындалғанына көзжеткіз.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726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164374" y="1486897"/>
            <a:ext cx="2905759" cy="881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1800" dirty="0"/>
              <a:t>Қандай нәтиже алдың?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1800" dirty="0"/>
              <a:t>Жасаған жұмыстарың ұнады ма?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1800" dirty="0"/>
              <a:t>Тапсырманы орындау қиын болды ма?</a:t>
            </a:r>
            <a:endParaRPr sz="1800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7" name="Google Shape;1099;p41">
            <a:extLst>
              <a:ext uri="{FF2B5EF4-FFF2-40B4-BE49-F238E27FC236}">
                <a16:creationId xmlns:a16="http://schemas.microsoft.com/office/drawing/2014/main" id="{6A9DF070-814C-4DE4-AD3E-8C9DF30ECF05}"/>
              </a:ext>
            </a:extLst>
          </p:cNvPr>
          <p:cNvGrpSpPr/>
          <p:nvPr/>
        </p:nvGrpSpPr>
        <p:grpSpPr>
          <a:xfrm>
            <a:off x="2499361" y="1733471"/>
            <a:ext cx="386050" cy="388449"/>
            <a:chOff x="8841135" y="2681940"/>
            <a:chExt cx="720990" cy="720527"/>
          </a:xfrm>
        </p:grpSpPr>
        <p:sp>
          <p:nvSpPr>
            <p:cNvPr id="18" name="Google Shape;1100;p41">
              <a:extLst>
                <a:ext uri="{FF2B5EF4-FFF2-40B4-BE49-F238E27FC236}">
                  <a16:creationId xmlns:a16="http://schemas.microsoft.com/office/drawing/2014/main" id="{E0804EC3-F6AB-41D4-9209-84A2129357B8}"/>
                </a:ext>
              </a:extLst>
            </p:cNvPr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01;p41">
              <a:extLst>
                <a:ext uri="{FF2B5EF4-FFF2-40B4-BE49-F238E27FC236}">
                  <a16:creationId xmlns:a16="http://schemas.microsoft.com/office/drawing/2014/main" id="{058EDC72-C6D8-4B2B-8CAB-A765EB3FD84C}"/>
                </a:ext>
              </a:extLst>
            </p:cNvPr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02;p41">
              <a:extLst>
                <a:ext uri="{FF2B5EF4-FFF2-40B4-BE49-F238E27FC236}">
                  <a16:creationId xmlns:a16="http://schemas.microsoft.com/office/drawing/2014/main" id="{D778165A-D133-4124-9926-CEEF116B4BCE}"/>
                </a:ext>
              </a:extLst>
            </p:cNvPr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03;p41">
              <a:extLst>
                <a:ext uri="{FF2B5EF4-FFF2-40B4-BE49-F238E27FC236}">
                  <a16:creationId xmlns:a16="http://schemas.microsoft.com/office/drawing/2014/main" id="{F3ACDB74-1F85-4812-853C-E0744E791631}"/>
                </a:ext>
              </a:extLst>
            </p:cNvPr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04;p41">
              <a:extLst>
                <a:ext uri="{FF2B5EF4-FFF2-40B4-BE49-F238E27FC236}">
                  <a16:creationId xmlns:a16="http://schemas.microsoft.com/office/drawing/2014/main" id="{5424CB6F-6BEA-4EFA-89A9-F0585FD612E5}"/>
                </a:ext>
              </a:extLst>
            </p:cNvPr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05;p41">
              <a:extLst>
                <a:ext uri="{FF2B5EF4-FFF2-40B4-BE49-F238E27FC236}">
                  <a16:creationId xmlns:a16="http://schemas.microsoft.com/office/drawing/2014/main" id="{BBC73CD0-C931-4C1F-8AF3-DC47EDB6FEF7}"/>
                </a:ext>
              </a:extLst>
            </p:cNvPr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1159;p41">
            <a:extLst>
              <a:ext uri="{FF2B5EF4-FFF2-40B4-BE49-F238E27FC236}">
                <a16:creationId xmlns:a16="http://schemas.microsoft.com/office/drawing/2014/main" id="{99DDB269-3597-47B7-8B70-8AEC4850DC43}"/>
              </a:ext>
            </a:extLst>
          </p:cNvPr>
          <p:cNvGrpSpPr/>
          <p:nvPr/>
        </p:nvGrpSpPr>
        <p:grpSpPr>
          <a:xfrm>
            <a:off x="2499362" y="3168032"/>
            <a:ext cx="354696" cy="435381"/>
            <a:chOff x="5526246" y="1011207"/>
            <a:chExt cx="592758" cy="720086"/>
          </a:xfrm>
        </p:grpSpPr>
        <p:sp>
          <p:nvSpPr>
            <p:cNvPr id="25" name="Google Shape;1160;p41">
              <a:extLst>
                <a:ext uri="{FF2B5EF4-FFF2-40B4-BE49-F238E27FC236}">
                  <a16:creationId xmlns:a16="http://schemas.microsoft.com/office/drawing/2014/main" id="{C92DE00A-1FFA-4744-BB2A-42A18C8B132E}"/>
                </a:ext>
              </a:extLst>
            </p:cNvPr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61;p41">
              <a:extLst>
                <a:ext uri="{FF2B5EF4-FFF2-40B4-BE49-F238E27FC236}">
                  <a16:creationId xmlns:a16="http://schemas.microsoft.com/office/drawing/2014/main" id="{C8C6B225-B13E-4EB3-8ACB-31EBDD5653B8}"/>
                </a:ext>
              </a:extLst>
            </p:cNvPr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62;p41">
              <a:extLst>
                <a:ext uri="{FF2B5EF4-FFF2-40B4-BE49-F238E27FC236}">
                  <a16:creationId xmlns:a16="http://schemas.microsoft.com/office/drawing/2014/main" id="{3C248E08-36A5-4C6B-9FC6-8E57C67DD09C}"/>
                </a:ext>
              </a:extLst>
            </p:cNvPr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63;p41">
              <a:extLst>
                <a:ext uri="{FF2B5EF4-FFF2-40B4-BE49-F238E27FC236}">
                  <a16:creationId xmlns:a16="http://schemas.microsoft.com/office/drawing/2014/main" id="{EDC5E703-30AC-49BE-8A46-B4DEC4767323}"/>
                </a:ext>
              </a:extLst>
            </p:cNvPr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4;p41">
              <a:extLst>
                <a:ext uri="{FF2B5EF4-FFF2-40B4-BE49-F238E27FC236}">
                  <a16:creationId xmlns:a16="http://schemas.microsoft.com/office/drawing/2014/main" id="{47BC8AE4-7CB0-435C-BAD9-AE559BD81B94}"/>
                </a:ext>
              </a:extLst>
            </p:cNvPr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5;p41">
              <a:extLst>
                <a:ext uri="{FF2B5EF4-FFF2-40B4-BE49-F238E27FC236}">
                  <a16:creationId xmlns:a16="http://schemas.microsoft.com/office/drawing/2014/main" id="{8E975CA3-0ACC-4F47-9126-22434BA5FDFA}"/>
                </a:ext>
              </a:extLst>
            </p:cNvPr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1305;p41">
            <a:extLst>
              <a:ext uri="{FF2B5EF4-FFF2-40B4-BE49-F238E27FC236}">
                <a16:creationId xmlns:a16="http://schemas.microsoft.com/office/drawing/2014/main" id="{EA1FD6F7-9102-4B1E-8537-BA18A2B0E7AF}"/>
              </a:ext>
            </a:extLst>
          </p:cNvPr>
          <p:cNvGrpSpPr/>
          <p:nvPr/>
        </p:nvGrpSpPr>
        <p:grpSpPr>
          <a:xfrm>
            <a:off x="2470939" y="2568550"/>
            <a:ext cx="414473" cy="352657"/>
            <a:chOff x="3680173" y="3231000"/>
            <a:chExt cx="720106" cy="626190"/>
          </a:xfrm>
        </p:grpSpPr>
        <p:sp>
          <p:nvSpPr>
            <p:cNvPr id="32" name="Google Shape;1306;p41">
              <a:extLst>
                <a:ext uri="{FF2B5EF4-FFF2-40B4-BE49-F238E27FC236}">
                  <a16:creationId xmlns:a16="http://schemas.microsoft.com/office/drawing/2014/main" id="{6BBA64ED-004E-4560-8A7B-2AF77BA8CF46}"/>
                </a:ext>
              </a:extLst>
            </p:cNvPr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07;p41">
              <a:extLst>
                <a:ext uri="{FF2B5EF4-FFF2-40B4-BE49-F238E27FC236}">
                  <a16:creationId xmlns:a16="http://schemas.microsoft.com/office/drawing/2014/main" id="{7DDBC508-F984-4DA5-97E7-ADA8CBC8BBB8}"/>
                </a:ext>
              </a:extLst>
            </p:cNvPr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08;p41">
              <a:extLst>
                <a:ext uri="{FF2B5EF4-FFF2-40B4-BE49-F238E27FC236}">
                  <a16:creationId xmlns:a16="http://schemas.microsoft.com/office/drawing/2014/main" id="{18A94B6A-CAE5-486A-B339-BEE1A218C843}"/>
                </a:ext>
              </a:extLst>
            </p:cNvPr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82693" y="0"/>
            <a:ext cx="573362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i="1" dirty="0"/>
              <a:t>«Сұрақтарға жауап берейік!»</a:t>
            </a:r>
            <a:endParaRPr i="1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684106" y="1081617"/>
            <a:ext cx="5330613" cy="3111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kk-KZ" sz="2000" dirty="0"/>
              <a:t>Суретте көрсетілген программа бойынша робот неше градусқа және қай бағытта бұрылыс жасайды?</a:t>
            </a:r>
            <a:endParaRPr sz="20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57D24-10B6-4146-89EC-25F2E5E13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3" t="33975" r="20000" b="42929"/>
          <a:stretch/>
        </p:blipFill>
        <p:spPr>
          <a:xfrm>
            <a:off x="382693" y="2722880"/>
            <a:ext cx="5330613" cy="1187959"/>
          </a:xfrm>
          <a:prstGeom prst="rect">
            <a:avLst/>
          </a:prstGeom>
        </p:spPr>
      </p:pic>
      <p:pic>
        <p:nvPicPr>
          <p:cNvPr id="1026" name="Picture 2" descr="Картинки по запросу &quot;думающий человек&quot;">
            <a:extLst>
              <a:ext uri="{FF2B5EF4-FFF2-40B4-BE49-F238E27FC236}">
                <a16:creationId xmlns:a16="http://schemas.microsoft.com/office/drawing/2014/main" id="{AAC382D7-4A89-448C-AEBD-02F9901A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0" y="1232661"/>
            <a:ext cx="1131319" cy="11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82693" y="0"/>
            <a:ext cx="573362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i="1" dirty="0"/>
              <a:t>«Сұрақтарға жауап берейік!»</a:t>
            </a:r>
            <a:endParaRPr i="1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684106" y="1081617"/>
            <a:ext cx="5330613" cy="3111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kk-KZ" sz="2000" dirty="0"/>
              <a:t>Робот қанша градуста бұрылыс жасайды? Ойланып, талдау жаса.</a:t>
            </a:r>
            <a:endParaRPr sz="20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026" name="Picture 2" descr="Картинки по запросу &quot;думающий человек&quot;">
            <a:extLst>
              <a:ext uri="{FF2B5EF4-FFF2-40B4-BE49-F238E27FC236}">
                <a16:creationId xmlns:a16="http://schemas.microsoft.com/office/drawing/2014/main" id="{AAC382D7-4A89-448C-AEBD-02F9901A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0" y="1232661"/>
            <a:ext cx="1131319" cy="11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6F1E10-625C-493D-8872-8B148644B1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56" t="31737" r="23111" b="36395"/>
          <a:stretch/>
        </p:blipFill>
        <p:spPr>
          <a:xfrm>
            <a:off x="772160" y="2637155"/>
            <a:ext cx="4693920" cy="16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82693" y="0"/>
            <a:ext cx="573362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i="1" dirty="0"/>
              <a:t>«Сұрақтарға жауап берейік!»</a:t>
            </a:r>
            <a:endParaRPr i="1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866987" y="1943271"/>
            <a:ext cx="5154506" cy="1984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kk-KZ" sz="2000" dirty="0"/>
              <a:t>Білім беру роботына гироскопиялық датчикті жалғағаннан кейін «Өлшеу», «Салыстыру» және «Қалпына келтіру» режимдерінде қалай жұмыс істеді? Өз ойыңды айт.</a:t>
            </a:r>
            <a:endParaRPr sz="20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026" name="Picture 2" descr="Картинки по запросу &quot;думающий человек&quot;">
            <a:extLst>
              <a:ext uri="{FF2B5EF4-FFF2-40B4-BE49-F238E27FC236}">
                <a16:creationId xmlns:a16="http://schemas.microsoft.com/office/drawing/2014/main" id="{AAC382D7-4A89-448C-AEBD-02F9901A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7" y="2208279"/>
            <a:ext cx="1131319" cy="11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2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1321593" y="1027419"/>
            <a:ext cx="547847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000" dirty="0"/>
              <a:t>Қорытынды:</a:t>
            </a:r>
            <a:endParaRPr sz="4000" dirty="0"/>
          </a:p>
        </p:txBody>
      </p:sp>
      <p:sp>
        <p:nvSpPr>
          <p:cNvPr id="3" name="Google Shape;240;p13">
            <a:extLst>
              <a:ext uri="{FF2B5EF4-FFF2-40B4-BE49-F238E27FC236}">
                <a16:creationId xmlns:a16="http://schemas.microsoft.com/office/drawing/2014/main" id="{F840B6F7-6589-4708-97F8-B501D164C83C}"/>
              </a:ext>
            </a:extLst>
          </p:cNvPr>
          <p:cNvSpPr txBox="1">
            <a:spLocks/>
          </p:cNvSpPr>
          <p:nvPr/>
        </p:nvSpPr>
        <p:spPr>
          <a:xfrm>
            <a:off x="2115106" y="2209589"/>
            <a:ext cx="49137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k-KZ" sz="2000" dirty="0"/>
              <a:t>Роботтың бұрыштық бейімділігін анықтау үшін программалар жасадық.</a:t>
            </a:r>
          </a:p>
        </p:txBody>
      </p:sp>
    </p:spTree>
    <p:extLst>
      <p:ext uri="{BB962C8B-B14F-4D97-AF65-F5344CB8AC3E}">
        <p14:creationId xmlns:p14="http://schemas.microsoft.com/office/powerpoint/2010/main" val="192859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1321593" y="1027419"/>
            <a:ext cx="547847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000" dirty="0"/>
              <a:t>Сабақтың мақсаты:</a:t>
            </a:r>
            <a:br>
              <a:rPr lang="kk-KZ" sz="4000" dirty="0"/>
            </a:br>
            <a:endParaRPr sz="4000" dirty="0"/>
          </a:p>
        </p:txBody>
      </p:sp>
      <p:sp>
        <p:nvSpPr>
          <p:cNvPr id="3" name="Google Shape;240;p13">
            <a:extLst>
              <a:ext uri="{FF2B5EF4-FFF2-40B4-BE49-F238E27FC236}">
                <a16:creationId xmlns:a16="http://schemas.microsoft.com/office/drawing/2014/main" id="{F840B6F7-6589-4708-97F8-B501D164C83C}"/>
              </a:ext>
            </a:extLst>
          </p:cNvPr>
          <p:cNvSpPr txBox="1">
            <a:spLocks/>
          </p:cNvSpPr>
          <p:nvPr/>
        </p:nvSpPr>
        <p:spPr>
          <a:xfrm>
            <a:off x="2116932" y="1991850"/>
            <a:ext cx="451246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Miriam Libre"/>
              <a:buNone/>
              <a:defRPr sz="46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k-KZ" sz="2000" dirty="0"/>
              <a:t>Роботтың бұрыштық бейімділігін анықтау үшін программалар жасау.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5FFC753C-B776-4196-8699-29E5BEC1F66C}"/>
              </a:ext>
            </a:extLst>
          </p:cNvPr>
          <p:cNvSpPr/>
          <p:nvPr/>
        </p:nvSpPr>
        <p:spPr>
          <a:xfrm>
            <a:off x="2499360" y="758613"/>
            <a:ext cx="3549227" cy="132757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Georgia" panose="02040502050405020303" pitchFamily="18" charset="0"/>
              </a:rPr>
              <a:t>Гироскопиялық датчиктің программалық блогының режимдері</a:t>
            </a:r>
            <a:endParaRPr lang="LID4096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D4E1206-EDEA-4B05-A4C4-CA469ADB4A38}"/>
              </a:ext>
            </a:extLst>
          </p:cNvPr>
          <p:cNvSpPr/>
          <p:nvPr/>
        </p:nvSpPr>
        <p:spPr>
          <a:xfrm>
            <a:off x="799253" y="2771562"/>
            <a:ext cx="2228427" cy="5715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Georgia" panose="02040502050405020303" pitchFamily="18" charset="0"/>
              </a:rPr>
              <a:t>Өлшеу</a:t>
            </a:r>
            <a:endParaRPr lang="LID4096" dirty="0">
              <a:latin typeface="Georgia" panose="02040502050405020303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D1B576-4BDE-4827-9B36-7922890F9D1E}"/>
              </a:ext>
            </a:extLst>
          </p:cNvPr>
          <p:cNvSpPr/>
          <p:nvPr/>
        </p:nvSpPr>
        <p:spPr>
          <a:xfrm>
            <a:off x="5520265" y="2771561"/>
            <a:ext cx="2228427" cy="5715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Georgia" panose="02040502050405020303" pitchFamily="18" charset="0"/>
              </a:rPr>
              <a:t>Қалпына келтіру</a:t>
            </a:r>
            <a:endParaRPr lang="LID4096" dirty="0">
              <a:latin typeface="Georgia" panose="02040502050405020303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ADC7C9D-3F52-42D7-95D1-A6F9F69EE681}"/>
              </a:ext>
            </a:extLst>
          </p:cNvPr>
          <p:cNvSpPr/>
          <p:nvPr/>
        </p:nvSpPr>
        <p:spPr>
          <a:xfrm>
            <a:off x="3159759" y="2771562"/>
            <a:ext cx="2228427" cy="5715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Georgia" panose="02040502050405020303" pitchFamily="18" charset="0"/>
              </a:rPr>
              <a:t>Салыстыру</a:t>
            </a:r>
            <a:endParaRPr lang="LID4096" dirty="0">
              <a:latin typeface="Georgia" panose="02040502050405020303" pitchFamily="18" charset="0"/>
            </a:endParaRPr>
          </a:p>
        </p:txBody>
      </p:sp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id="{3A6566C8-0D00-48E9-9032-99CCF99C9645}"/>
              </a:ext>
            </a:extLst>
          </p:cNvPr>
          <p:cNvSpPr/>
          <p:nvPr/>
        </p:nvSpPr>
        <p:spPr>
          <a:xfrm rot="6678189">
            <a:off x="2014892" y="1957493"/>
            <a:ext cx="1192107" cy="571501"/>
          </a:xfrm>
          <a:prstGeom prst="curvedUpArrow">
            <a:avLst>
              <a:gd name="adj1" fmla="val 24303"/>
              <a:gd name="adj2" fmla="val 58470"/>
              <a:gd name="adj3" fmla="val 3316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63B62793-1B3F-4FD3-901E-229042F92F85}"/>
              </a:ext>
            </a:extLst>
          </p:cNvPr>
          <p:cNvSpPr/>
          <p:nvPr/>
        </p:nvSpPr>
        <p:spPr>
          <a:xfrm rot="20522084">
            <a:off x="5618813" y="1694044"/>
            <a:ext cx="541869" cy="1152878"/>
          </a:xfrm>
          <a:prstGeom prst="curvedLeftArrow">
            <a:avLst>
              <a:gd name="adj1" fmla="val 29049"/>
              <a:gd name="adj2" fmla="val 50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D420FB2-9573-457F-BD8E-AD29C28BD956}"/>
              </a:ext>
            </a:extLst>
          </p:cNvPr>
          <p:cNvSpPr/>
          <p:nvPr/>
        </p:nvSpPr>
        <p:spPr>
          <a:xfrm>
            <a:off x="4175086" y="1955364"/>
            <a:ext cx="197772" cy="8161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80EBC-0846-4E4A-A3A1-C161DC37C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46" y="289643"/>
            <a:ext cx="6759787" cy="1159800"/>
          </a:xfrm>
        </p:spPr>
        <p:txBody>
          <a:bodyPr/>
          <a:lstStyle/>
          <a:p>
            <a:r>
              <a:rPr lang="kk-KZ" sz="2800" dirty="0"/>
              <a:t>Суретте гироскопиялық датчиктің қандай режимі көрсетілген?</a:t>
            </a:r>
            <a:endParaRPr lang="LID4096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7BFB6D-2984-4633-870B-791330976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403" y="3815414"/>
            <a:ext cx="3891300" cy="784800"/>
          </a:xfrm>
        </p:spPr>
        <p:txBody>
          <a:bodyPr/>
          <a:lstStyle/>
          <a:p>
            <a:r>
              <a:rPr lang="kk-KZ" dirty="0"/>
              <a:t>Салыстыру        Бұрыш </a:t>
            </a: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6A21D2-F08C-4E7C-A547-E8001CF09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2" t="42930" r="31630" b="20460"/>
          <a:stretch/>
        </p:blipFill>
        <p:spPr>
          <a:xfrm>
            <a:off x="2626350" y="1630256"/>
            <a:ext cx="3156374" cy="188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BBB1C9F-E47A-4DBF-8ED6-1AD930549AB6}"/>
              </a:ext>
            </a:extLst>
          </p:cNvPr>
          <p:cNvSpPr/>
          <p:nvPr/>
        </p:nvSpPr>
        <p:spPr>
          <a:xfrm>
            <a:off x="4341707" y="4052028"/>
            <a:ext cx="316644" cy="155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7348338-AFB3-4993-A890-DBD68ADDC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350" y="1505700"/>
            <a:ext cx="5503223" cy="2132100"/>
          </a:xfrm>
        </p:spPr>
        <p:txBody>
          <a:bodyPr/>
          <a:lstStyle/>
          <a:p>
            <a:pPr marL="228600" indent="0"/>
            <a:r>
              <a:rPr lang="kk-KZ" dirty="0">
                <a:solidFill>
                  <a:schemeClr val="accent1">
                    <a:lumMod val="50000"/>
                  </a:schemeClr>
                </a:solidFill>
              </a:rPr>
              <a:t>1. Датчиктің қосылу порты</a:t>
            </a:r>
          </a:p>
          <a:p>
            <a:pPr marL="228600" indent="0"/>
            <a:r>
              <a:rPr lang="kk-KZ" dirty="0">
                <a:solidFill>
                  <a:schemeClr val="accent1">
                    <a:lumMod val="50000"/>
                  </a:schemeClr>
                </a:solidFill>
              </a:rPr>
              <a:t>2. Жұмыс режимін таңдау</a:t>
            </a:r>
          </a:p>
          <a:p>
            <a:pPr marL="228600" indent="0"/>
            <a:r>
              <a:rPr lang="kk-KZ" dirty="0">
                <a:solidFill>
                  <a:schemeClr val="accent1">
                    <a:lumMod val="50000"/>
                  </a:schemeClr>
                </a:solidFill>
              </a:rPr>
              <a:t>3. Өлшеу деректерін енгізу</a:t>
            </a:r>
          </a:p>
          <a:p>
            <a:pPr marL="228600" indent="0"/>
            <a:r>
              <a:rPr lang="kk-KZ" dirty="0">
                <a:solidFill>
                  <a:schemeClr val="accent1">
                    <a:lumMod val="50000"/>
                  </a:schemeClr>
                </a:solidFill>
              </a:rPr>
              <a:t>4. Шығару</a:t>
            </a:r>
            <a:endParaRPr lang="LID409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54CF9C-759F-4949-92B2-5AE1360949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D2AAF-25CF-4D21-B9A5-C736FDA5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6266" cy="1182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7A9AEB-706E-424D-865A-CA309A4B4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9" t="22995" r="75481" b="62732"/>
          <a:stretch/>
        </p:blipFill>
        <p:spPr>
          <a:xfrm>
            <a:off x="6082453" y="1818525"/>
            <a:ext cx="3061547" cy="144395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4B6E85A-10A6-441D-A0B8-933F4DA6C934}"/>
              </a:ext>
            </a:extLst>
          </p:cNvPr>
          <p:cNvSpPr/>
          <p:nvPr/>
        </p:nvSpPr>
        <p:spPr>
          <a:xfrm>
            <a:off x="8472000" y="1571413"/>
            <a:ext cx="336000" cy="247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1</a:t>
            </a:r>
            <a:endParaRPr lang="LID4096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6614740-4987-4447-A2A9-3495991692F3}"/>
              </a:ext>
            </a:extLst>
          </p:cNvPr>
          <p:cNvCxnSpPr>
            <a:stCxn id="8" idx="2"/>
          </p:cNvCxnSpPr>
          <p:nvPr/>
        </p:nvCxnSpPr>
        <p:spPr>
          <a:xfrm flipH="1">
            <a:off x="8634560" y="1818525"/>
            <a:ext cx="5440" cy="19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ABEBEC5-8AA7-4735-BBAF-B2F99F70DC25}"/>
              </a:ext>
            </a:extLst>
          </p:cNvPr>
          <p:cNvSpPr/>
          <p:nvPr/>
        </p:nvSpPr>
        <p:spPr>
          <a:xfrm>
            <a:off x="7267787" y="3262480"/>
            <a:ext cx="318346" cy="247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2</a:t>
            </a:r>
            <a:endParaRPr lang="LID4096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3769181-8A2C-4AA6-AE37-96A477B3E5A1}"/>
              </a:ext>
            </a:extLst>
          </p:cNvPr>
          <p:cNvSpPr/>
          <p:nvPr/>
        </p:nvSpPr>
        <p:spPr>
          <a:xfrm>
            <a:off x="7887547" y="3262480"/>
            <a:ext cx="318346" cy="247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3</a:t>
            </a:r>
            <a:endParaRPr lang="LID4096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5DA2FF-7B89-4BBE-B48B-1BEFDC265443}"/>
              </a:ext>
            </a:extLst>
          </p:cNvPr>
          <p:cNvSpPr/>
          <p:nvPr/>
        </p:nvSpPr>
        <p:spPr>
          <a:xfrm>
            <a:off x="8429414" y="3262480"/>
            <a:ext cx="318346" cy="247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4</a:t>
            </a:r>
            <a:endParaRPr lang="LID4096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0C3D5D1-F68F-44F9-AE91-463DFCEF3744}"/>
              </a:ext>
            </a:extLst>
          </p:cNvPr>
          <p:cNvCxnSpPr>
            <a:stCxn id="11" idx="0"/>
          </p:cNvCxnSpPr>
          <p:nvPr/>
        </p:nvCxnSpPr>
        <p:spPr>
          <a:xfrm flipV="1">
            <a:off x="7426960" y="3007360"/>
            <a:ext cx="0" cy="255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7308B71-E7A8-4D78-B06D-F14E7B525A30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7829973" y="2935375"/>
            <a:ext cx="216747" cy="32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D63D91B-83B3-43A6-BE2E-C9906810FC86}"/>
              </a:ext>
            </a:extLst>
          </p:cNvPr>
          <p:cNvCxnSpPr>
            <a:stCxn id="12" idx="0"/>
          </p:cNvCxnSpPr>
          <p:nvPr/>
        </p:nvCxnSpPr>
        <p:spPr>
          <a:xfrm flipV="1">
            <a:off x="8046720" y="2935375"/>
            <a:ext cx="141521" cy="32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E08E343-E061-426F-8EC7-FECEE10896D7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8584479" y="3007360"/>
            <a:ext cx="4108" cy="255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CEB10A7-302A-4757-89BB-FD1A57691415}"/>
              </a:ext>
            </a:extLst>
          </p:cNvPr>
          <p:cNvSpPr/>
          <p:nvPr/>
        </p:nvSpPr>
        <p:spPr>
          <a:xfrm>
            <a:off x="7876667" y="3262480"/>
            <a:ext cx="318346" cy="247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3</a:t>
            </a:r>
            <a:endParaRPr lang="LID4096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85AAF25-3CB2-4C55-A7B3-E675B11308FE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7819093" y="2935375"/>
            <a:ext cx="216747" cy="32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EA8F13-C8C1-47DB-B4A6-222BEC306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96814-EBA5-4CCD-B76E-4658910A2D72}"/>
              </a:ext>
            </a:extLst>
          </p:cNvPr>
          <p:cNvSpPr txBox="1"/>
          <p:nvPr/>
        </p:nvSpPr>
        <p:spPr>
          <a:xfrm>
            <a:off x="3928534" y="121920"/>
            <a:ext cx="36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Georgia Pro" panose="02040502050405020303" pitchFamily="18" charset="0"/>
              </a:rPr>
              <a:t>Өлшеу</a:t>
            </a:r>
            <a:r>
              <a:rPr lang="kk-KZ" sz="2400" dirty="0">
                <a:solidFill>
                  <a:schemeClr val="bg1"/>
                </a:solidFill>
                <a:latin typeface="Georgia Pro" panose="02040502050405020303" pitchFamily="18" charset="0"/>
              </a:rPr>
              <a:t>  режимі</a:t>
            </a:r>
            <a:endParaRPr lang="LID4096" sz="2400" dirty="0">
              <a:solidFill>
                <a:schemeClr val="bg1"/>
              </a:solidFill>
              <a:latin typeface="Georgia Pro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84A78-19CA-4D23-82E3-F320BFFECD46}"/>
              </a:ext>
            </a:extLst>
          </p:cNvPr>
          <p:cNvSpPr txBox="1"/>
          <p:nvPr/>
        </p:nvSpPr>
        <p:spPr>
          <a:xfrm>
            <a:off x="3325707" y="1693333"/>
            <a:ext cx="522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latin typeface="Georgia Pro" panose="02040502050405020303" pitchFamily="18" charset="0"/>
              </a:rPr>
              <a:t>Өлшеу режимінде – айналу бұрышы </a:t>
            </a:r>
            <a:r>
              <a:rPr lang="kk-KZ" b="1" dirty="0">
                <a:latin typeface="Georgia Pro" panose="02040502050405020303" pitchFamily="18" charset="0"/>
              </a:rPr>
              <a:t>«Бұрыш» </a:t>
            </a:r>
            <a:r>
              <a:rPr lang="kk-KZ" dirty="0">
                <a:latin typeface="Georgia Pro" panose="02040502050405020303" pitchFamily="18" charset="0"/>
              </a:rPr>
              <a:t>терезесінде орналасады. Бұрыш сенсорды бастапқы күйге келтіру уақытына қатысты өлшенеді. Бұрышты бастапқы 0 мәніне келтіру үшін </a:t>
            </a:r>
            <a:r>
              <a:rPr lang="kk-KZ" b="1" dirty="0">
                <a:latin typeface="Georgia Pro" panose="02040502050405020303" pitchFamily="18" charset="0"/>
              </a:rPr>
              <a:t>Қалпына келтіру </a:t>
            </a:r>
            <a:r>
              <a:rPr lang="kk-KZ" dirty="0">
                <a:latin typeface="Georgia Pro" panose="02040502050405020303" pitchFamily="18" charset="0"/>
              </a:rPr>
              <a:t>режимін пайдалану керек. </a:t>
            </a:r>
          </a:p>
          <a:p>
            <a:pPr algn="just"/>
            <a:r>
              <a:rPr lang="kk-KZ" b="1" dirty="0">
                <a:latin typeface="Georgia Pro" panose="02040502050405020303" pitchFamily="18" charset="0"/>
              </a:rPr>
              <a:t>Өлшеу → Жылдамдық </a:t>
            </a:r>
            <a:r>
              <a:rPr lang="kk-KZ" dirty="0">
                <a:latin typeface="Georgia Pro" panose="02040502050405020303" pitchFamily="18" charset="0"/>
              </a:rPr>
              <a:t>режимінде роботтың дөңгелектерінің айналу жылдамдығы көрсетіледі. </a:t>
            </a:r>
            <a:endParaRPr lang="LID4096" dirty="0">
              <a:latin typeface="Georgia Pro" panose="0204050205040502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F80C4F-00E2-457D-822A-2571E1B02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0" t="23572" r="67333" b="53646"/>
          <a:stretch/>
        </p:blipFill>
        <p:spPr>
          <a:xfrm>
            <a:off x="135468" y="1917259"/>
            <a:ext cx="1891592" cy="9681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F44578-D840-418C-899D-33AABACFF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1" t="23811" r="80173" b="64073"/>
          <a:stretch/>
        </p:blipFill>
        <p:spPr>
          <a:xfrm>
            <a:off x="2027060" y="1693333"/>
            <a:ext cx="960098" cy="5486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4CFFC9-85B0-4FB9-8106-6B2B91DEC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6" t="24099" r="79926" b="64181"/>
          <a:stretch/>
        </p:blipFill>
        <p:spPr>
          <a:xfrm>
            <a:off x="2027060" y="2901541"/>
            <a:ext cx="1010954" cy="548628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4E03F2B-8105-493C-9790-D8D27F6924EA}"/>
              </a:ext>
            </a:extLst>
          </p:cNvPr>
          <p:cNvCxnSpPr>
            <a:stCxn id="7" idx="3"/>
          </p:cNvCxnSpPr>
          <p:nvPr/>
        </p:nvCxnSpPr>
        <p:spPr>
          <a:xfrm flipV="1">
            <a:off x="2027060" y="2208175"/>
            <a:ext cx="248780" cy="19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260E4B1-1F34-4423-9C6F-8B213267FE64}"/>
              </a:ext>
            </a:extLst>
          </p:cNvPr>
          <p:cNvCxnSpPr/>
          <p:nvPr/>
        </p:nvCxnSpPr>
        <p:spPr>
          <a:xfrm>
            <a:off x="2027060" y="2646258"/>
            <a:ext cx="194593" cy="239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5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EA8F13-C8C1-47DB-B4A6-222BEC306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96814-EBA5-4CCD-B76E-4658910A2D72}"/>
              </a:ext>
            </a:extLst>
          </p:cNvPr>
          <p:cNvSpPr txBox="1"/>
          <p:nvPr/>
        </p:nvSpPr>
        <p:spPr>
          <a:xfrm>
            <a:off x="3928534" y="121920"/>
            <a:ext cx="36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Georgia Pro" panose="02040502050405020303" pitchFamily="18" charset="0"/>
              </a:rPr>
              <a:t>Салыстыру</a:t>
            </a:r>
            <a:r>
              <a:rPr lang="kk-KZ" sz="2400" dirty="0">
                <a:solidFill>
                  <a:schemeClr val="bg1"/>
                </a:solidFill>
                <a:latin typeface="Georgia Pro" panose="02040502050405020303" pitchFamily="18" charset="0"/>
              </a:rPr>
              <a:t>  режимі</a:t>
            </a:r>
            <a:endParaRPr lang="LID4096" sz="2400" dirty="0">
              <a:solidFill>
                <a:schemeClr val="bg1"/>
              </a:solidFill>
              <a:latin typeface="Georgia Pro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84A78-19CA-4D23-82E3-F320BFFECD46}"/>
              </a:ext>
            </a:extLst>
          </p:cNvPr>
          <p:cNvSpPr txBox="1"/>
          <p:nvPr/>
        </p:nvSpPr>
        <p:spPr>
          <a:xfrm>
            <a:off x="3325707" y="1693333"/>
            <a:ext cx="5222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latin typeface="Georgia Pro" panose="02040502050405020303" pitchFamily="18" charset="0"/>
              </a:rPr>
              <a:t>Салыстыру режимінде – бұрыш немесе жылдамдық салыстыру түрлерін қолдана отырып, шекті мәнімен салыстырылады. </a:t>
            </a:r>
            <a:r>
              <a:rPr lang="kk-KZ" b="1" dirty="0">
                <a:latin typeface="Georgia Pro" panose="02040502050405020303" pitchFamily="18" charset="0"/>
              </a:rPr>
              <a:t>«Салыстыру нәтижесі» </a:t>
            </a:r>
            <a:r>
              <a:rPr lang="kk-KZ" dirty="0">
                <a:latin typeface="Georgia Pro" panose="02040502050405020303" pitchFamily="18" charset="0"/>
              </a:rPr>
              <a:t>терезесінде ақиқат немесе жалған салыстыру нәтижелері көрінеді. Ал жылдамдық </a:t>
            </a:r>
            <a:r>
              <a:rPr lang="kk-KZ" b="1" dirty="0">
                <a:latin typeface="Georgia Pro" panose="02040502050405020303" pitchFamily="18" charset="0"/>
              </a:rPr>
              <a:t>«Жылдамдық» </a:t>
            </a:r>
            <a:r>
              <a:rPr lang="kk-KZ" dirty="0">
                <a:latin typeface="Georgia Pro" panose="02040502050405020303" pitchFamily="18" charset="0"/>
              </a:rPr>
              <a:t>терезесінде көрсетіледі.</a:t>
            </a:r>
            <a:endParaRPr lang="LID4096" dirty="0">
              <a:latin typeface="Georgia Pro" panose="02040502050405020303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4E03F2B-8105-493C-9790-D8D27F6924EA}"/>
              </a:ext>
            </a:extLst>
          </p:cNvPr>
          <p:cNvCxnSpPr>
            <a:cxnSpLocks/>
          </p:cNvCxnSpPr>
          <p:nvPr/>
        </p:nvCxnSpPr>
        <p:spPr>
          <a:xfrm flipV="1">
            <a:off x="2027060" y="2208175"/>
            <a:ext cx="248780" cy="19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260E4B1-1F34-4423-9C6F-8B213267FE64}"/>
              </a:ext>
            </a:extLst>
          </p:cNvPr>
          <p:cNvCxnSpPr/>
          <p:nvPr/>
        </p:nvCxnSpPr>
        <p:spPr>
          <a:xfrm>
            <a:off x="2027060" y="2646258"/>
            <a:ext cx="194593" cy="239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4300B-240B-45A9-B6A8-A1F07251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1" t="23967" r="69926" b="53313"/>
          <a:stretch/>
        </p:blipFill>
        <p:spPr>
          <a:xfrm>
            <a:off x="135148" y="1825902"/>
            <a:ext cx="1777084" cy="10220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455C07-6804-407D-9783-AE9AE341D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2" t="23967" r="74296" b="64501"/>
          <a:stretch/>
        </p:blipFill>
        <p:spPr>
          <a:xfrm>
            <a:off x="1717661" y="1600805"/>
            <a:ext cx="1509832" cy="5486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F76B13-7861-43FE-B9E9-FFD20ADD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6" t="24099" r="74074" b="64501"/>
          <a:stretch/>
        </p:blipFill>
        <p:spPr>
          <a:xfrm>
            <a:off x="1767839" y="2897033"/>
            <a:ext cx="1459653" cy="5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EA8F13-C8C1-47DB-B4A6-222BEC306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96814-EBA5-4CCD-B76E-4658910A2D72}"/>
              </a:ext>
            </a:extLst>
          </p:cNvPr>
          <p:cNvSpPr txBox="1"/>
          <p:nvPr/>
        </p:nvSpPr>
        <p:spPr>
          <a:xfrm>
            <a:off x="3928534" y="121920"/>
            <a:ext cx="43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Georgia Pro" panose="02040502050405020303" pitchFamily="18" charset="0"/>
              </a:rPr>
              <a:t>Қалпына келтіру</a:t>
            </a:r>
            <a:r>
              <a:rPr lang="kk-KZ" sz="2400" dirty="0">
                <a:solidFill>
                  <a:schemeClr val="bg1"/>
                </a:solidFill>
                <a:latin typeface="Georgia Pro" panose="02040502050405020303" pitchFamily="18" charset="0"/>
              </a:rPr>
              <a:t>  режимі</a:t>
            </a:r>
            <a:endParaRPr lang="LID4096" sz="2400" dirty="0">
              <a:solidFill>
                <a:schemeClr val="bg1"/>
              </a:solidFill>
              <a:latin typeface="Georgia Pro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84A78-19CA-4D23-82E3-F320BFFECD46}"/>
              </a:ext>
            </a:extLst>
          </p:cNvPr>
          <p:cNvSpPr txBox="1"/>
          <p:nvPr/>
        </p:nvSpPr>
        <p:spPr>
          <a:xfrm>
            <a:off x="3342321" y="1857045"/>
            <a:ext cx="522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dirty="0">
                <a:latin typeface="Georgia Pro" panose="02040502050405020303" pitchFamily="18" charset="0"/>
              </a:rPr>
              <a:t>Қалпына келтіру режимі біз қойған мәндерді бастапқы қалыпқа, яғни 0-ге ауыстыру үшін қажет.</a:t>
            </a:r>
            <a:endParaRPr lang="LID4096" sz="1600" dirty="0">
              <a:latin typeface="Georgia Pro" panose="02040502050405020303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260E4B1-1F34-4423-9C6F-8B213267FE64}"/>
              </a:ext>
            </a:extLst>
          </p:cNvPr>
          <p:cNvCxnSpPr>
            <a:cxnSpLocks/>
          </p:cNvCxnSpPr>
          <p:nvPr/>
        </p:nvCxnSpPr>
        <p:spPr>
          <a:xfrm>
            <a:off x="1753695" y="2260178"/>
            <a:ext cx="0" cy="38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455C07-6804-407D-9783-AE9AE341D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2" t="23967" r="74296" b="64501"/>
          <a:stretch/>
        </p:blipFill>
        <p:spPr>
          <a:xfrm>
            <a:off x="710125" y="1438177"/>
            <a:ext cx="2087141" cy="7584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36AE82-A516-41EB-B0D2-CF1FCE719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6" t="22782" r="80821" b="63895"/>
          <a:stretch/>
        </p:blipFill>
        <p:spPr>
          <a:xfrm>
            <a:off x="1231910" y="2705196"/>
            <a:ext cx="1043570" cy="6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38A18-A406-4793-8CBA-43FA1962C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616" y="0"/>
            <a:ext cx="3891300" cy="1159800"/>
          </a:xfrm>
        </p:spPr>
        <p:txBody>
          <a:bodyPr/>
          <a:lstStyle/>
          <a:p>
            <a:r>
              <a:rPr lang="kk-KZ" dirty="0"/>
              <a:t>1-тапсырма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CEDEFE-BFDD-4F22-8ACC-5EF8E5E4A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749" y="1688587"/>
            <a:ext cx="6741171" cy="1670986"/>
          </a:xfrm>
        </p:spPr>
        <p:txBody>
          <a:bodyPr/>
          <a:lstStyle/>
          <a:p>
            <a:r>
              <a:rPr lang="en-US" dirty="0"/>
              <a:t>LEGO MINDSTORMS Education EV3 </a:t>
            </a:r>
            <a:r>
              <a:rPr lang="kk-KZ" dirty="0"/>
              <a:t>программасын іске қосып, роботтың 45˚-қа дейінгі айналу бұрышын өлшейтін блокты құрастыр.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25380597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296</Words>
  <Application>Microsoft Office PowerPoint</Application>
  <PresentationFormat>Экран (16:9)</PresentationFormat>
  <Paragraphs>50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Barlow Light</vt:lpstr>
      <vt:lpstr>Calibri</vt:lpstr>
      <vt:lpstr>Georgia</vt:lpstr>
      <vt:lpstr>Barlow</vt:lpstr>
      <vt:lpstr>Miriam Libre</vt:lpstr>
      <vt:lpstr>Georgia Pro</vt:lpstr>
      <vt:lpstr>Arial</vt:lpstr>
      <vt:lpstr>Roderigo template</vt:lpstr>
      <vt:lpstr>Гироскопиялық датчик. Жоба құру</vt:lpstr>
      <vt:lpstr>Сабақтың мақсаты: </vt:lpstr>
      <vt:lpstr>Презентация PowerPoint</vt:lpstr>
      <vt:lpstr>Суретте гироскопиялық датчиктің қандай режимі көрсетілген?</vt:lpstr>
      <vt:lpstr>Презентация PowerPoint</vt:lpstr>
      <vt:lpstr>Презентация PowerPoint</vt:lpstr>
      <vt:lpstr>Презентация PowerPoint</vt:lpstr>
      <vt:lpstr>Презентация PowerPoint</vt:lpstr>
      <vt:lpstr>1-тапсырма</vt:lpstr>
      <vt:lpstr>Презентация PowerPoint</vt:lpstr>
      <vt:lpstr>3-тапсырма</vt:lpstr>
      <vt:lpstr>Презентация PowerPoint</vt:lpstr>
      <vt:lpstr>«Сұрақтарға жауап берейік!»</vt:lpstr>
      <vt:lpstr>«Сұрақтарға жауап берейік!»</vt:lpstr>
      <vt:lpstr>«Сұрақтарға жауап берейік!»</vt:lpstr>
      <vt:lpstr>Қорытынды: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тарихы және перспективалары</dc:title>
  <dc:creator>Рания</dc:creator>
  <cp:lastModifiedBy>Данагул</cp:lastModifiedBy>
  <cp:revision>49</cp:revision>
  <dcterms:modified xsi:type="dcterms:W3CDTF">2025-03-02T13:25:20Z</dcterms:modified>
</cp:coreProperties>
</file>