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2" r:id="rId3"/>
    <p:sldId id="267" r:id="rId4"/>
    <p:sldId id="264" r:id="rId5"/>
    <p:sldId id="265" r:id="rId6"/>
    <p:sldId id="268" r:id="rId7"/>
    <p:sldId id="269" r:id="rId8"/>
    <p:sldId id="271" r:id="rId9"/>
    <p:sldId id="272" r:id="rId10"/>
    <p:sldId id="270" r:id="rId11"/>
    <p:sldId id="273" r:id="rId12"/>
    <p:sldId id="274" r:id="rId13"/>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74" d="100"/>
          <a:sy n="74" d="100"/>
        </p:scale>
        <p:origin x="115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17.11.2024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17.11.2024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1776" y="2492896"/>
            <a:ext cx="4122712" cy="1412776"/>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1"/>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1"/>
              </a:solidFill>
            </a:endParaRPr>
          </a:p>
        </p:txBody>
      </p:sp>
      <p:sp>
        <p:nvSpPr>
          <p:cNvPr id="8" name="Заголовок 1"/>
          <p:cNvSpPr>
            <a:spLocks noGrp="1"/>
          </p:cNvSpPr>
          <p:nvPr>
            <p:ph type="title"/>
          </p:nvPr>
        </p:nvSpPr>
        <p:spPr>
          <a:xfrm>
            <a:off x="2339752" y="299561"/>
            <a:ext cx="6624736" cy="1008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9" name="Текст 2"/>
          <p:cNvSpPr>
            <a:spLocks noGrp="1"/>
          </p:cNvSpPr>
          <p:nvPr>
            <p:ph idx="1"/>
          </p:nvPr>
        </p:nvSpPr>
        <p:spPr>
          <a:xfrm>
            <a:off x="107504" y="1772816"/>
            <a:ext cx="8928992"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99561"/>
            <a:ext cx="6624736" cy="1008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7504" y="1772816"/>
            <a:ext cx="8928992"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17.11.2024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8024" y="1844824"/>
            <a:ext cx="4122712" cy="1412776"/>
          </a:xfrm>
        </p:spPr>
        <p:txBody>
          <a:bodyPr>
            <a:noAutofit/>
          </a:bodyPr>
          <a:lstStyle/>
          <a:p>
            <a:r>
              <a:rPr lang="kk-KZ" sz="4800" b="1" dirty="0" smtClean="0"/>
              <a:t>Растрлық және векторлық суреттерді салыстыру</a:t>
            </a:r>
            <a:endParaRPr lang="ru-RU" sz="4800" b="1" dirty="0"/>
          </a:p>
        </p:txBody>
      </p:sp>
      <p:sp>
        <p:nvSpPr>
          <p:cNvPr id="3" name="TextBox 2"/>
          <p:cNvSpPr txBox="1"/>
          <p:nvPr/>
        </p:nvSpPr>
        <p:spPr>
          <a:xfrm>
            <a:off x="5868144" y="4293096"/>
            <a:ext cx="2361544" cy="769441"/>
          </a:xfrm>
          <a:prstGeom prst="rect">
            <a:avLst/>
          </a:prstGeom>
          <a:noFill/>
        </p:spPr>
        <p:txBody>
          <a:bodyPr wrap="none" rtlCol="0">
            <a:spAutoFit/>
          </a:bodyPr>
          <a:lstStyle/>
          <a:p>
            <a:r>
              <a:rPr lang="kk-KZ" sz="4400" dirty="0" smtClean="0">
                <a:solidFill>
                  <a:srgbClr val="FF0000"/>
                </a:solidFill>
                <a:latin typeface="Times New Roman" panose="02020603050405020304" pitchFamily="18" charset="0"/>
                <a:cs typeface="Times New Roman" panose="02020603050405020304" pitchFamily="18" charset="0"/>
              </a:rPr>
              <a:t>5 сынып </a:t>
            </a:r>
            <a:endParaRPr lang="ru-RU"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Сұрақтарға жауап берейік</a:t>
            </a:r>
            <a:endParaRPr lang="ru-RU" dirty="0"/>
          </a:p>
        </p:txBody>
      </p:sp>
      <p:sp>
        <p:nvSpPr>
          <p:cNvPr id="3" name="Объект 2"/>
          <p:cNvSpPr>
            <a:spLocks noGrp="1"/>
          </p:cNvSpPr>
          <p:nvPr>
            <p:ph idx="1"/>
          </p:nvPr>
        </p:nvSpPr>
        <p:spPr/>
        <p:txBody>
          <a:bodyPr/>
          <a:lstStyle/>
          <a:p>
            <a:r>
              <a:rPr lang="kk-KZ" dirty="0" smtClean="0"/>
              <a:t>Растрлық графиканың элементтері неден құралады?</a:t>
            </a:r>
          </a:p>
          <a:p>
            <a:r>
              <a:rPr lang="kk-KZ" dirty="0" smtClean="0"/>
              <a:t>Векторлық графиканың элементтері неден тұрады?</a:t>
            </a:r>
          </a:p>
          <a:p>
            <a:r>
              <a:rPr lang="kk-KZ" dirty="0" smtClean="0"/>
              <a:t>Векторлық кескінді құруға арналған қандай программаларды білесің?</a:t>
            </a:r>
          </a:p>
          <a:p>
            <a:r>
              <a:rPr lang="en-US" dirty="0" smtClean="0"/>
              <a:t>Paint </a:t>
            </a:r>
            <a:r>
              <a:rPr lang="kk-KZ" dirty="0" smtClean="0"/>
              <a:t>графикалық редакторында қандай суреттер салуға болады?</a:t>
            </a:r>
            <a:endParaRPr lang="ru-RU" dirty="0"/>
          </a:p>
        </p:txBody>
      </p:sp>
    </p:spTree>
    <p:extLst>
      <p:ext uri="{BB962C8B-B14F-4D97-AF65-F5344CB8AC3E}">
        <p14:creationId xmlns:p14="http://schemas.microsoft.com/office/powerpoint/2010/main" val="18069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60648"/>
            <a:ext cx="6624736" cy="1008112"/>
          </a:xfrm>
        </p:spPr>
        <p:txBody>
          <a:bodyPr/>
          <a:lstStyle/>
          <a:p>
            <a:r>
              <a:rPr lang="kk-KZ" dirty="0" smtClean="0"/>
              <a:t>Қорытынды</a:t>
            </a:r>
            <a:endParaRPr lang="ru-RU" dirty="0"/>
          </a:p>
        </p:txBody>
      </p:sp>
      <p:sp>
        <p:nvSpPr>
          <p:cNvPr id="3" name="Объект 2"/>
          <p:cNvSpPr>
            <a:spLocks noGrp="1"/>
          </p:cNvSpPr>
          <p:nvPr>
            <p:ph idx="1"/>
          </p:nvPr>
        </p:nvSpPr>
        <p:spPr/>
        <p:txBody>
          <a:bodyPr/>
          <a:lstStyle/>
          <a:p>
            <a:r>
              <a:rPr lang="kk-KZ" dirty="0" smtClean="0"/>
              <a:t>Растрлық графика мен векторлық графиканың ұқсастығы мен айырмашылықтарын;</a:t>
            </a:r>
          </a:p>
          <a:p>
            <a:pPr marL="0" indent="0">
              <a:buNone/>
            </a:pPr>
            <a:endParaRPr lang="kk-KZ" dirty="0" smtClean="0"/>
          </a:p>
          <a:p>
            <a:r>
              <a:rPr lang="kk-KZ" dirty="0" smtClean="0"/>
              <a:t>Растрлық және векторлық графиканың артықшылықтары мен кемшіліктерін;</a:t>
            </a:r>
            <a:endParaRPr lang="ru-RU" dirty="0"/>
          </a:p>
        </p:txBody>
      </p:sp>
    </p:spTree>
    <p:extLst>
      <p:ext uri="{BB962C8B-B14F-4D97-AF65-F5344CB8AC3E}">
        <p14:creationId xmlns:p14="http://schemas.microsoft.com/office/powerpoint/2010/main" val="359935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Үйге тапсырма</a:t>
            </a:r>
            <a:endParaRPr lang="ru-RU" dirty="0"/>
          </a:p>
        </p:txBody>
      </p:sp>
      <p:sp>
        <p:nvSpPr>
          <p:cNvPr id="3" name="Объект 2"/>
          <p:cNvSpPr>
            <a:spLocks noGrp="1"/>
          </p:cNvSpPr>
          <p:nvPr>
            <p:ph idx="1"/>
          </p:nvPr>
        </p:nvSpPr>
        <p:spPr/>
        <p:txBody>
          <a:bodyPr/>
          <a:lstStyle/>
          <a:p>
            <a:r>
              <a:rPr lang="kk-KZ" dirty="0" smtClean="0"/>
              <a:t>Өзің білетін векторлық және растрлық графикалық редакторды пайдаланып сурет сал. Салынған суреттерді принтерден басып шығар. </a:t>
            </a:r>
          </a:p>
          <a:p>
            <a:r>
              <a:rPr lang="kk-KZ" dirty="0" smtClean="0"/>
              <a:t>Суреттердің сапасын салыстыр. Зертте, қорытынды жаса</a:t>
            </a:r>
            <a:endParaRPr lang="ru-RU" dirty="0"/>
          </a:p>
        </p:txBody>
      </p:sp>
    </p:spTree>
    <p:extLst>
      <p:ext uri="{BB962C8B-B14F-4D97-AF65-F5344CB8AC3E}">
        <p14:creationId xmlns:p14="http://schemas.microsoft.com/office/powerpoint/2010/main" val="20159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75656" y="1412776"/>
            <a:ext cx="6624736" cy="1008112"/>
          </a:xfrm>
        </p:spPr>
        <p:txBody>
          <a:bodyPr>
            <a:normAutofit/>
          </a:bodyPr>
          <a:lstStyle/>
          <a:p>
            <a:r>
              <a:rPr lang="ru-RU" dirty="0" err="1" smtClean="0"/>
              <a:t>Сабақтың</a:t>
            </a:r>
            <a:r>
              <a:rPr lang="ru-RU" dirty="0" smtClean="0"/>
              <a:t> </a:t>
            </a:r>
            <a:r>
              <a:rPr lang="ru-RU" dirty="0" err="1" smtClean="0"/>
              <a:t>мақсаты</a:t>
            </a:r>
            <a:r>
              <a:rPr lang="ru-RU" dirty="0" smtClean="0"/>
              <a:t>:</a:t>
            </a:r>
            <a:endParaRPr lang="ru-RU" dirty="0"/>
          </a:p>
        </p:txBody>
      </p:sp>
      <p:sp>
        <p:nvSpPr>
          <p:cNvPr id="2" name="Объект 1"/>
          <p:cNvSpPr>
            <a:spLocks noGrp="1"/>
          </p:cNvSpPr>
          <p:nvPr>
            <p:ph idx="1"/>
          </p:nvPr>
        </p:nvSpPr>
        <p:spPr>
          <a:xfrm>
            <a:off x="215008" y="2636912"/>
            <a:ext cx="8928992" cy="4464496"/>
          </a:xfrm>
        </p:spPr>
        <p:txBody>
          <a:bodyPr>
            <a:normAutofit/>
          </a:bodyPr>
          <a:lstStyle/>
          <a:p>
            <a:r>
              <a:rPr lang="ru-RU" dirty="0"/>
              <a:t>5.2.2.4 – </a:t>
            </a:r>
            <a:r>
              <a:rPr lang="ru-RU" dirty="0" err="1"/>
              <a:t>растрлық</a:t>
            </a:r>
            <a:r>
              <a:rPr lang="ru-RU" dirty="0"/>
              <a:t> </a:t>
            </a:r>
            <a:r>
              <a:rPr lang="ru-RU" dirty="0" err="1"/>
              <a:t>және</a:t>
            </a:r>
            <a:r>
              <a:rPr lang="ru-RU" dirty="0"/>
              <a:t> </a:t>
            </a:r>
            <a:r>
              <a:rPr lang="ru-RU" dirty="0" err="1"/>
              <a:t>векторлық</a:t>
            </a:r>
            <a:r>
              <a:rPr lang="ru-RU" dirty="0"/>
              <a:t> </a:t>
            </a:r>
            <a:r>
              <a:rPr lang="ru-RU" dirty="0" err="1"/>
              <a:t>графиканың</a:t>
            </a:r>
            <a:r>
              <a:rPr lang="ru-RU" dirty="0"/>
              <a:t> </a:t>
            </a:r>
            <a:r>
              <a:rPr lang="ru-RU" dirty="0" err="1"/>
              <a:t>артықшылықтары</a:t>
            </a:r>
            <a:r>
              <a:rPr lang="ru-RU" dirty="0"/>
              <a:t> мен </a:t>
            </a:r>
            <a:r>
              <a:rPr lang="ru-RU" dirty="0" err="1"/>
              <a:t>кемшіліктерін</a:t>
            </a:r>
            <a:r>
              <a:rPr lang="ru-RU" dirty="0"/>
              <a:t> </a:t>
            </a:r>
            <a:r>
              <a:rPr lang="ru-RU" dirty="0" err="1"/>
              <a:t>бағалау</a:t>
            </a:r>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effectLst/>
              </a:rPr>
              <a:t>«</a:t>
            </a:r>
            <a:r>
              <a:rPr lang="ru-RU" dirty="0" err="1" smtClean="0">
                <a:effectLst/>
              </a:rPr>
              <a:t>Миға</a:t>
            </a:r>
            <a:r>
              <a:rPr lang="ru-RU" dirty="0" smtClean="0">
                <a:effectLst/>
              </a:rPr>
              <a:t> </a:t>
            </a:r>
            <a:r>
              <a:rPr lang="ru-RU" dirty="0" err="1" smtClean="0">
                <a:effectLst/>
              </a:rPr>
              <a:t>шабуыл</a:t>
            </a:r>
            <a:r>
              <a:rPr lang="ru-RU" dirty="0" smtClean="0">
                <a:effectLst/>
              </a:rPr>
              <a:t>»</a:t>
            </a:r>
            <a:endParaRPr lang="ru-RU" dirty="0">
              <a:effectLst/>
            </a:endParaRPr>
          </a:p>
        </p:txBody>
      </p:sp>
      <p:sp>
        <p:nvSpPr>
          <p:cNvPr id="24" name="Line 253"/>
          <p:cNvSpPr>
            <a:spLocks noChangeShapeType="1"/>
          </p:cNvSpPr>
          <p:nvPr/>
        </p:nvSpPr>
        <p:spPr bwMode="gray">
          <a:xfrm>
            <a:off x="2867744" y="5277937"/>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2583581" y="4701675"/>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2639144" y="47445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2867744" y="2763337"/>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2511573" y="218707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0" name="Text Box 259"/>
          <p:cNvSpPr txBox="1">
            <a:spLocks noChangeArrowheads="1"/>
          </p:cNvSpPr>
          <p:nvPr/>
        </p:nvSpPr>
        <p:spPr bwMode="gray">
          <a:xfrm>
            <a:off x="2639144" y="22299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2867744" y="3601537"/>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2583581" y="3025275"/>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2639144" y="30681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2869332" y="4438150"/>
            <a:ext cx="4799012" cy="1587"/>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2583581" y="3863475"/>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2639144" y="390633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7" name="Line 266"/>
          <p:cNvSpPr>
            <a:spLocks noChangeShapeType="1"/>
          </p:cNvSpPr>
          <p:nvPr/>
        </p:nvSpPr>
        <p:spPr bwMode="gray">
          <a:xfrm>
            <a:off x="2867744" y="6138362"/>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8" name="Rectangle 267"/>
          <p:cNvSpPr>
            <a:spLocks noChangeArrowheads="1"/>
          </p:cNvSpPr>
          <p:nvPr/>
        </p:nvSpPr>
        <p:spPr bwMode="ltGray">
          <a:xfrm rot="3419336">
            <a:off x="2583581" y="5562100"/>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2639144" y="560496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5</a:t>
            </a:r>
          </a:p>
        </p:txBody>
      </p:sp>
      <p:sp>
        <p:nvSpPr>
          <p:cNvPr id="41" name="Text Box 270"/>
          <p:cNvSpPr txBox="1">
            <a:spLocks noChangeArrowheads="1"/>
          </p:cNvSpPr>
          <p:nvPr/>
        </p:nvSpPr>
        <p:spPr bwMode="gray">
          <a:xfrm>
            <a:off x="3419872" y="3949543"/>
            <a:ext cx="5044394" cy="461665"/>
          </a:xfrm>
          <a:prstGeom prst="rect">
            <a:avLst/>
          </a:prstGeom>
          <a:noFill/>
          <a:ln w="9525" algn="ctr">
            <a:noFill/>
            <a:miter lim="800000"/>
            <a:headEnd/>
            <a:tailEnd/>
          </a:ln>
          <a:effectLst/>
        </p:spPr>
        <p:txBody>
          <a:bodyPr wrap="none">
            <a:spAutoFit/>
          </a:bodyPr>
          <a:lstStyle/>
          <a:p>
            <a:pPr eaLnBrk="0" hangingPunct="0"/>
            <a:r>
              <a:rPr lang="kk-KZ" sz="2400" dirty="0" smtClean="0">
                <a:solidFill>
                  <a:schemeClr val="accent2">
                    <a:lumMod val="75000"/>
                  </a:schemeClr>
                </a:solidFill>
                <a:latin typeface="Times New Roman" panose="02020603050405020304" pitchFamily="18" charset="0"/>
                <a:cs typeface="Times New Roman" panose="02020603050405020304" pitchFamily="18" charset="0"/>
              </a:rPr>
              <a:t>Фигураның стилін қалай өзгертеміз</a:t>
            </a:r>
            <a:r>
              <a:rPr lang="kk-KZ" sz="2400" dirty="0" smtClean="0">
                <a:solidFill>
                  <a:schemeClr val="accent2">
                    <a:lumMod val="75000"/>
                  </a:schemeClr>
                </a:solidFill>
                <a:latin typeface="Arial" charset="0"/>
              </a:rPr>
              <a:t>?</a:t>
            </a:r>
            <a:endParaRPr lang="en-US" sz="2400" dirty="0">
              <a:solidFill>
                <a:schemeClr val="accent2">
                  <a:lumMod val="75000"/>
                </a:schemeClr>
              </a:solidFill>
              <a:latin typeface="Arial" charset="0"/>
            </a:endParaRPr>
          </a:p>
        </p:txBody>
      </p:sp>
      <p:sp>
        <p:nvSpPr>
          <p:cNvPr id="42" name="Text Box 271"/>
          <p:cNvSpPr txBox="1">
            <a:spLocks noChangeArrowheads="1"/>
          </p:cNvSpPr>
          <p:nvPr/>
        </p:nvSpPr>
        <p:spPr bwMode="gray">
          <a:xfrm>
            <a:off x="3430299" y="4805581"/>
            <a:ext cx="4437497" cy="461665"/>
          </a:xfrm>
          <a:prstGeom prst="rect">
            <a:avLst/>
          </a:prstGeom>
          <a:noFill/>
          <a:ln w="9525" algn="ctr">
            <a:noFill/>
            <a:miter lim="800000"/>
            <a:headEnd/>
            <a:tailEnd/>
          </a:ln>
          <a:effectLst/>
        </p:spPr>
        <p:txBody>
          <a:bodyPr wrap="none">
            <a:spAutoFit/>
          </a:bodyPr>
          <a:lstStyle/>
          <a:p>
            <a:pPr eaLnBrk="0" hangingPunct="0"/>
            <a:r>
              <a:rPr lang="kk-KZ" sz="2400" dirty="0" smtClean="0">
                <a:solidFill>
                  <a:schemeClr val="accent2">
                    <a:lumMod val="75000"/>
                  </a:schemeClr>
                </a:solidFill>
                <a:latin typeface="Times New Roman" panose="02020603050405020304" pitchFamily="18" charset="0"/>
                <a:cs typeface="Times New Roman" panose="02020603050405020304" pitchFamily="18" charset="0"/>
              </a:rPr>
              <a:t>Фондық түсті қалай таңдаймыз?</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3" name="Text Box 272"/>
          <p:cNvSpPr txBox="1">
            <a:spLocks noChangeArrowheads="1"/>
          </p:cNvSpPr>
          <p:nvPr/>
        </p:nvSpPr>
        <p:spPr bwMode="gray">
          <a:xfrm>
            <a:off x="3405955" y="5661619"/>
            <a:ext cx="4909421" cy="461665"/>
          </a:xfrm>
          <a:prstGeom prst="rect">
            <a:avLst/>
          </a:prstGeom>
          <a:noFill/>
          <a:ln w="9525" algn="ctr">
            <a:noFill/>
            <a:miter lim="800000"/>
            <a:headEnd/>
            <a:tailEnd/>
          </a:ln>
          <a:effectLst/>
        </p:spPr>
        <p:txBody>
          <a:bodyPr wrap="none">
            <a:spAutoFit/>
          </a:bodyPr>
          <a:lstStyle/>
          <a:p>
            <a:pPr eaLnBrk="0" hangingPunct="0"/>
            <a:r>
              <a:rPr lang="kk-KZ" sz="2400" dirty="0" smtClean="0">
                <a:solidFill>
                  <a:schemeClr val="accent2">
                    <a:lumMod val="75000"/>
                  </a:schemeClr>
                </a:solidFill>
                <a:latin typeface="Times New Roman" panose="02020603050405020304" pitchFamily="18" charset="0"/>
                <a:cs typeface="Times New Roman" panose="02020603050405020304" pitchFamily="18" charset="0"/>
              </a:rPr>
              <a:t>Суреттің көшірмесін қалай аламыз?</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90297" y="2303571"/>
            <a:ext cx="5294526" cy="461665"/>
          </a:xfrm>
          <a:prstGeom prst="rect">
            <a:avLst/>
          </a:prstGeom>
        </p:spPr>
        <p:txBody>
          <a:bodyPr wrap="none">
            <a:spAutoFit/>
          </a:bodyPr>
          <a:lstStyle/>
          <a:p>
            <a:pPr eaLnBrk="0" hangingPunct="0"/>
            <a:r>
              <a:rPr lang="kk-KZ" sz="2400" dirty="0">
                <a:solidFill>
                  <a:schemeClr val="accent2">
                    <a:lumMod val="75000"/>
                  </a:schemeClr>
                </a:solidFill>
                <a:latin typeface="Times New Roman" panose="02020603050405020304" pitchFamily="18" charset="0"/>
                <a:cs typeface="Times New Roman" panose="02020603050405020304" pitchFamily="18" charset="0"/>
              </a:rPr>
              <a:t>Векторлық графика туралы не білеміз?</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51031" y="3117976"/>
            <a:ext cx="5242525" cy="461665"/>
          </a:xfrm>
          <a:prstGeom prst="rect">
            <a:avLst/>
          </a:prstGeom>
          <a:noFill/>
        </p:spPr>
        <p:txBody>
          <a:bodyPr wrap="none" rtlCol="0">
            <a:spAutoFit/>
          </a:bodyPr>
          <a:lstStyle/>
          <a:p>
            <a:r>
              <a:rPr lang="kk-KZ" sz="2400" dirty="0" smtClean="0">
                <a:solidFill>
                  <a:schemeClr val="accent1">
                    <a:lumMod val="50000"/>
                  </a:schemeClr>
                </a:solidFill>
                <a:latin typeface="Times New Roman" panose="02020603050405020304" pitchFamily="18" charset="0"/>
                <a:cs typeface="Times New Roman" panose="02020603050405020304" pitchFamily="18" charset="0"/>
              </a:rPr>
              <a:t>Кескіндердің қандай түрлерін білесің?</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6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9832" y="548680"/>
            <a:ext cx="5707332" cy="830997"/>
          </a:xfrm>
          <a:prstGeom prst="rect">
            <a:avLst/>
          </a:prstGeom>
          <a:noFill/>
        </p:spPr>
        <p:txBody>
          <a:bodyPr wrap="none" rtlCol="0">
            <a:spAutoFit/>
          </a:bodyPr>
          <a:lstStyle/>
          <a:p>
            <a:r>
              <a:rPr lang="kk-KZ" sz="24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Растрлық және векторлық суреттердің </a:t>
            </a:r>
          </a:p>
          <a:p>
            <a:pPr algn="ctr"/>
            <a:r>
              <a:rPr lang="kk-KZ" sz="24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қандай айырмашылықтары бар?</a:t>
            </a:r>
            <a:endParaRPr lang="ru-RU" sz="2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629226"/>
            <a:ext cx="3456384" cy="245595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7" y="2633351"/>
            <a:ext cx="3384376" cy="2451833"/>
          </a:xfrm>
          <a:prstGeom prst="rect">
            <a:avLst/>
          </a:prstGeom>
        </p:spPr>
      </p:pic>
      <p:sp>
        <p:nvSpPr>
          <p:cNvPr id="6" name="TextBox 5"/>
          <p:cNvSpPr txBox="1"/>
          <p:nvPr/>
        </p:nvSpPr>
        <p:spPr>
          <a:xfrm>
            <a:off x="1748825" y="5229200"/>
            <a:ext cx="1757917" cy="369332"/>
          </a:xfrm>
          <a:prstGeom prst="rect">
            <a:avLst/>
          </a:prstGeom>
          <a:noFill/>
        </p:spPr>
        <p:txBody>
          <a:bodyPr wrap="none" rtlCol="0">
            <a:spAutoFit/>
          </a:bodyPr>
          <a:lstStyle/>
          <a:p>
            <a:r>
              <a:rPr lang="kk-KZ" dirty="0" smtClean="0">
                <a:solidFill>
                  <a:schemeClr val="accent6">
                    <a:lumMod val="60000"/>
                    <a:lumOff val="40000"/>
                  </a:schemeClr>
                </a:solidFill>
              </a:rPr>
              <a:t>Растрлық кескін</a:t>
            </a:r>
            <a:endParaRPr lang="ru-RU" dirty="0">
              <a:solidFill>
                <a:schemeClr val="accent6">
                  <a:lumMod val="60000"/>
                  <a:lumOff val="40000"/>
                </a:schemeClr>
              </a:solidFill>
            </a:endParaRPr>
          </a:p>
        </p:txBody>
      </p:sp>
      <p:sp>
        <p:nvSpPr>
          <p:cNvPr id="7" name="TextBox 6"/>
          <p:cNvSpPr txBox="1"/>
          <p:nvPr/>
        </p:nvSpPr>
        <p:spPr>
          <a:xfrm>
            <a:off x="5819235" y="5229200"/>
            <a:ext cx="1898020" cy="369332"/>
          </a:xfrm>
          <a:prstGeom prst="rect">
            <a:avLst/>
          </a:prstGeom>
          <a:noFill/>
        </p:spPr>
        <p:txBody>
          <a:bodyPr wrap="none" rtlCol="0">
            <a:spAutoFit/>
          </a:bodyPr>
          <a:lstStyle/>
          <a:p>
            <a:r>
              <a:rPr lang="kk-KZ" dirty="0" smtClean="0">
                <a:solidFill>
                  <a:schemeClr val="accent6">
                    <a:lumMod val="60000"/>
                    <a:lumOff val="40000"/>
                  </a:schemeClr>
                </a:solidFill>
              </a:rPr>
              <a:t>Векторлық кескін</a:t>
            </a:r>
            <a:endParaRPr lang="ru-RU" dirty="0">
              <a:solidFill>
                <a:schemeClr val="accent6">
                  <a:lumMod val="60000"/>
                  <a:lumOff val="40000"/>
                </a:schemeClr>
              </a:solidFill>
            </a:endParaRPr>
          </a:p>
        </p:txBody>
      </p:sp>
    </p:spTree>
    <p:extLst>
      <p:ext uri="{BB962C8B-B14F-4D97-AF65-F5344CB8AC3E}">
        <p14:creationId xmlns:p14="http://schemas.microsoft.com/office/powerpoint/2010/main" val="2459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628801"/>
            <a:ext cx="3168352" cy="2270000"/>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1628801"/>
            <a:ext cx="2952328" cy="2130399"/>
          </a:xfrm>
          <a:prstGeom prst="rect">
            <a:avLst/>
          </a:prstGeom>
        </p:spPr>
      </p:pic>
      <p:sp>
        <p:nvSpPr>
          <p:cNvPr id="7" name="TextBox 6"/>
          <p:cNvSpPr txBox="1"/>
          <p:nvPr/>
        </p:nvSpPr>
        <p:spPr>
          <a:xfrm>
            <a:off x="179512" y="4149080"/>
            <a:ext cx="8629927" cy="2585323"/>
          </a:xfrm>
          <a:prstGeom prst="rect">
            <a:avLst/>
          </a:prstGeom>
          <a:noFill/>
        </p:spPr>
        <p:txBody>
          <a:bodyPr wrap="none" rtlCol="0">
            <a:spAutoFit/>
          </a:bodyPr>
          <a:lstStyle/>
          <a:p>
            <a:r>
              <a:rPr lang="kk-KZ" dirty="0" smtClean="0">
                <a:solidFill>
                  <a:schemeClr val="accent6">
                    <a:lumMod val="75000"/>
                  </a:schemeClr>
                </a:solidFill>
                <a:latin typeface="Times New Roman" panose="02020603050405020304" pitchFamily="18" charset="0"/>
                <a:cs typeface="Times New Roman" panose="02020603050405020304" pitchFamily="18" charset="0"/>
              </a:rPr>
              <a:t>Растрлық кескіннің сапасы  төмен, оны үлкейткен сайын сапасы нашарлайды.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Ал векторлық кескінді үлкейткенде де сол өзінің әдепкі қалпын сақтап тұрғандығын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аңғарамыз.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Растрлық кескіннің сапасы сол кескіннің өлшеміне және әр пиксельді бояуға қажетті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түстердің санына тәуелді болады.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Векторлық кескіндер кесінділерден, доғалардан, әртүрді пішіндерден тұрады. </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Демек, программа бір-біріне  тәуелсіз өзгеретін, орналастырылатын нысандармен</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жұмыс істейді. Векторлық графиканың басты артықшылығы- оған кескін сапасын</a:t>
            </a:r>
          </a:p>
          <a:p>
            <a:r>
              <a:rPr lang="kk-KZ" dirty="0" smtClean="0">
                <a:solidFill>
                  <a:schemeClr val="accent6">
                    <a:lumMod val="75000"/>
                  </a:schemeClr>
                </a:solidFill>
                <a:latin typeface="Times New Roman" panose="02020603050405020304" pitchFamily="18" charset="0"/>
                <a:cs typeface="Times New Roman" panose="02020603050405020304" pitchFamily="18" charset="0"/>
              </a:rPr>
              <a:t>жоғалтпай өзгеріс енгізуге, оңай кішірейтуге және үлкейтуге болатындығы</a:t>
            </a:r>
            <a:endParaRPr lang="ru-RU"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548680"/>
            <a:ext cx="5184576" cy="1200329"/>
          </a:xfrm>
          <a:prstGeom prst="rect">
            <a:avLst/>
          </a:prstGeom>
          <a:noFill/>
        </p:spPr>
        <p:txBody>
          <a:bodyPr wrap="square" rtlCol="0">
            <a:spAutoFit/>
          </a:bodyPr>
          <a:lstStyle/>
          <a:p>
            <a:r>
              <a:rPr lang="kk-KZ" sz="24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Растрлық және векторлық кескіндер қағаз бетінде қалай көрінеді?</a:t>
            </a:r>
            <a:endParaRPr lang="ru-RU" sz="2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95872" y="2204864"/>
            <a:ext cx="8958735" cy="1200329"/>
          </a:xfrm>
          <a:prstGeom prst="rect">
            <a:avLst/>
          </a:prstGeom>
          <a:noFill/>
        </p:spPr>
        <p:txBody>
          <a:bodyPr wrap="none" rtlCol="0">
            <a:spAutoFit/>
          </a:bodyPr>
          <a:lstStyle/>
          <a:p>
            <a:r>
              <a:rPr lang="kk-KZ" dirty="0" smtClean="0">
                <a:solidFill>
                  <a:schemeClr val="accent6">
                    <a:lumMod val="75000"/>
                  </a:schemeClr>
                </a:solidFill>
              </a:rPr>
              <a:t>Растрлық графиканың артықшылығы – кескіннің баспаға принтерден жеңіл шығарылуы. </a:t>
            </a:r>
          </a:p>
          <a:p>
            <a:r>
              <a:rPr lang="kk-KZ" dirty="0" smtClean="0">
                <a:solidFill>
                  <a:schemeClr val="accent6">
                    <a:lumMod val="75000"/>
                  </a:schemeClr>
                </a:solidFill>
              </a:rPr>
              <a:t>Векторлық графиканы қарастыратын болсақ, мұнда кейбір жағдайда кескінді</a:t>
            </a:r>
          </a:p>
          <a:p>
            <a:r>
              <a:rPr lang="kk-KZ" dirty="0" smtClean="0">
                <a:solidFill>
                  <a:schemeClr val="accent6">
                    <a:lumMod val="75000"/>
                  </a:schemeClr>
                </a:solidFill>
              </a:rPr>
              <a:t>принтерден басып шығару мүмкін емес немесе баспадан шыққан жағдайдың өзінде</a:t>
            </a:r>
          </a:p>
          <a:p>
            <a:r>
              <a:rPr lang="kk-KZ" dirty="0" smtClean="0">
                <a:solidFill>
                  <a:schemeClr val="accent6">
                    <a:lumMod val="75000"/>
                  </a:schemeClr>
                </a:solidFill>
              </a:rPr>
              <a:t> сапасы ойдағыдай болмайды. </a:t>
            </a:r>
            <a:endParaRPr lang="ru-RU" dirty="0">
              <a:solidFill>
                <a:schemeClr val="accent6">
                  <a:lumMod val="75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933056"/>
            <a:ext cx="6912768" cy="2376264"/>
          </a:xfrm>
          <a:prstGeom prst="rect">
            <a:avLst/>
          </a:prstGeom>
        </p:spPr>
      </p:pic>
    </p:spTree>
    <p:extLst>
      <p:ext uri="{BB962C8B-B14F-4D97-AF65-F5344CB8AC3E}">
        <p14:creationId xmlns:p14="http://schemas.microsoft.com/office/powerpoint/2010/main" val="19976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600" dirty="0" smtClean="0">
                <a:latin typeface="Times New Roman" panose="02020603050405020304" pitchFamily="18" charset="0"/>
                <a:cs typeface="Times New Roman" panose="02020603050405020304" pitchFamily="18" charset="0"/>
              </a:rPr>
              <a:t>Растрлық</a:t>
            </a:r>
            <a:r>
              <a:rPr lang="kk-KZ" dirty="0" smtClean="0"/>
              <a:t> </a:t>
            </a:r>
            <a:r>
              <a:rPr lang="kk-KZ" sz="3600" dirty="0" smtClean="0">
                <a:latin typeface="Times New Roman" panose="02020603050405020304" pitchFamily="18" charset="0"/>
                <a:cs typeface="Times New Roman" panose="02020603050405020304" pitchFamily="18" charset="0"/>
              </a:rPr>
              <a:t>графиканың қандай кемшіліктері бар?</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27584" y="2060848"/>
            <a:ext cx="7632848" cy="3170099"/>
          </a:xfrm>
          <a:prstGeom prst="rect">
            <a:avLst/>
          </a:prstGeom>
          <a:noFill/>
        </p:spPr>
        <p:txBody>
          <a:bodyPr wrap="square" rtlCol="0">
            <a:spAutoFit/>
          </a:bodyPr>
          <a:lstStyle/>
          <a:p>
            <a:pPr algn="just"/>
            <a:r>
              <a:rPr lang="kk-KZ" sz="2000" dirty="0" smtClean="0">
                <a:solidFill>
                  <a:schemeClr val="accent6">
                    <a:lumMod val="75000"/>
                  </a:schemeClr>
                </a:solidFill>
                <a:latin typeface="Times New Roman" panose="02020603050405020304" pitchFamily="18" charset="0"/>
                <a:cs typeface="Times New Roman" panose="02020603050405020304" pitchFamily="18" charset="0"/>
              </a:rPr>
              <a:t>Растрлық графиканы векторлық графикамен салыстырғанда бірқатар кемшіліктер де кездеседі. Мысалы, растрлық суреттерді өңдегенде, яғни масштабын өзгерткенде немесе кескінді айналдырғанда суреттің бастапқы қалпына қарағанда ауытқулар пайда болады. </a:t>
            </a:r>
          </a:p>
          <a:p>
            <a:pPr algn="just"/>
            <a:r>
              <a:rPr lang="kk-KZ" sz="2000" dirty="0" smtClean="0">
                <a:solidFill>
                  <a:schemeClr val="accent6">
                    <a:lumMod val="75000"/>
                  </a:schemeClr>
                </a:solidFill>
                <a:latin typeface="Times New Roman" panose="02020603050405020304" pitchFamily="18" charset="0"/>
                <a:cs typeface="Times New Roman" panose="02020603050405020304" pitchFamily="18" charset="0"/>
              </a:rPr>
              <a:t>Ал векторлық графикада  мұндай мәселе туындамайды, себебі мұнда кескіннің сапасын жоғалтпайтындай етіп түрлендіру мүмкіндігі бар. Сонымен қатар растрлық кескінді басқа түске бояғанда әрбір пиксель жеке жеке боялатын болса,  векторлық графикада таңдалған фигура толығымен боялады. </a:t>
            </a:r>
            <a:endParaRPr lang="ru-RU"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19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6624736" cy="1008112"/>
          </a:xfrm>
        </p:spPr>
        <p:txBody>
          <a:bodyPr/>
          <a:lstStyle/>
          <a:p>
            <a:r>
              <a:rPr lang="kk-KZ" dirty="0" smtClean="0"/>
              <a:t>Тапсырма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15976272"/>
              </p:ext>
            </p:extLst>
          </p:nvPr>
        </p:nvGraphicFramePr>
        <p:xfrm>
          <a:off x="107950" y="1773238"/>
          <a:ext cx="8928099" cy="283972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20000"/>
                    </a:ext>
                  </a:extLst>
                </a:gridCol>
                <a:gridCol w="2976033">
                  <a:extLst>
                    <a:ext uri="{9D8B030D-6E8A-4147-A177-3AD203B41FA5}">
                      <a16:colId xmlns:a16="http://schemas.microsoft.com/office/drawing/2014/main" val="20001"/>
                    </a:ext>
                  </a:extLst>
                </a:gridCol>
                <a:gridCol w="2976033">
                  <a:extLst>
                    <a:ext uri="{9D8B030D-6E8A-4147-A177-3AD203B41FA5}">
                      <a16:colId xmlns:a16="http://schemas.microsoft.com/office/drawing/2014/main" val="20002"/>
                    </a:ext>
                  </a:extLst>
                </a:gridCol>
              </a:tblGrid>
              <a:tr h="370840">
                <a:tc>
                  <a:txBody>
                    <a:bodyPr/>
                    <a:lstStyle/>
                    <a:p>
                      <a:pPr algn="ctr"/>
                      <a:r>
                        <a:rPr lang="kk-KZ" sz="2400" dirty="0" smtClean="0">
                          <a:latin typeface="Times New Roman" panose="02020603050405020304" pitchFamily="18" charset="0"/>
                          <a:cs typeface="Times New Roman" panose="02020603050405020304" pitchFamily="18" charset="0"/>
                        </a:rPr>
                        <a:t>Артықшылығы </a:t>
                      </a:r>
                    </a:p>
                    <a:p>
                      <a:pPr algn="ct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kk-KZ" sz="2400" dirty="0" smtClean="0">
                          <a:latin typeface="Times New Roman" panose="02020603050405020304" pitchFamily="18" charset="0"/>
                          <a:cs typeface="Times New Roman" panose="02020603050405020304" pitchFamily="18" charset="0"/>
                        </a:rPr>
                        <a:t>Графика </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kk-KZ" sz="2400" dirty="0" smtClean="0">
                          <a:latin typeface="Times New Roman" panose="02020603050405020304" pitchFamily="18" charset="0"/>
                          <a:cs typeface="Times New Roman" panose="02020603050405020304" pitchFamily="18" charset="0"/>
                        </a:rPr>
                        <a:t>Кемшілігі</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endParaRPr lang="kk-KZ" sz="2400" dirty="0" smtClean="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kk-KZ" sz="2400" dirty="0" smtClean="0">
                          <a:latin typeface="Times New Roman" panose="02020603050405020304" pitchFamily="18" charset="0"/>
                          <a:cs typeface="Times New Roman" panose="02020603050405020304" pitchFamily="18" charset="0"/>
                        </a:rPr>
                        <a:t>Растрлық </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endParaRPr lang="ru-RU" sz="2400" dirty="0"/>
                    </a:p>
                  </a:txBody>
                  <a:tcPr/>
                </a:tc>
                <a:extLst>
                  <a:ext uri="{0D108BD9-81ED-4DB2-BD59-A6C34878D82A}">
                    <a16:rowId xmlns:a16="http://schemas.microsoft.com/office/drawing/2014/main" val="10001"/>
                  </a:ext>
                </a:extLst>
              </a:tr>
              <a:tr h="370840">
                <a:tc>
                  <a:txBody>
                    <a:bodyPr/>
                    <a:lstStyle/>
                    <a:p>
                      <a:endParaRPr lang="kk-KZ" sz="2400" dirty="0" smtClean="0"/>
                    </a:p>
                    <a:p>
                      <a:endParaRPr lang="ru-RU" sz="2400" dirty="0"/>
                    </a:p>
                  </a:txBody>
                  <a:tcPr/>
                </a:tc>
                <a:tc>
                  <a:txBody>
                    <a:bodyPr/>
                    <a:lstStyle/>
                    <a:p>
                      <a:pPr algn="ctr"/>
                      <a:r>
                        <a:rPr lang="kk-KZ" sz="2400" dirty="0" smtClean="0">
                          <a:latin typeface="Times New Roman" panose="02020603050405020304" pitchFamily="18" charset="0"/>
                          <a:cs typeface="Times New Roman" panose="02020603050405020304" pitchFamily="18" charset="0"/>
                        </a:rPr>
                        <a:t>Векторлық</a:t>
                      </a:r>
                      <a:endParaRPr lang="ru-RU" sz="2400" dirty="0">
                        <a:latin typeface="Times New Roman" panose="02020603050405020304" pitchFamily="18" charset="0"/>
                        <a:cs typeface="Times New Roman" panose="02020603050405020304" pitchFamily="18" charset="0"/>
                      </a:endParaRPr>
                    </a:p>
                  </a:txBody>
                  <a:tcPr/>
                </a:tc>
                <a:tc>
                  <a:txBody>
                    <a:bodyPr/>
                    <a:lstStyle/>
                    <a:p>
                      <a:endParaRPr lang="ru-RU" sz="2400" dirty="0"/>
                    </a:p>
                  </a:txBody>
                  <a:tcPr/>
                </a:tc>
                <a:extLst>
                  <a:ext uri="{0D108BD9-81ED-4DB2-BD59-A6C34878D82A}">
                    <a16:rowId xmlns:a16="http://schemas.microsoft.com/office/drawing/2014/main" val="10002"/>
                  </a:ext>
                </a:extLst>
              </a:tr>
              <a:tr h="370840">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65212" y="4725144"/>
            <a:ext cx="4485652" cy="369332"/>
          </a:xfrm>
          <a:prstGeom prst="rect">
            <a:avLst/>
          </a:prstGeom>
          <a:noFill/>
        </p:spPr>
        <p:txBody>
          <a:bodyPr wrap="none" rtlCol="0">
            <a:spAutoFit/>
          </a:bodyPr>
          <a:lstStyle/>
          <a:p>
            <a:r>
              <a:rPr lang="kk-KZ" dirty="0" smtClean="0">
                <a:solidFill>
                  <a:schemeClr val="accent6">
                    <a:lumMod val="75000"/>
                  </a:schemeClr>
                </a:solidFill>
                <a:latin typeface="Times New Roman" panose="02020603050405020304" pitchFamily="18" charset="0"/>
                <a:cs typeface="Times New Roman" panose="02020603050405020304" pitchFamily="18" charset="0"/>
              </a:rPr>
              <a:t>Растрлық және векторлық суретті салыстыр</a:t>
            </a:r>
            <a:endParaRPr lang="ru-RU"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Тапсырма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060848"/>
            <a:ext cx="5544616" cy="1800200"/>
          </a:xfrm>
        </p:spPr>
      </p:pic>
      <p:sp>
        <p:nvSpPr>
          <p:cNvPr id="5" name="TextBox 4"/>
          <p:cNvSpPr txBox="1"/>
          <p:nvPr/>
        </p:nvSpPr>
        <p:spPr>
          <a:xfrm>
            <a:off x="2051720" y="4429557"/>
            <a:ext cx="6713761" cy="646331"/>
          </a:xfrm>
          <a:prstGeom prst="rect">
            <a:avLst/>
          </a:prstGeom>
          <a:noFill/>
        </p:spPr>
        <p:txBody>
          <a:bodyPr wrap="none" rtlCol="0">
            <a:spAutoFit/>
          </a:bodyPr>
          <a:lstStyle/>
          <a:p>
            <a:pPr algn="ctr"/>
            <a:r>
              <a:rPr lang="kk-KZ" dirty="0" smtClean="0">
                <a:solidFill>
                  <a:schemeClr val="accent6">
                    <a:lumMod val="75000"/>
                  </a:schemeClr>
                </a:solidFill>
              </a:rPr>
              <a:t>Жоғарыдағы батырмалардың қызметін дәптеріңе жаз. </a:t>
            </a:r>
          </a:p>
          <a:p>
            <a:pPr algn="ctr"/>
            <a:r>
              <a:rPr lang="kk-KZ" dirty="0" smtClean="0">
                <a:solidFill>
                  <a:schemeClr val="accent6">
                    <a:lumMod val="75000"/>
                  </a:schemeClr>
                </a:solidFill>
              </a:rPr>
              <a:t>Бұл батырмалар қандай суреттер салу барысында қолданылады? </a:t>
            </a:r>
            <a:endParaRPr lang="ru-RU" dirty="0">
              <a:solidFill>
                <a:schemeClr val="accent6">
                  <a:lumMod val="75000"/>
                </a:schemeClr>
              </a:solidFill>
            </a:endParaRPr>
          </a:p>
        </p:txBody>
      </p:sp>
    </p:spTree>
    <p:extLst>
      <p:ext uri="{BB962C8B-B14F-4D97-AF65-F5344CB8AC3E}">
        <p14:creationId xmlns:p14="http://schemas.microsoft.com/office/powerpoint/2010/main" val="303285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f479778b829d8404ee2fd253a5bec3920ac69"/>
</p:tagLst>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2739</TotalTime>
  <Words>378</Words>
  <Application>Microsoft Office PowerPoint</Application>
  <PresentationFormat>Экран (4:3)</PresentationFormat>
  <Paragraphs>61</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Растрлық және векторлық суреттерді салыстыру</vt:lpstr>
      <vt:lpstr>Сабақтың мақсаты:</vt:lpstr>
      <vt:lpstr>«Миға шабуыл»</vt:lpstr>
      <vt:lpstr>Презентация PowerPoint</vt:lpstr>
      <vt:lpstr>Презентация PowerPoint</vt:lpstr>
      <vt:lpstr>Презентация PowerPoint</vt:lpstr>
      <vt:lpstr>Растрлық графиканың қандай кемшіліктері бар?</vt:lpstr>
      <vt:lpstr>Тапсырма</vt:lpstr>
      <vt:lpstr>Тапсырма </vt:lpstr>
      <vt:lpstr>Сұрақтарға жауап берейік</vt:lpstr>
      <vt:lpstr>Қорытынды</vt:lpstr>
      <vt:lpstr>Үйге тапсырма</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с ноутбуком</dc:title>
  <dc:creator>obstinate</dc:creator>
  <dc:description>Шаблон презентации с сайта https://presentation-creation.ru/</dc:description>
  <cp:lastModifiedBy>Данагул</cp:lastModifiedBy>
  <cp:revision>1078</cp:revision>
  <dcterms:created xsi:type="dcterms:W3CDTF">2018-02-25T09:09:03Z</dcterms:created>
  <dcterms:modified xsi:type="dcterms:W3CDTF">2024-11-17T13:16:41Z</dcterms:modified>
</cp:coreProperties>
</file>