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4.png" ContentType="image/png"/>
  <Override PartName="/ppt/media/image12.png" ContentType="image/png"/>
  <Override PartName="/ppt/media/image5.png" ContentType="image/png"/>
  <Override PartName="/ppt/media/image13.png" ContentType="image/png"/>
  <Override PartName="/ppt/media/image6.png" ContentType="image/png"/>
  <Override PartName="/ppt/media/image14.png" ContentType="image/png"/>
  <Override PartName="/ppt/media/image15.png" ContentType="image/png"/>
  <Override PartName="/ppt/media/image7.png" ContentType="image/png"/>
  <Override PartName="/ppt/media/image16.png" ContentType="image/png"/>
  <Override PartName="/ppt/media/image8.png" ContentType="image/png"/>
  <Override PartName="/ppt/media/image10.png" ContentType="image/png"/>
  <Override PartName="/ppt/media/image2.png" ContentType="image/png"/>
  <Override PartName="/ppt/media/image3.png" ContentType="image/png"/>
  <Override PartName="/ppt/media/image11.png" ContentType="image/png"/>
  <Override PartName="/ppt/media/image9.png" ContentType="image/png"/>
  <Override PartName="/ppt/media/image17.png" ContentType="image/png"/>
  <Override PartName="/ppt/media/image18.png" ContentType="image/png"/>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FF509259-09CC-4781-AF21-3C8115E14B9A}"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uFillTx/>
                <a:latin typeface="Calibri Light"/>
              </a:rPr>
              <a:t>Click to edit the title text format</a:t>
            </a:r>
            <a:endParaRPr b="0" lang="en-US"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Click to edit the outline text format</a:t>
            </a:r>
            <a:endParaRPr b="0" lang="en-US"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Second Outline Level</a:t>
            </a:r>
            <a:endParaRPr b="0" lang="en-US"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Third Outline Level</a:t>
            </a:r>
            <a:endParaRPr b="0" lang="en-US"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Fourth Outline Level</a:t>
            </a:r>
            <a:endParaRPr b="0" lang="en-US"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Fifth Outline Level</a:t>
            </a:r>
            <a:endParaRPr b="0" lang="en-US"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Sixth Outline Level</a:t>
            </a:r>
            <a:endParaRPr b="0" lang="en-US"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uFillTx/>
                <a:latin typeface="Calibri"/>
              </a:rPr>
              <a:t>Seventh Outline Level</a:t>
            </a:r>
            <a:endParaRPr b="0" lang="en-US"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en-US"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612B004-AC63-4F37-BDC0-2D4836ECAB50}" type="slidenum">
              <a:rPr b="0" lang="ru-RU" sz="1200" strike="noStrike" u="none">
                <a:solidFill>
                  <a:srgbClr val="898989"/>
                </a:solidFill>
                <a:uFillTx/>
                <a:latin typeface="Calibri"/>
              </a:rPr>
              <a:t>&lt;number&gt;</a:t>
            </a:fld>
            <a:endParaRPr b="0" lang="en-US"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3716280"/>
            <a:ext cx="10694160" cy="37440"/>
          </a:xfrm>
          <a:prstGeom prst="straightConnector1">
            <a:avLst/>
          </a:prstGeom>
          <a:ln w="57240">
            <a:solidFill>
              <a:srgbClr val="4472c4"/>
            </a:solidFill>
            <a:miter/>
          </a:ln>
        </p:spPr>
      </p:cxnSp>
      <p:sp>
        <p:nvSpPr>
          <p:cNvPr id="11" name="TextBox 25"/>
          <p:cNvSpPr/>
          <p:nvPr/>
        </p:nvSpPr>
        <p:spPr>
          <a:xfrm>
            <a:off x="1228680" y="4011480"/>
            <a:ext cx="832824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ahoma"/>
                <a:ea typeface="Tahoma"/>
              </a:rPr>
              <a:t>Сабақтың тақырыбы: Қисық бетімен жұмыс</a:t>
            </a:r>
            <a:endParaRPr b="0" lang="en-US" sz="2400" strike="noStrike" u="none">
              <a:solidFill>
                <a:srgbClr val="000000"/>
              </a:solidFill>
              <a:uFillTx/>
              <a:latin typeface="Calibri"/>
            </a:endParaRPr>
          </a:p>
        </p:txBody>
      </p:sp>
      <p:sp>
        <p:nvSpPr>
          <p:cNvPr id="12" name="TextBox 9"/>
          <p:cNvSpPr/>
          <p:nvPr/>
        </p:nvSpPr>
        <p:spPr>
          <a:xfrm>
            <a:off x="9045360" y="196920"/>
            <a:ext cx="184140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ahoma"/>
                <a:ea typeface="Tahoma"/>
              </a:rPr>
              <a:t>ИНФОРМАТИКА</a:t>
            </a:r>
            <a:endParaRPr b="0" lang="en-US"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ahoma"/>
                <a:ea typeface="Tahoma"/>
              </a:rPr>
              <a:t>5-СЫНЫП</a:t>
            </a:r>
            <a:endParaRPr b="0" lang="en-US" sz="1600" strike="noStrike" u="none">
              <a:solidFill>
                <a:srgbClr val="000000"/>
              </a:solidFill>
              <a:uFillTx/>
              <a:latin typeface="Calibri"/>
            </a:endParaRPr>
          </a:p>
        </p:txBody>
      </p:sp>
      <p:sp>
        <p:nvSpPr>
          <p:cNvPr id="13" name="TextBox 1"/>
          <p:cNvSpPr/>
          <p:nvPr/>
        </p:nvSpPr>
        <p:spPr>
          <a:xfrm>
            <a:off x="1226160" y="320760"/>
            <a:ext cx="611064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Calibri"/>
                <a:ea typeface="Arial"/>
              </a:rPr>
              <a:t>Бөлім тақырыбы: КОМПЬЮТЕРЛІК ГРАФИКА</a:t>
            </a:r>
            <a:endParaRPr b="0" lang="en-US"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Рисунок 48" descr=""/>
          <p:cNvPicPr/>
          <p:nvPr/>
        </p:nvPicPr>
        <p:blipFill>
          <a:blip r:embed="rId1"/>
          <a:stretch/>
        </p:blipFill>
        <p:spPr>
          <a:xfrm>
            <a:off x="652320" y="7978680"/>
            <a:ext cx="200160" cy="203400"/>
          </a:xfrm>
          <a:prstGeom prst="rect">
            <a:avLst/>
          </a:prstGeom>
          <a:ln w="0">
            <a:noFill/>
          </a:ln>
        </p:spPr>
      </p:pic>
      <p:sp>
        <p:nvSpPr>
          <p:cNvPr id="93" name="object 2"/>
          <p:cNvSpPr/>
          <p:nvPr/>
        </p:nvSpPr>
        <p:spPr>
          <a:xfrm>
            <a:off x="-17640" y="36360"/>
            <a:ext cx="12188880" cy="978120"/>
          </a:xfrm>
          <a:custGeom>
            <a:avLst/>
            <a:gdLst>
              <a:gd name="textAreaLeft" fmla="*/ 0 w 12188880"/>
              <a:gd name="textAreaRight" fmla="*/ 12189240 w 1218888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9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9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96" name="Google Shape;77;p1"/>
          <p:cNvCxnSpPr/>
          <p:nvPr/>
        </p:nvCxnSpPr>
        <p:spPr>
          <a:xfrm>
            <a:off x="212400" y="6621120"/>
            <a:ext cx="11729160" cy="26280"/>
          </a:xfrm>
          <a:prstGeom prst="straightConnector1">
            <a:avLst/>
          </a:prstGeom>
          <a:ln w="57240">
            <a:solidFill>
              <a:srgbClr val="33cccc"/>
            </a:solidFill>
            <a:miter/>
          </a:ln>
        </p:spPr>
      </p:cxnSp>
      <p:cxnSp>
        <p:nvCxnSpPr>
          <p:cNvPr id="97" name="Google Shape;78;p1"/>
          <p:cNvCxnSpPr/>
          <p:nvPr/>
        </p:nvCxnSpPr>
        <p:spPr>
          <a:xfrm>
            <a:off x="757080" y="6364080"/>
            <a:ext cx="10694160" cy="37080"/>
          </a:xfrm>
          <a:prstGeom prst="straightConnector1">
            <a:avLst/>
          </a:prstGeom>
          <a:ln w="38160">
            <a:solidFill>
              <a:srgbClr val="4472c4"/>
            </a:solidFill>
            <a:miter/>
          </a:ln>
        </p:spPr>
      </p:cxnSp>
      <p:sp>
        <p:nvSpPr>
          <p:cNvPr id="98" name="TextBox 4"/>
          <p:cNvSpPr/>
          <p:nvPr/>
        </p:nvSpPr>
        <p:spPr>
          <a:xfrm>
            <a:off x="2627280" y="5884920"/>
            <a:ext cx="207324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en-US" sz="1800" strike="noStrike" u="none">
              <a:solidFill>
                <a:srgbClr val="000000"/>
              </a:solidFill>
              <a:uFillTx/>
              <a:latin typeface="Calibri"/>
            </a:endParaRPr>
          </a:p>
        </p:txBody>
      </p:sp>
      <p:pic>
        <p:nvPicPr>
          <p:cNvPr id="99" name="Рисунок 5" descr=""/>
          <p:cNvPicPr/>
          <p:nvPr/>
        </p:nvPicPr>
        <p:blipFill>
          <a:blip r:embed="rId2"/>
          <a:srcRect l="12979" t="42372" r="14338" b="12781"/>
          <a:stretch/>
        </p:blipFill>
        <p:spPr>
          <a:xfrm>
            <a:off x="752400" y="1389240"/>
            <a:ext cx="6008760" cy="2100240"/>
          </a:xfrm>
          <a:prstGeom prst="rect">
            <a:avLst/>
          </a:prstGeom>
          <a:ln w="0">
            <a:noFill/>
          </a:ln>
        </p:spPr>
      </p:pic>
      <p:pic>
        <p:nvPicPr>
          <p:cNvPr id="100" name="Рисунок 6" descr=""/>
          <p:cNvPicPr/>
          <p:nvPr/>
        </p:nvPicPr>
        <p:blipFill>
          <a:blip r:embed="rId3"/>
          <a:srcRect l="13143" t="42239" r="14197" b="13976"/>
          <a:stretch/>
        </p:blipFill>
        <p:spPr>
          <a:xfrm>
            <a:off x="6076800" y="2616120"/>
            <a:ext cx="5632560" cy="1908360"/>
          </a:xfrm>
          <a:prstGeom prst="rect">
            <a:avLst/>
          </a:prstGeom>
          <a:ln w="0">
            <a:noFill/>
          </a:ln>
        </p:spPr>
      </p:pic>
      <p:pic>
        <p:nvPicPr>
          <p:cNvPr id="101" name="Рисунок 7" descr=""/>
          <p:cNvPicPr/>
          <p:nvPr/>
        </p:nvPicPr>
        <p:blipFill>
          <a:blip r:embed="rId4"/>
          <a:srcRect l="13192" t="42151" r="14410" b="14523"/>
          <a:stretch/>
        </p:blipFill>
        <p:spPr>
          <a:xfrm>
            <a:off x="1289160" y="4424400"/>
            <a:ext cx="5438520" cy="183024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Рисунок 48" descr=""/>
          <p:cNvPicPr/>
          <p:nvPr/>
        </p:nvPicPr>
        <p:blipFill>
          <a:blip r:embed="rId1"/>
          <a:stretch/>
        </p:blipFill>
        <p:spPr>
          <a:xfrm>
            <a:off x="652320" y="7978680"/>
            <a:ext cx="200160" cy="203400"/>
          </a:xfrm>
          <a:prstGeom prst="rect">
            <a:avLst/>
          </a:prstGeom>
          <a:ln w="0">
            <a:noFill/>
          </a:ln>
        </p:spPr>
      </p:pic>
      <p:sp>
        <p:nvSpPr>
          <p:cNvPr id="103" name="object 2"/>
          <p:cNvSpPr/>
          <p:nvPr/>
        </p:nvSpPr>
        <p:spPr>
          <a:xfrm>
            <a:off x="-17640" y="36360"/>
            <a:ext cx="12188880" cy="978120"/>
          </a:xfrm>
          <a:custGeom>
            <a:avLst/>
            <a:gdLst>
              <a:gd name="textAreaLeft" fmla="*/ 0 w 12188880"/>
              <a:gd name="textAreaRight" fmla="*/ 12189240 w 1218888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0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cxnSp>
        <p:nvCxnSpPr>
          <p:cNvPr id="105" name="Google Shape;77;p1"/>
          <p:cNvCxnSpPr/>
          <p:nvPr/>
        </p:nvCxnSpPr>
        <p:spPr>
          <a:xfrm>
            <a:off x="212400" y="6621120"/>
            <a:ext cx="11729160" cy="26280"/>
          </a:xfrm>
          <a:prstGeom prst="straightConnector1">
            <a:avLst/>
          </a:prstGeom>
          <a:ln w="57240">
            <a:solidFill>
              <a:srgbClr val="33cccc"/>
            </a:solidFill>
            <a:miter/>
          </a:ln>
        </p:spPr>
      </p:cxnSp>
      <p:cxnSp>
        <p:nvCxnSpPr>
          <p:cNvPr id="106" name="Google Shape;78;p1"/>
          <p:cNvCxnSpPr/>
          <p:nvPr/>
        </p:nvCxnSpPr>
        <p:spPr>
          <a:xfrm>
            <a:off x="757080" y="6364080"/>
            <a:ext cx="10694160" cy="37080"/>
          </a:xfrm>
          <a:prstGeom prst="straightConnector1">
            <a:avLst/>
          </a:prstGeom>
          <a:ln w="38160">
            <a:solidFill>
              <a:srgbClr val="4472c4"/>
            </a:solidFill>
            <a:miter/>
          </a:ln>
        </p:spPr>
      </p:cxnSp>
      <p:sp>
        <p:nvSpPr>
          <p:cNvPr id="107" name="TextBox 1"/>
          <p:cNvSpPr/>
          <p:nvPr/>
        </p:nvSpPr>
        <p:spPr>
          <a:xfrm>
            <a:off x="2090880" y="-25560"/>
            <a:ext cx="7702560" cy="1069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Times New Roman"/>
                <a:ea typeface="Times New Roman"/>
              </a:rPr>
              <a:t>Photo-Brush</a:t>
            </a:r>
            <a:r>
              <a:rPr b="0" lang="kk-KZ" sz="3200" strike="noStrike" u="none">
                <a:solidFill>
                  <a:srgbClr val="000000"/>
                </a:solidFill>
                <a:uFillTx/>
                <a:latin typeface="Times New Roman"/>
                <a:ea typeface="Times New Roman"/>
              </a:rPr>
              <a:t> графикалық редакторындағы </a:t>
            </a:r>
            <a:r>
              <a:rPr b="1" lang="kk-KZ" sz="3200" strike="noStrike" u="none">
                <a:solidFill>
                  <a:srgbClr val="000000"/>
                </a:solidFill>
                <a:uFillTx/>
                <a:latin typeface="Times New Roman"/>
                <a:ea typeface="Times New Roman"/>
              </a:rPr>
              <a:t>Қисықтар</a:t>
            </a:r>
            <a:endParaRPr b="0" lang="en-US" sz="3200" strike="noStrike" u="none">
              <a:solidFill>
                <a:srgbClr val="000000"/>
              </a:solidFill>
              <a:uFillTx/>
              <a:latin typeface="Calibri"/>
            </a:endParaRPr>
          </a:p>
        </p:txBody>
      </p:sp>
      <p:sp>
        <p:nvSpPr>
          <p:cNvPr id="108" name="TextBox 3"/>
          <p:cNvSpPr/>
          <p:nvPr/>
        </p:nvSpPr>
        <p:spPr>
          <a:xfrm>
            <a:off x="1095480" y="1160640"/>
            <a:ext cx="4159080" cy="50317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uFillTx/>
                <a:latin typeface="Times New Roman"/>
                <a:ea typeface="Times New Roman"/>
              </a:rPr>
              <a:t>Photo-Brush</a:t>
            </a:r>
            <a:r>
              <a:rPr b="0" lang="kk-KZ" sz="1800" strike="noStrike" u="none">
                <a:solidFill>
                  <a:srgbClr val="000000"/>
                </a:solidFill>
                <a:uFillTx/>
                <a:latin typeface="Times New Roman"/>
                <a:ea typeface="Times New Roman"/>
              </a:rPr>
              <a:t> графикалық редакторында салынған суреттерді немее фотосуреттерді өңдейді. Суреттердің түсінің қанықтығын көтеру, жарықтығын арттыру немесе азайту үшін мәзірдегі </a:t>
            </a:r>
            <a:r>
              <a:rPr b="1" lang="kk-KZ" sz="1800" strike="noStrike" u="none">
                <a:solidFill>
                  <a:srgbClr val="000000"/>
                </a:solidFill>
                <a:uFillTx/>
                <a:latin typeface="Times New Roman"/>
                <a:ea typeface="Times New Roman"/>
              </a:rPr>
              <a:t>Корректировка </a:t>
            </a:r>
            <a:r>
              <a:rPr b="0" lang="kk-KZ" sz="1800" strike="noStrike" u="none">
                <a:solidFill>
                  <a:srgbClr val="000000"/>
                </a:solidFill>
                <a:uFillTx/>
                <a:latin typeface="Times New Roman"/>
                <a:ea typeface="Times New Roman"/>
              </a:rPr>
              <a:t>(Түзету)-----Кривые</a:t>
            </a:r>
            <a:r>
              <a:rPr b="0" lang="en-US" sz="1800" strike="noStrike" u="none">
                <a:solidFill>
                  <a:srgbClr val="000000"/>
                </a:solidFill>
                <a:uFillTx/>
                <a:latin typeface="Times New Roman"/>
                <a:ea typeface="Times New Roman"/>
              </a:rPr>
              <a:t> RGB…. </a:t>
            </a:r>
            <a:r>
              <a:rPr b="0" lang="kk-KZ" sz="1800" strike="noStrike" u="none">
                <a:solidFill>
                  <a:srgbClr val="000000"/>
                </a:solidFill>
                <a:uFillTx/>
                <a:latin typeface="Times New Roman"/>
                <a:ea typeface="Times New Roman"/>
              </a:rPr>
              <a:t>(Қисықтар) командаларын пайдалануға болады. </a:t>
            </a:r>
            <a:endParaRPr b="0" lang="en-US"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Мысалы, Нұр-Сұлтан қаласындағы «Бәйтерек» монументінің фотомуретін интернеттен көшіріп алып, өзгертулер еңгіземіз. Көшіріп алынған суретке назар аударсаң қараңғылау болып келеді, оны ашық түспен айқындау үшін </a:t>
            </a:r>
            <a:r>
              <a:rPr b="1" lang="kk-KZ" sz="1800" strike="noStrike" u="none">
                <a:solidFill>
                  <a:srgbClr val="000000"/>
                </a:solidFill>
                <a:uFillTx/>
                <a:latin typeface="Times New Roman"/>
                <a:ea typeface="Times New Roman"/>
              </a:rPr>
              <a:t>Кривые</a:t>
            </a:r>
            <a:r>
              <a:rPr b="1" lang="en-US" sz="1800" strike="noStrike" u="none">
                <a:solidFill>
                  <a:srgbClr val="000000"/>
                </a:solidFill>
                <a:uFillTx/>
                <a:latin typeface="Times New Roman"/>
                <a:ea typeface="Times New Roman"/>
              </a:rPr>
              <a:t> RGB</a:t>
            </a:r>
            <a:r>
              <a:rPr b="1"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терезесіндегі Қызыл-Жасыл-Көк түстерді жеке-жеке немесе бір уақытта жылжыту керек. </a:t>
            </a:r>
            <a:endParaRPr b="0" lang="en-US"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
        <p:nvSpPr>
          <p:cNvPr id="109" name="TextBox 4"/>
          <p:cNvSpPr/>
          <p:nvPr/>
        </p:nvSpPr>
        <p:spPr>
          <a:xfrm>
            <a:off x="2627280" y="5884920"/>
            <a:ext cx="207324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en-US" sz="1800" strike="noStrike" u="none">
              <a:solidFill>
                <a:srgbClr val="000000"/>
              </a:solidFill>
              <a:uFillTx/>
              <a:latin typeface="Calibri"/>
            </a:endParaRPr>
          </a:p>
        </p:txBody>
      </p:sp>
      <p:pic>
        <p:nvPicPr>
          <p:cNvPr id="110" name="Рисунок 9" descr=""/>
          <p:cNvPicPr/>
          <p:nvPr/>
        </p:nvPicPr>
        <p:blipFill>
          <a:blip r:embed="rId2"/>
          <a:srcRect l="13181" t="20217" r="13998" b="40064"/>
          <a:stretch/>
        </p:blipFill>
        <p:spPr>
          <a:xfrm>
            <a:off x="5641920" y="3438360"/>
            <a:ext cx="5962680" cy="2399040"/>
          </a:xfrm>
          <a:prstGeom prst="rect">
            <a:avLst/>
          </a:prstGeom>
          <a:ln w="0">
            <a:noFill/>
          </a:ln>
        </p:spPr>
      </p:pic>
      <p:pic>
        <p:nvPicPr>
          <p:cNvPr id="111" name="Рисунок 11" descr=""/>
          <p:cNvPicPr/>
          <p:nvPr/>
        </p:nvPicPr>
        <p:blipFill>
          <a:blip r:embed="rId3"/>
          <a:srcRect l="56906" t="35792" r="14216" b="33465"/>
          <a:stretch/>
        </p:blipFill>
        <p:spPr>
          <a:xfrm>
            <a:off x="6284880" y="1376280"/>
            <a:ext cx="3995640" cy="2062080"/>
          </a:xfrm>
          <a:prstGeom prst="rect">
            <a:avLst/>
          </a:prstGeom>
          <a:ln w="0">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Рисунок 48" descr=""/>
          <p:cNvPicPr/>
          <p:nvPr/>
        </p:nvPicPr>
        <p:blipFill>
          <a:blip r:embed="rId1"/>
          <a:stretch/>
        </p:blipFill>
        <p:spPr>
          <a:xfrm>
            <a:off x="652320" y="7978680"/>
            <a:ext cx="200160" cy="203400"/>
          </a:xfrm>
          <a:prstGeom prst="rect">
            <a:avLst/>
          </a:prstGeom>
          <a:ln w="0">
            <a:noFill/>
          </a:ln>
        </p:spPr>
      </p:pic>
      <p:sp>
        <p:nvSpPr>
          <p:cNvPr id="11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1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1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16" name="Google Shape;77;p1"/>
          <p:cNvCxnSpPr/>
          <p:nvPr/>
        </p:nvCxnSpPr>
        <p:spPr>
          <a:xfrm>
            <a:off x="212400" y="6621120"/>
            <a:ext cx="11729160" cy="26280"/>
          </a:xfrm>
          <a:prstGeom prst="straightConnector1">
            <a:avLst/>
          </a:prstGeom>
          <a:ln w="57240">
            <a:solidFill>
              <a:srgbClr val="33cccc"/>
            </a:solidFill>
            <a:miter/>
          </a:ln>
        </p:spPr>
      </p:cxnSp>
      <p:cxnSp>
        <p:nvCxnSpPr>
          <p:cNvPr id="117" name="Google Shape;78;p1"/>
          <p:cNvCxnSpPr/>
          <p:nvPr/>
        </p:nvCxnSpPr>
        <p:spPr>
          <a:xfrm>
            <a:off x="757080" y="6364080"/>
            <a:ext cx="10694160" cy="37080"/>
          </a:xfrm>
          <a:prstGeom prst="straightConnector1">
            <a:avLst/>
          </a:prstGeom>
          <a:ln w="38160">
            <a:solidFill>
              <a:srgbClr val="4472c4"/>
            </a:solidFill>
            <a:miter/>
          </a:ln>
        </p:spPr>
      </p:cxnSp>
      <p:sp>
        <p:nvSpPr>
          <p:cNvPr id="118"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Тәжірибе. 1-т</a:t>
            </a:r>
            <a:r>
              <a:rPr b="1" lang="kk-KZ" sz="2400" strike="noStrike" u="none">
                <a:solidFill>
                  <a:srgbClr val="ffffff"/>
                </a:solidFill>
                <a:uFillTx/>
                <a:latin typeface="Tahoma"/>
                <a:ea typeface="Tahoma"/>
              </a:rPr>
              <a:t>апсырма</a:t>
            </a:r>
            <a:endParaRPr b="0" lang="en-US" sz="2400" strike="noStrike" u="none">
              <a:solidFill>
                <a:srgbClr val="000000"/>
              </a:solidFill>
              <a:uFillTx/>
              <a:latin typeface="Calibri"/>
            </a:endParaRPr>
          </a:p>
        </p:txBody>
      </p:sp>
      <p:sp>
        <p:nvSpPr>
          <p:cNvPr id="119" name="TextBox 1"/>
          <p:cNvSpPr/>
          <p:nvPr/>
        </p:nvSpPr>
        <p:spPr>
          <a:xfrm>
            <a:off x="1004760" y="1185840"/>
            <a:ext cx="4816440" cy="503172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Тарихқа бай Түркістан қаласы – Орталық Азиядағы ең көне қалалардың бірі. Түркістан – қазақ елінің рухани жүрегі, қасиетті қала. Түркістан қаласында орналасқан «Әзірет Сұлтан» қорық-мұражайының ескі суреттерінің бірін Интернеттен көшіріп, компьютерге сақтай отырып, өңде </a:t>
            </a:r>
            <a:endParaRPr b="0" lang="en-US"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(7 сурет, дереккөз: </a:t>
            </a:r>
            <a:r>
              <a:rPr b="0" lang="en-US" sz="1800" strike="noStrike" u="none">
                <a:solidFill>
                  <a:srgbClr val="000000"/>
                </a:solidFill>
                <a:uFillTx/>
                <a:latin typeface="Calibri"/>
              </a:rPr>
              <a:t>https://nailizakon.com ). </a:t>
            </a:r>
            <a:endParaRPr b="0" lang="en-US" sz="18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Орындау реті:</a:t>
            </a:r>
            <a:endParaRPr b="0" lang="en-US" sz="18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1.</a:t>
            </a:r>
            <a:r>
              <a:rPr b="0" lang="en-US" sz="1800" strike="noStrike" u="none">
                <a:solidFill>
                  <a:srgbClr val="000000"/>
                </a:solidFill>
                <a:uFillTx/>
                <a:latin typeface="Calibri"/>
              </a:rPr>
              <a:t>Photo-Brush-</a:t>
            </a:r>
            <a:r>
              <a:rPr b="0" lang="ru-RU" sz="1800" strike="noStrike" u="none">
                <a:solidFill>
                  <a:srgbClr val="000000"/>
                </a:solidFill>
                <a:uFillTx/>
                <a:latin typeface="Calibri"/>
              </a:rPr>
              <a:t>қа музей фотосуретін орналастыр. Фотосурет бетіне Чеканка (Дөңестік) әсері арқылы рельефтік өзгерістер жасап, суретті бұдан да көнерте түс.</a:t>
            </a:r>
            <a:endParaRPr b="0" lang="en-US" sz="18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2.Музей фотосуретінің сол жақ жоғары бұрышына жарқыл бер.</a:t>
            </a:r>
            <a:endParaRPr b="0" lang="en-US" sz="18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3.</a:t>
            </a:r>
            <a:r>
              <a:rPr b="0" lang="en-US" sz="1800" strike="noStrike" u="none">
                <a:solidFill>
                  <a:srgbClr val="000000"/>
                </a:solidFill>
                <a:uFillTx/>
                <a:latin typeface="Calibri"/>
              </a:rPr>
              <a:t>RGB </a:t>
            </a:r>
            <a:r>
              <a:rPr b="0" lang="ru-RU" sz="1800" strike="noStrike" u="none">
                <a:solidFill>
                  <a:srgbClr val="000000"/>
                </a:solidFill>
                <a:uFillTx/>
                <a:latin typeface="Calibri"/>
              </a:rPr>
              <a:t>Кривые... (</a:t>
            </a:r>
            <a:r>
              <a:rPr b="0" lang="en-US" sz="1800" strike="noStrike" u="none">
                <a:solidFill>
                  <a:srgbClr val="000000"/>
                </a:solidFill>
                <a:uFillTx/>
                <a:latin typeface="Calibri"/>
              </a:rPr>
              <a:t>RGB </a:t>
            </a:r>
            <a:r>
              <a:rPr b="0" lang="ru-RU" sz="1800" strike="noStrike" u="none">
                <a:solidFill>
                  <a:srgbClr val="000000"/>
                </a:solidFill>
                <a:uFillTx/>
                <a:latin typeface="Calibri"/>
              </a:rPr>
              <a:t>Қисықтар ...) командасының көмегімен суреттің түсіне қажетті түзету жаса </a:t>
            </a:r>
            <a:endParaRPr b="0" lang="en-US" sz="1800" strike="noStrike" u="none">
              <a:solidFill>
                <a:srgbClr val="000000"/>
              </a:solidFill>
              <a:uFillTx/>
              <a:latin typeface="Calibri"/>
            </a:endParaRPr>
          </a:p>
        </p:txBody>
      </p:sp>
      <p:pic>
        <p:nvPicPr>
          <p:cNvPr id="120" name="Рисунок 2" descr=""/>
          <p:cNvPicPr/>
          <p:nvPr/>
        </p:nvPicPr>
        <p:blipFill>
          <a:blip r:embed="rId2"/>
          <a:srcRect l="56508" t="31619" r="14034" b="30305"/>
          <a:stretch/>
        </p:blipFill>
        <p:spPr>
          <a:xfrm>
            <a:off x="6529320" y="998640"/>
            <a:ext cx="3668760" cy="2665440"/>
          </a:xfrm>
          <a:prstGeom prst="rect">
            <a:avLst/>
          </a:prstGeom>
          <a:ln w="0">
            <a:noFill/>
          </a:ln>
        </p:spPr>
      </p:pic>
      <p:pic>
        <p:nvPicPr>
          <p:cNvPr id="121" name="Рисунок 3" descr=""/>
          <p:cNvPicPr/>
          <p:nvPr/>
        </p:nvPicPr>
        <p:blipFill>
          <a:blip r:embed="rId3"/>
          <a:srcRect l="56577" t="31811" r="13851" b="29838"/>
          <a:stretch/>
        </p:blipFill>
        <p:spPr>
          <a:xfrm>
            <a:off x="7626240" y="3654360"/>
            <a:ext cx="3716280" cy="2710080"/>
          </a:xfrm>
          <a:prstGeom prst="rect">
            <a:avLst/>
          </a:prstGeom>
          <a:ln w="0">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Рисунок 48" descr=""/>
          <p:cNvPicPr/>
          <p:nvPr/>
        </p:nvPicPr>
        <p:blipFill>
          <a:blip r:embed="rId1"/>
          <a:stretch/>
        </p:blipFill>
        <p:spPr>
          <a:xfrm>
            <a:off x="652320" y="7978680"/>
            <a:ext cx="200160" cy="203400"/>
          </a:xfrm>
          <a:prstGeom prst="rect">
            <a:avLst/>
          </a:prstGeom>
          <a:ln w="0">
            <a:noFill/>
          </a:ln>
        </p:spPr>
      </p:pic>
      <p:sp>
        <p:nvSpPr>
          <p:cNvPr id="123"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2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25" name="Прямоугольник 74"/>
          <p:cNvSpPr/>
          <p:nvPr/>
        </p:nvSpPr>
        <p:spPr>
          <a:xfrm>
            <a:off x="2778120" y="3343320"/>
            <a:ext cx="157176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26" name="Google Shape;77;p1"/>
          <p:cNvCxnSpPr/>
          <p:nvPr/>
        </p:nvCxnSpPr>
        <p:spPr>
          <a:xfrm>
            <a:off x="212400" y="6621120"/>
            <a:ext cx="11729160" cy="26280"/>
          </a:xfrm>
          <a:prstGeom prst="straightConnector1">
            <a:avLst/>
          </a:prstGeom>
          <a:ln w="57240">
            <a:solidFill>
              <a:srgbClr val="33cccc"/>
            </a:solidFill>
            <a:miter/>
          </a:ln>
        </p:spPr>
      </p:cxnSp>
      <p:cxnSp>
        <p:nvCxnSpPr>
          <p:cNvPr id="127" name="Google Shape;78;p1"/>
          <p:cNvCxnSpPr/>
          <p:nvPr/>
        </p:nvCxnSpPr>
        <p:spPr>
          <a:xfrm>
            <a:off x="757080" y="6364080"/>
            <a:ext cx="10694160" cy="37080"/>
          </a:xfrm>
          <a:prstGeom prst="straightConnector1">
            <a:avLst/>
          </a:prstGeom>
          <a:ln w="38160">
            <a:solidFill>
              <a:srgbClr val="4472c4"/>
            </a:solidFill>
            <a:miter/>
          </a:ln>
        </p:spPr>
      </p:cxnSp>
      <p:sp>
        <p:nvSpPr>
          <p:cNvPr id="128" name="TextBox 8"/>
          <p:cNvSpPr/>
          <p:nvPr/>
        </p:nvSpPr>
        <p:spPr>
          <a:xfrm>
            <a:off x="1133640" y="2728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Т</a:t>
            </a:r>
            <a:r>
              <a:rPr b="1" lang="kk-KZ" sz="2400" strike="noStrike" u="none">
                <a:solidFill>
                  <a:srgbClr val="ffffff"/>
                </a:solidFill>
                <a:uFillTx/>
                <a:latin typeface="Tahoma"/>
                <a:ea typeface="Tahoma"/>
              </a:rPr>
              <a:t>апсырмалар</a:t>
            </a:r>
            <a:endParaRPr b="0" lang="en-US" sz="2400" strike="noStrike" u="none">
              <a:solidFill>
                <a:srgbClr val="000000"/>
              </a:solidFill>
              <a:uFillTx/>
              <a:latin typeface="Calibri"/>
            </a:endParaRPr>
          </a:p>
        </p:txBody>
      </p:sp>
      <p:sp>
        <p:nvSpPr>
          <p:cNvPr id="129" name="TextBox 1"/>
          <p:cNvSpPr/>
          <p:nvPr/>
        </p:nvSpPr>
        <p:spPr>
          <a:xfrm>
            <a:off x="609480" y="1649520"/>
            <a:ext cx="6427800" cy="161856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Calibri"/>
              </a:rPr>
              <a:t>Интернеттен немесе компьютерде орналасқан суреттердің арасынан 2 сурет таңдап алып, редактордың жұмыс алаңына орналастыр. </a:t>
            </a:r>
            <a:r>
              <a:rPr b="0" lang="en-US" sz="2000" strike="noStrike" u="none">
                <a:solidFill>
                  <a:srgbClr val="000000"/>
                </a:solidFill>
                <a:uFillTx/>
                <a:latin typeface="Calibri"/>
              </a:rPr>
              <a:t>RGB </a:t>
            </a:r>
            <a:r>
              <a:rPr b="0" lang="ru-RU" sz="2000" strike="noStrike" u="none">
                <a:solidFill>
                  <a:srgbClr val="000000"/>
                </a:solidFill>
                <a:uFillTx/>
                <a:latin typeface="Calibri"/>
              </a:rPr>
              <a:t>қисықтарын пайдаланып , суреттің түсінің сапасына мүмкіндігінше түзету енгіз. Суретті *.</a:t>
            </a:r>
            <a:r>
              <a:rPr b="0" lang="en-US" sz="2000" strike="noStrike" u="none">
                <a:solidFill>
                  <a:srgbClr val="000000"/>
                </a:solidFill>
                <a:uFillTx/>
                <a:latin typeface="Calibri"/>
              </a:rPr>
              <a:t>jpg </a:t>
            </a:r>
            <a:r>
              <a:rPr b="0" lang="ru-RU" sz="2000" strike="noStrike" u="none">
                <a:solidFill>
                  <a:srgbClr val="000000"/>
                </a:solidFill>
                <a:uFillTx/>
                <a:latin typeface="Calibri"/>
              </a:rPr>
              <a:t>форматында сақта.</a:t>
            </a:r>
            <a:endParaRPr b="0" lang="en-US" sz="2000" strike="noStrike" u="none">
              <a:solidFill>
                <a:srgbClr val="000000"/>
              </a:solidFill>
              <a:uFillTx/>
              <a:latin typeface="Calibri"/>
            </a:endParaRPr>
          </a:p>
        </p:txBody>
      </p:sp>
      <p:sp>
        <p:nvSpPr>
          <p:cNvPr id="130" name="TextBox 2"/>
          <p:cNvSpPr/>
          <p:nvPr/>
        </p:nvSpPr>
        <p:spPr>
          <a:xfrm>
            <a:off x="689040" y="1144440"/>
            <a:ext cx="256680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Тапсырма-1</a:t>
            </a:r>
            <a:endParaRPr b="0" lang="en-US" sz="2400" strike="noStrike" u="none">
              <a:solidFill>
                <a:srgbClr val="000000"/>
              </a:solidFill>
              <a:uFillTx/>
              <a:latin typeface="Calibri"/>
            </a:endParaRPr>
          </a:p>
        </p:txBody>
      </p:sp>
      <p:sp>
        <p:nvSpPr>
          <p:cNvPr id="131" name="TextBox 3"/>
          <p:cNvSpPr/>
          <p:nvPr/>
        </p:nvSpPr>
        <p:spPr>
          <a:xfrm>
            <a:off x="609480" y="3513240"/>
            <a:ext cx="342612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Calibri"/>
              </a:rPr>
              <a:t>Тапсырма-2</a:t>
            </a:r>
            <a:endParaRPr b="0" lang="en-US" sz="2400" strike="noStrike" u="none">
              <a:solidFill>
                <a:srgbClr val="000000"/>
              </a:solidFill>
              <a:uFillTx/>
              <a:latin typeface="Calibri"/>
            </a:endParaRPr>
          </a:p>
        </p:txBody>
      </p:sp>
      <p:sp>
        <p:nvSpPr>
          <p:cNvPr id="132" name="TextBox 4"/>
          <p:cNvSpPr/>
          <p:nvPr/>
        </p:nvSpPr>
        <p:spPr>
          <a:xfrm>
            <a:off x="2473200" y="3817800"/>
            <a:ext cx="7207200" cy="222840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Calibri"/>
              </a:rPr>
              <a:t>Интернеттен немесе компьютерде орналасқан суреттердің арасынан елімізде орналасқан табиғи қорықтардың бірінің суретін көшіріп, редактордың жұмыс алаңына орналастырыңдар. Осы суретке Эффект (Әсерлер) тақтасында орналасқан әсерлер арасынан Искажения (Бұрмалау), Старые фото (Ескі фото) және Неон (Неон)әсерлерін таңдаңдар. Суретке әрбір берген әсерден соң оны қайта атап, сақтаңдар.</a:t>
            </a:r>
            <a:endParaRPr b="0" lang="en-US" sz="2000" strike="noStrike" u="none">
              <a:solidFill>
                <a:srgbClr val="000000"/>
              </a:solidFill>
              <a:uFillTx/>
              <a:latin typeface="Calibri"/>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Рисунок 48" descr=""/>
          <p:cNvPicPr/>
          <p:nvPr/>
        </p:nvPicPr>
        <p:blipFill>
          <a:blip r:embed="rId1"/>
          <a:stretch/>
        </p:blipFill>
        <p:spPr>
          <a:xfrm>
            <a:off x="652320" y="7978680"/>
            <a:ext cx="200160" cy="203400"/>
          </a:xfrm>
          <a:prstGeom prst="rect">
            <a:avLst/>
          </a:prstGeom>
          <a:ln w="0">
            <a:noFill/>
          </a:ln>
        </p:spPr>
      </p:pic>
      <p:sp>
        <p:nvSpPr>
          <p:cNvPr id="134"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3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36" name="Прямоугольник 74"/>
          <p:cNvSpPr/>
          <p:nvPr/>
        </p:nvSpPr>
        <p:spPr>
          <a:xfrm>
            <a:off x="2778120" y="3343320"/>
            <a:ext cx="157176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37" name="Google Shape;77;p1"/>
          <p:cNvCxnSpPr/>
          <p:nvPr/>
        </p:nvCxnSpPr>
        <p:spPr>
          <a:xfrm>
            <a:off x="212400" y="6621120"/>
            <a:ext cx="11729160" cy="26280"/>
          </a:xfrm>
          <a:prstGeom prst="straightConnector1">
            <a:avLst/>
          </a:prstGeom>
          <a:ln w="57240">
            <a:solidFill>
              <a:srgbClr val="33cccc"/>
            </a:solidFill>
            <a:miter/>
          </a:ln>
        </p:spPr>
      </p:cxnSp>
      <p:cxnSp>
        <p:nvCxnSpPr>
          <p:cNvPr id="138" name="Google Shape;78;p1"/>
          <p:cNvCxnSpPr/>
          <p:nvPr/>
        </p:nvCxnSpPr>
        <p:spPr>
          <a:xfrm>
            <a:off x="757080" y="6364080"/>
            <a:ext cx="10694160" cy="37080"/>
          </a:xfrm>
          <a:prstGeom prst="straightConnector1">
            <a:avLst/>
          </a:prstGeom>
          <a:ln w="38160">
            <a:solidFill>
              <a:srgbClr val="4472c4"/>
            </a:solidFill>
            <a:miter/>
          </a:ln>
        </p:spPr>
      </p:cxnSp>
      <p:sp>
        <p:nvSpPr>
          <p:cNvPr id="139" name="TextBox 5"/>
          <p:cNvSpPr/>
          <p:nvPr/>
        </p:nvSpPr>
        <p:spPr>
          <a:xfrm>
            <a:off x="1860480" y="1914480"/>
            <a:ext cx="309744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Calibri"/>
              </a:rPr>
              <a:t>Бекіту сұрақтары: </a:t>
            </a:r>
            <a:endParaRPr b="0" lang="en-US" sz="2400" strike="noStrike" u="none">
              <a:solidFill>
                <a:srgbClr val="000000"/>
              </a:solidFill>
              <a:uFillTx/>
              <a:latin typeface="Calibri"/>
            </a:endParaRPr>
          </a:p>
        </p:txBody>
      </p:sp>
      <p:sp>
        <p:nvSpPr>
          <p:cNvPr id="140" name="TextBox 6"/>
          <p:cNvSpPr/>
          <p:nvPr/>
        </p:nvSpPr>
        <p:spPr>
          <a:xfrm>
            <a:off x="1860480" y="2973240"/>
            <a:ext cx="6729480" cy="1739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uFillTx/>
                <a:latin typeface="Calibri"/>
              </a:rPr>
              <a:t>1.Photo- Brush </a:t>
            </a:r>
            <a:r>
              <a:rPr b="0" lang="ru-RU" sz="1800" strike="noStrike" u="none">
                <a:solidFill>
                  <a:srgbClr val="000000"/>
                </a:solidFill>
                <a:uFillTx/>
                <a:latin typeface="Calibri"/>
              </a:rPr>
              <a:t>редакторының көмегімен фото мен кескіндерге қандай өзгертулер еңгізуге болады?</a:t>
            </a:r>
            <a:endParaRPr b="0" lang="en-US"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2.Корректировка бөлімінде суреттерге қандай функциялар қолданылады?</a:t>
            </a:r>
            <a:endParaRPr b="0" lang="en-US"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Calibri"/>
              </a:rPr>
              <a:t>3.Әсерлер бөліміндегі командаларын атап шығыныз</a:t>
            </a:r>
            <a:endParaRPr b="0" lang="en-US"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Рисунок 48" descr=""/>
          <p:cNvPicPr/>
          <p:nvPr/>
        </p:nvPicPr>
        <p:blipFill>
          <a:blip r:embed="rId1"/>
          <a:stretch/>
        </p:blipFill>
        <p:spPr>
          <a:xfrm>
            <a:off x="652320" y="7978680"/>
            <a:ext cx="200160" cy="203400"/>
          </a:xfrm>
          <a:prstGeom prst="rect">
            <a:avLst/>
          </a:prstGeom>
          <a:ln w="0">
            <a:noFill/>
          </a:ln>
        </p:spPr>
      </p:pic>
      <p:sp>
        <p:nvSpPr>
          <p:cNvPr id="142"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4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44" name="Прямоугольник 74"/>
          <p:cNvSpPr/>
          <p:nvPr/>
        </p:nvSpPr>
        <p:spPr>
          <a:xfrm>
            <a:off x="2778120" y="3343320"/>
            <a:ext cx="157176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45" name="Google Shape;77;p1"/>
          <p:cNvCxnSpPr/>
          <p:nvPr/>
        </p:nvCxnSpPr>
        <p:spPr>
          <a:xfrm>
            <a:off x="212400" y="6621120"/>
            <a:ext cx="11729160" cy="26280"/>
          </a:xfrm>
          <a:prstGeom prst="straightConnector1">
            <a:avLst/>
          </a:prstGeom>
          <a:ln w="57240">
            <a:solidFill>
              <a:srgbClr val="33cccc"/>
            </a:solidFill>
            <a:miter/>
          </a:ln>
        </p:spPr>
      </p:cxnSp>
      <p:cxnSp>
        <p:nvCxnSpPr>
          <p:cNvPr id="146" name="Google Shape;78;p1"/>
          <p:cNvCxnSpPr/>
          <p:nvPr/>
        </p:nvCxnSpPr>
        <p:spPr>
          <a:xfrm>
            <a:off x="757080" y="6364080"/>
            <a:ext cx="10694160" cy="37080"/>
          </a:xfrm>
          <a:prstGeom prst="straightConnector1">
            <a:avLst/>
          </a:prstGeom>
          <a:ln w="38160">
            <a:solidFill>
              <a:srgbClr val="4472c4"/>
            </a:solidFill>
            <a:miter/>
          </a:ln>
        </p:spPr>
      </p:cxnSp>
      <p:sp>
        <p:nvSpPr>
          <p:cNvPr id="147" name="TextBox 5"/>
          <p:cNvSpPr/>
          <p:nvPr/>
        </p:nvSpPr>
        <p:spPr>
          <a:xfrm>
            <a:off x="1860480" y="1914480"/>
            <a:ext cx="3097440" cy="4597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Calibri"/>
              </a:rPr>
              <a:t>Қосымша тапсырма: </a:t>
            </a:r>
            <a:endParaRPr b="0" lang="en-US" sz="2400" strike="noStrike" u="none">
              <a:solidFill>
                <a:srgbClr val="000000"/>
              </a:solidFill>
              <a:uFillTx/>
              <a:latin typeface="Calibri"/>
            </a:endParaRPr>
          </a:p>
        </p:txBody>
      </p:sp>
      <p:sp>
        <p:nvSpPr>
          <p:cNvPr id="148" name="TextBox 1"/>
          <p:cNvSpPr/>
          <p:nvPr/>
        </p:nvSpPr>
        <p:spPr>
          <a:xfrm>
            <a:off x="1560600" y="2789280"/>
            <a:ext cx="8999280" cy="13136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Интернетті  пайдаланып  елімізде  орналасқан  тарихи ескерткіштерден 4 фотосуреттен тұратын альбом құрастыр.Интернеттен көшіріп алған 4 фотосуреттің форматын тексер. Өзгерту қажет болған жағдайда барлық суретті </a:t>
            </a:r>
            <a:r>
              <a:rPr b="0" lang="en-US" sz="2000" strike="noStrike" u="none">
                <a:solidFill>
                  <a:srgbClr val="000000"/>
                </a:solidFill>
                <a:uFillTx/>
                <a:latin typeface="Times New Roman"/>
                <a:ea typeface="Times New Roman"/>
              </a:rPr>
              <a:t>Photo-Brush-</a:t>
            </a:r>
            <a:r>
              <a:rPr b="0" lang="ru-RU" sz="2000" strike="noStrike" u="none">
                <a:solidFill>
                  <a:srgbClr val="000000"/>
                </a:solidFill>
                <a:uFillTx/>
                <a:latin typeface="Times New Roman"/>
                <a:ea typeface="Times New Roman"/>
              </a:rPr>
              <a:t>та бірдей *.</a:t>
            </a:r>
            <a:r>
              <a:rPr b="0" lang="en-US" sz="2000" strike="noStrike" u="none">
                <a:solidFill>
                  <a:srgbClr val="000000"/>
                </a:solidFill>
                <a:uFillTx/>
                <a:latin typeface="Times New Roman"/>
                <a:ea typeface="Times New Roman"/>
              </a:rPr>
              <a:t>jpg </a:t>
            </a:r>
            <a:r>
              <a:rPr b="0" lang="ru-RU" sz="2000" strike="noStrike" u="none">
                <a:solidFill>
                  <a:srgbClr val="000000"/>
                </a:solidFill>
                <a:uFillTx/>
                <a:latin typeface="Times New Roman"/>
                <a:ea typeface="Times New Roman"/>
              </a:rPr>
              <a:t>форматында сақта.</a:t>
            </a:r>
            <a:endParaRPr b="0" lang="en-US" sz="20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 name="Рисунок 48" descr=""/>
          <p:cNvPicPr/>
          <p:nvPr/>
        </p:nvPicPr>
        <p:blipFill>
          <a:blip r:embed="rId1"/>
          <a:stretch/>
        </p:blipFill>
        <p:spPr>
          <a:xfrm>
            <a:off x="652320" y="7978680"/>
            <a:ext cx="200160" cy="203400"/>
          </a:xfrm>
          <a:prstGeom prst="rect">
            <a:avLst/>
          </a:prstGeom>
          <a:ln w="0">
            <a:noFill/>
          </a:ln>
        </p:spPr>
      </p:pic>
      <p:sp>
        <p:nvSpPr>
          <p:cNvPr id="1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1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1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18" name="Google Shape;77;p1"/>
          <p:cNvCxnSpPr/>
          <p:nvPr/>
        </p:nvCxnSpPr>
        <p:spPr>
          <a:xfrm>
            <a:off x="212400" y="6621120"/>
            <a:ext cx="11729160" cy="26280"/>
          </a:xfrm>
          <a:prstGeom prst="straightConnector1">
            <a:avLst/>
          </a:prstGeom>
          <a:ln w="57240">
            <a:solidFill>
              <a:srgbClr val="33cccc"/>
            </a:solidFill>
            <a:miter/>
          </a:ln>
        </p:spPr>
      </p:cxnSp>
      <p:cxnSp>
        <p:nvCxnSpPr>
          <p:cNvPr id="19" name="Google Shape;78;p1"/>
          <p:cNvCxnSpPr/>
          <p:nvPr/>
        </p:nvCxnSpPr>
        <p:spPr>
          <a:xfrm>
            <a:off x="652320" y="3389040"/>
            <a:ext cx="10694160" cy="37080"/>
          </a:xfrm>
          <a:prstGeom prst="straightConnector1">
            <a:avLst/>
          </a:prstGeom>
          <a:ln w="38160">
            <a:solidFill>
              <a:srgbClr val="4472c4"/>
            </a:solidFill>
            <a:miter/>
          </a:ln>
        </p:spPr>
      </p:cxnSp>
      <p:sp>
        <p:nvSpPr>
          <p:cNvPr id="20"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Оқу мақсаты</a:t>
            </a:r>
            <a:endParaRPr b="0" lang="en-US" sz="2400" strike="noStrike" u="none">
              <a:solidFill>
                <a:srgbClr val="000000"/>
              </a:solidFill>
              <a:uFillTx/>
              <a:latin typeface="Calibri"/>
            </a:endParaRPr>
          </a:p>
        </p:txBody>
      </p:sp>
      <p:sp>
        <p:nvSpPr>
          <p:cNvPr id="21" name="TextBox 1"/>
          <p:cNvSpPr/>
          <p:nvPr/>
        </p:nvSpPr>
        <p:spPr>
          <a:xfrm>
            <a:off x="1141560" y="3740040"/>
            <a:ext cx="184284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Сабақ  мақсаты</a:t>
            </a:r>
            <a:endParaRPr b="0" lang="en-US" sz="1800" strike="noStrike" u="none">
              <a:solidFill>
                <a:srgbClr val="000000"/>
              </a:solidFill>
              <a:uFillTx/>
              <a:latin typeface="Calibri"/>
            </a:endParaRPr>
          </a:p>
        </p:txBody>
      </p:sp>
      <p:sp>
        <p:nvSpPr>
          <p:cNvPr id="22" name="TextBox 3"/>
          <p:cNvSpPr/>
          <p:nvPr/>
        </p:nvSpPr>
        <p:spPr>
          <a:xfrm>
            <a:off x="2144880" y="1754280"/>
            <a:ext cx="647064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5.2.2.3 векторлық суреттер жасау және өңдеу</a:t>
            </a:r>
            <a:endParaRPr b="0" lang="en-US" sz="2000" strike="noStrike" u="none">
              <a:solidFill>
                <a:srgbClr val="000000"/>
              </a:solidFill>
              <a:uFillTx/>
              <a:latin typeface="Calibri"/>
            </a:endParaRPr>
          </a:p>
        </p:txBody>
      </p:sp>
      <p:sp>
        <p:nvSpPr>
          <p:cNvPr id="23" name="TextBox 4"/>
          <p:cNvSpPr/>
          <p:nvPr/>
        </p:nvSpPr>
        <p:spPr>
          <a:xfrm>
            <a:off x="652320" y="4379760"/>
            <a:ext cx="10410840" cy="1252440"/>
          </a:xfrm>
          <a:prstGeom prst="rect">
            <a:avLst/>
          </a:prstGeom>
          <a:noFill/>
          <a:ln w="0">
            <a:noFill/>
          </a:ln>
        </p:spPr>
        <p:style>
          <a:lnRef idx="0"/>
          <a:fillRef idx="0"/>
          <a:effectRef idx="0"/>
          <a:fontRef idx="minor"/>
        </p:style>
        <p:txBody>
          <a:bodyPr lIns="90000" rIns="90000" tIns="46800" bIns="46800" anchor="t">
            <a:spAutoFit/>
          </a:bodyPr>
          <a:p>
            <a:pPr marL="343080" indent="-343080" algn="ct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Векторлық графикалық редактордың сурет салу және өңдеу құралдарын анықтайды</a:t>
            </a:r>
            <a:endParaRPr b="0" lang="en-US" sz="2000" strike="noStrike" u="none">
              <a:solidFill>
                <a:srgbClr val="000000"/>
              </a:solidFill>
              <a:uFillTx/>
              <a:latin typeface="Calibri"/>
            </a:endParaRPr>
          </a:p>
          <a:p>
            <a:pPr marL="343080" indent="-343080" algn="ct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Векторлық кескіндердің сапасын жақсарту үшін түс қисықтарын қолданады</a:t>
            </a:r>
            <a:endParaRPr b="0" lang="en-US" sz="2000" strike="noStrike" u="none">
              <a:solidFill>
                <a:srgbClr val="000000"/>
              </a:solidFill>
              <a:uFillTx/>
              <a:latin typeface="Calibri"/>
            </a:endParaRPr>
          </a:p>
          <a:p>
            <a:pPr marL="343080" indent="-3430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a:p>
            <a:pPr marL="343080" indent="-343080" algn="ct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 name="Рисунок 48" descr=""/>
          <p:cNvPicPr/>
          <p:nvPr/>
        </p:nvPicPr>
        <p:blipFill>
          <a:blip r:embed="rId1"/>
          <a:stretch/>
        </p:blipFill>
        <p:spPr>
          <a:xfrm>
            <a:off x="652320" y="7978680"/>
            <a:ext cx="200160" cy="203400"/>
          </a:xfrm>
          <a:prstGeom prst="rect">
            <a:avLst/>
          </a:prstGeom>
          <a:ln w="0">
            <a:noFill/>
          </a:ln>
        </p:spPr>
      </p:pic>
      <p:sp>
        <p:nvSpPr>
          <p:cNvPr id="2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26"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27"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28" name="Google Shape;77;p1"/>
          <p:cNvCxnSpPr/>
          <p:nvPr/>
        </p:nvCxnSpPr>
        <p:spPr>
          <a:xfrm>
            <a:off x="212400" y="6621120"/>
            <a:ext cx="11729160" cy="26280"/>
          </a:xfrm>
          <a:prstGeom prst="straightConnector1">
            <a:avLst/>
          </a:prstGeom>
          <a:ln w="57240">
            <a:solidFill>
              <a:srgbClr val="33cccc"/>
            </a:solidFill>
            <a:miter/>
          </a:ln>
        </p:spPr>
      </p:cxnSp>
      <p:cxnSp>
        <p:nvCxnSpPr>
          <p:cNvPr id="29" name="Google Shape;78;p1"/>
          <p:cNvCxnSpPr/>
          <p:nvPr/>
        </p:nvCxnSpPr>
        <p:spPr>
          <a:xfrm>
            <a:off x="757080" y="6364080"/>
            <a:ext cx="10694160" cy="37080"/>
          </a:xfrm>
          <a:prstGeom prst="straightConnector1">
            <a:avLst/>
          </a:prstGeom>
          <a:ln w="38160">
            <a:solidFill>
              <a:srgbClr val="4472c4"/>
            </a:solidFill>
            <a:miter/>
          </a:ln>
        </p:spPr>
      </p:cxnSp>
      <p:sp>
        <p:nvSpPr>
          <p:cNvPr id="3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uFillTx/>
              <a:latin typeface="Calibri"/>
            </a:endParaRPr>
          </a:p>
        </p:txBody>
      </p:sp>
      <p:sp>
        <p:nvSpPr>
          <p:cNvPr id="31"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en-US" sz="2400" strike="noStrike" u="none">
              <a:solidFill>
                <a:srgbClr val="000000"/>
              </a:solidFill>
              <a:uFillTx/>
              <a:latin typeface="Calibri"/>
            </a:endParaRPr>
          </a:p>
        </p:txBody>
      </p:sp>
      <p:sp>
        <p:nvSpPr>
          <p:cNvPr id="32" name="TextBox 1"/>
          <p:cNvSpPr/>
          <p:nvPr/>
        </p:nvSpPr>
        <p:spPr>
          <a:xfrm>
            <a:off x="1835280" y="2263680"/>
            <a:ext cx="8537400" cy="1171080"/>
          </a:xfrm>
          <a:prstGeom prst="rect">
            <a:avLst/>
          </a:prstGeom>
          <a:noFill/>
          <a:ln w="0">
            <a:noFill/>
          </a:ln>
        </p:spPr>
        <p:style>
          <a:lnRef idx="0"/>
          <a:fillRef idx="0"/>
          <a:effectRef idx="0"/>
          <a:fontRef idx="minor"/>
        </p:style>
        <p:txBody>
          <a:bodyPr lIns="90000" rIns="90000" tIns="46800" bIns="46800" anchor="t">
            <a:spAutoFit/>
          </a:bodyPr>
          <a:p>
            <a:pPr marL="343080" indent="-343080">
              <a:lnSpc>
                <a:spcPct val="90000"/>
              </a:lnSpc>
              <a:spcBef>
                <a:spcPts val="100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Векторлық графикалық редакторды қолдана отырып суретті өңдейді</a:t>
            </a:r>
            <a:endParaRPr b="0" lang="en-US" sz="2000" strike="noStrike" u="none">
              <a:solidFill>
                <a:srgbClr val="000000"/>
              </a:solidFill>
              <a:uFillTx/>
              <a:latin typeface="Calibri"/>
            </a:endParaRPr>
          </a:p>
          <a:p>
            <a:pPr marL="343080" indent="-343080">
              <a:lnSpc>
                <a:spcPct val="90000"/>
              </a:lnSpc>
              <a:spcBef>
                <a:spcPts val="100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Графикалық редактордың түс қисықтар командаларын қолдана алады </a:t>
            </a:r>
            <a:endParaRPr b="0" lang="en-US" sz="2000" strike="noStrike" u="none">
              <a:solidFill>
                <a:srgbClr val="000000"/>
              </a:solidFill>
              <a:uFillTx/>
              <a:latin typeface="Calibri"/>
            </a:endParaRPr>
          </a:p>
          <a:p>
            <a:pPr marL="343080" indent="-343080">
              <a:lnSpc>
                <a:spcPct val="90000"/>
              </a:lnSpc>
              <a:spcBef>
                <a:spcPts val="1001"/>
              </a:spcBef>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Векторлық  кескіндерді өңдейді</a:t>
            </a:r>
            <a:endParaRPr b="0" lang="en-US" sz="20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 name="Рисунок 48" descr=""/>
          <p:cNvPicPr/>
          <p:nvPr/>
        </p:nvPicPr>
        <p:blipFill>
          <a:blip r:embed="rId1"/>
          <a:stretch/>
        </p:blipFill>
        <p:spPr>
          <a:xfrm>
            <a:off x="652320" y="7978680"/>
            <a:ext cx="200160" cy="203400"/>
          </a:xfrm>
          <a:prstGeom prst="rect">
            <a:avLst/>
          </a:prstGeom>
          <a:ln w="0">
            <a:noFill/>
          </a:ln>
        </p:spPr>
      </p:pic>
      <p:sp>
        <p:nvSpPr>
          <p:cNvPr id="34"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3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3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37" name="Google Shape;77;p1"/>
          <p:cNvCxnSpPr/>
          <p:nvPr/>
        </p:nvCxnSpPr>
        <p:spPr>
          <a:xfrm>
            <a:off x="212400" y="6621120"/>
            <a:ext cx="11729160" cy="26280"/>
          </a:xfrm>
          <a:prstGeom prst="straightConnector1">
            <a:avLst/>
          </a:prstGeom>
          <a:ln w="57240">
            <a:solidFill>
              <a:srgbClr val="33cccc"/>
            </a:solidFill>
            <a:miter/>
          </a:ln>
        </p:spPr>
      </p:cxnSp>
      <p:cxnSp>
        <p:nvCxnSpPr>
          <p:cNvPr id="38" name="Google Shape;78;p1"/>
          <p:cNvCxnSpPr/>
          <p:nvPr/>
        </p:nvCxnSpPr>
        <p:spPr>
          <a:xfrm>
            <a:off x="757080" y="6364080"/>
            <a:ext cx="10694160" cy="37080"/>
          </a:xfrm>
          <a:prstGeom prst="straightConnector1">
            <a:avLst/>
          </a:prstGeom>
          <a:ln w="38160">
            <a:solidFill>
              <a:srgbClr val="4472c4"/>
            </a:solidFill>
            <a:miter/>
          </a:ln>
        </p:spPr>
      </p:cxnSp>
      <p:sp>
        <p:nvSpPr>
          <p:cNvPr id="39" name="TextBox 9"/>
          <p:cNvSpPr/>
          <p:nvPr/>
        </p:nvSpPr>
        <p:spPr>
          <a:xfrm>
            <a:off x="1046160" y="1198440"/>
            <a:ext cx="9753480" cy="2456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«Квест» ойыны.</a:t>
            </a:r>
            <a:endParaRPr b="0" lang="en-US"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Сіздерге Photo- Brush құралдарының суреттері және аттары жазылған парақшалар беріледі. Суреттері бар парақшаларға шапшаң түрде атарын тауып сәйкестендіріп жабыстыру керек.</a:t>
            </a:r>
            <a:endParaRPr b="0" lang="en-US"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a:p>
            <a:pPr>
              <a:lnSpc>
                <a:spcPct val="9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 </a:t>
            </a:r>
            <a:endParaRPr b="0" lang="en-US"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p:txBody>
      </p:sp>
      <p:pic>
        <p:nvPicPr>
          <p:cNvPr id="40" name="Рисунок 1" descr=""/>
          <p:cNvPicPr/>
          <p:nvPr/>
        </p:nvPicPr>
        <p:blipFill>
          <a:blip r:embed="rId2"/>
          <a:srcRect l="23228" t="26850" r="44892" b="31929"/>
          <a:stretch/>
        </p:blipFill>
        <p:spPr>
          <a:xfrm>
            <a:off x="1420920" y="2612880"/>
            <a:ext cx="8186760" cy="353088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Рисунок 48" descr=""/>
          <p:cNvPicPr/>
          <p:nvPr/>
        </p:nvPicPr>
        <p:blipFill>
          <a:blip r:embed="rId1"/>
          <a:stretch/>
        </p:blipFill>
        <p:spPr>
          <a:xfrm>
            <a:off x="652320" y="7978680"/>
            <a:ext cx="200160" cy="203400"/>
          </a:xfrm>
          <a:prstGeom prst="rect">
            <a:avLst/>
          </a:prstGeom>
          <a:ln w="0">
            <a:noFill/>
          </a:ln>
        </p:spPr>
      </p:pic>
      <p:sp>
        <p:nvSpPr>
          <p:cNvPr id="42"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4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4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45" name="Google Shape;77;p1"/>
          <p:cNvCxnSpPr/>
          <p:nvPr/>
        </p:nvCxnSpPr>
        <p:spPr>
          <a:xfrm>
            <a:off x="212400" y="6621120"/>
            <a:ext cx="11729160" cy="26280"/>
          </a:xfrm>
          <a:prstGeom prst="straightConnector1">
            <a:avLst/>
          </a:prstGeom>
          <a:ln w="57240">
            <a:solidFill>
              <a:srgbClr val="33cccc"/>
            </a:solidFill>
            <a:miter/>
          </a:ln>
        </p:spPr>
      </p:cxnSp>
      <p:cxnSp>
        <p:nvCxnSpPr>
          <p:cNvPr id="46" name="Google Shape;78;p1"/>
          <p:cNvCxnSpPr/>
          <p:nvPr/>
        </p:nvCxnSpPr>
        <p:spPr>
          <a:xfrm>
            <a:off x="757080" y="6364080"/>
            <a:ext cx="10694160" cy="37080"/>
          </a:xfrm>
          <a:prstGeom prst="straightConnector1">
            <a:avLst/>
          </a:prstGeom>
          <a:ln w="38160">
            <a:solidFill>
              <a:srgbClr val="4472c4"/>
            </a:solidFill>
            <a:miter/>
          </a:ln>
        </p:spPr>
      </p:cxnSp>
      <p:sp>
        <p:nvSpPr>
          <p:cNvPr id="47" name="TextBox 9"/>
          <p:cNvSpPr/>
          <p:nvPr/>
        </p:nvSpPr>
        <p:spPr>
          <a:xfrm>
            <a:off x="1046160" y="1198440"/>
            <a:ext cx="975348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ea typeface="Arial"/>
              </a:rPr>
              <a:t>«Квест» ойыны. Жауабын тексер!</a:t>
            </a:r>
            <a:endParaRPr b="0" lang="en-US" sz="2000" strike="noStrike" u="none">
              <a:solidFill>
                <a:srgbClr val="000000"/>
              </a:solidFill>
              <a:uFillTx/>
              <a:latin typeface="Calibri"/>
            </a:endParaRPr>
          </a:p>
        </p:txBody>
      </p:sp>
      <p:pic>
        <p:nvPicPr>
          <p:cNvPr id="48" name="Рисунок 2" descr=""/>
          <p:cNvPicPr/>
          <p:nvPr/>
        </p:nvPicPr>
        <p:blipFill>
          <a:blip r:embed="rId2"/>
          <a:srcRect l="0" t="32947" r="1745" b="7531"/>
          <a:stretch/>
        </p:blipFill>
        <p:spPr>
          <a:xfrm>
            <a:off x="1193760" y="1917720"/>
            <a:ext cx="8437680" cy="382572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Рисунок 48" descr=""/>
          <p:cNvPicPr/>
          <p:nvPr/>
        </p:nvPicPr>
        <p:blipFill>
          <a:blip r:embed="rId1"/>
          <a:stretch/>
        </p:blipFill>
        <p:spPr>
          <a:xfrm>
            <a:off x="652320" y="7978680"/>
            <a:ext cx="200160" cy="203400"/>
          </a:xfrm>
          <a:prstGeom prst="rect">
            <a:avLst/>
          </a:prstGeom>
          <a:ln w="0">
            <a:noFill/>
          </a:ln>
        </p:spPr>
      </p:pic>
      <p:sp>
        <p:nvSpPr>
          <p:cNvPr id="50"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51"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52"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53" name="Google Shape;77;p1"/>
          <p:cNvCxnSpPr/>
          <p:nvPr/>
        </p:nvCxnSpPr>
        <p:spPr>
          <a:xfrm>
            <a:off x="212400" y="6621120"/>
            <a:ext cx="11729160" cy="26280"/>
          </a:xfrm>
          <a:prstGeom prst="straightConnector1">
            <a:avLst/>
          </a:prstGeom>
          <a:ln w="57240">
            <a:solidFill>
              <a:srgbClr val="33cccc"/>
            </a:solidFill>
            <a:miter/>
          </a:ln>
        </p:spPr>
      </p:cxnSp>
      <p:cxnSp>
        <p:nvCxnSpPr>
          <p:cNvPr id="54" name="Google Shape;78;p1"/>
          <p:cNvCxnSpPr/>
          <p:nvPr/>
        </p:nvCxnSpPr>
        <p:spPr>
          <a:xfrm>
            <a:off x="757080" y="6364080"/>
            <a:ext cx="10694160" cy="37080"/>
          </a:xfrm>
          <a:prstGeom prst="straightConnector1">
            <a:avLst/>
          </a:prstGeom>
          <a:ln w="38160">
            <a:solidFill>
              <a:srgbClr val="4472c4"/>
            </a:solidFill>
            <a:miter/>
          </a:ln>
        </p:spPr>
      </p:cxnSp>
      <p:pic>
        <p:nvPicPr>
          <p:cNvPr id="55" name="Рисунок 1" descr=""/>
          <p:cNvPicPr/>
          <p:nvPr/>
        </p:nvPicPr>
        <p:blipFill>
          <a:blip r:embed="rId2"/>
          <a:srcRect l="29486" t="30271" r="45111" b="24547"/>
          <a:stretch/>
        </p:blipFill>
        <p:spPr>
          <a:xfrm>
            <a:off x="1092240" y="1141560"/>
            <a:ext cx="3009960" cy="2573280"/>
          </a:xfrm>
          <a:prstGeom prst="rect">
            <a:avLst/>
          </a:prstGeom>
          <a:ln w="0">
            <a:noFill/>
          </a:ln>
        </p:spPr>
      </p:pic>
      <p:pic>
        <p:nvPicPr>
          <p:cNvPr id="56" name="Рисунок 2" descr=""/>
          <p:cNvPicPr/>
          <p:nvPr/>
        </p:nvPicPr>
        <p:blipFill>
          <a:blip r:embed="rId3"/>
          <a:srcRect l="5210" t="32092" r="45294" b="23730"/>
          <a:stretch/>
        </p:blipFill>
        <p:spPr>
          <a:xfrm>
            <a:off x="812880" y="3789360"/>
            <a:ext cx="5010120" cy="2514600"/>
          </a:xfrm>
          <a:prstGeom prst="rect">
            <a:avLst/>
          </a:prstGeom>
          <a:ln w="0">
            <a:noFill/>
          </a:ln>
        </p:spPr>
      </p:pic>
      <p:pic>
        <p:nvPicPr>
          <p:cNvPr id="57" name="Рисунок 3" descr=""/>
          <p:cNvPicPr/>
          <p:nvPr/>
        </p:nvPicPr>
        <p:blipFill>
          <a:blip r:embed="rId4"/>
          <a:srcRect l="13624" t="36850" r="54615" b="25625"/>
          <a:stretch/>
        </p:blipFill>
        <p:spPr>
          <a:xfrm>
            <a:off x="4589640" y="1441440"/>
            <a:ext cx="2570040" cy="1928880"/>
          </a:xfrm>
          <a:prstGeom prst="rect">
            <a:avLst/>
          </a:prstGeom>
          <a:ln w="0">
            <a:noFill/>
          </a:ln>
        </p:spPr>
      </p:pic>
      <p:pic>
        <p:nvPicPr>
          <p:cNvPr id="58" name="Рисунок 4" descr=""/>
          <p:cNvPicPr/>
          <p:nvPr/>
        </p:nvPicPr>
        <p:blipFill>
          <a:blip r:embed="rId5"/>
          <a:srcRect l="52670" t="37229" r="14894" b="25217"/>
          <a:stretch/>
        </p:blipFill>
        <p:spPr>
          <a:xfrm>
            <a:off x="7178760" y="1432080"/>
            <a:ext cx="2633400" cy="1938240"/>
          </a:xfrm>
          <a:prstGeom prst="rect">
            <a:avLst/>
          </a:prstGeom>
          <a:ln w="0">
            <a:noFill/>
          </a:ln>
        </p:spPr>
      </p:pic>
      <p:pic>
        <p:nvPicPr>
          <p:cNvPr id="59" name="Рисунок 6" descr=""/>
          <p:cNvPicPr/>
          <p:nvPr/>
        </p:nvPicPr>
        <p:blipFill>
          <a:blip r:embed="rId6"/>
          <a:srcRect l="56654" t="47721" r="13832" b="20221"/>
          <a:stretch/>
        </p:blipFill>
        <p:spPr>
          <a:xfrm>
            <a:off x="5878440" y="3613320"/>
            <a:ext cx="2662200" cy="1992240"/>
          </a:xfrm>
          <a:prstGeom prst="rect">
            <a:avLst/>
          </a:prstGeom>
          <a:ln w="0">
            <a:noFill/>
          </a:ln>
        </p:spPr>
      </p:pic>
      <p:pic>
        <p:nvPicPr>
          <p:cNvPr id="60" name="Рисунок 7" descr=""/>
          <p:cNvPicPr/>
          <p:nvPr/>
        </p:nvPicPr>
        <p:blipFill>
          <a:blip r:embed="rId7"/>
          <a:srcRect l="56657" t="34532" r="14263" b="32495"/>
          <a:stretch/>
        </p:blipFill>
        <p:spPr>
          <a:xfrm>
            <a:off x="8518680" y="3608280"/>
            <a:ext cx="2582640" cy="199728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Рисунок 48" descr=""/>
          <p:cNvPicPr/>
          <p:nvPr/>
        </p:nvPicPr>
        <p:blipFill>
          <a:blip r:embed="rId1"/>
          <a:stretch/>
        </p:blipFill>
        <p:spPr>
          <a:xfrm>
            <a:off x="652320" y="7978680"/>
            <a:ext cx="200160" cy="203400"/>
          </a:xfrm>
          <a:prstGeom prst="rect">
            <a:avLst/>
          </a:prstGeom>
          <a:ln w="0">
            <a:noFill/>
          </a:ln>
        </p:spPr>
      </p:pic>
      <p:sp>
        <p:nvSpPr>
          <p:cNvPr id="62"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6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6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65" name="Google Shape;77;p1"/>
          <p:cNvCxnSpPr/>
          <p:nvPr/>
        </p:nvCxnSpPr>
        <p:spPr>
          <a:xfrm>
            <a:off x="212400" y="6621120"/>
            <a:ext cx="11729160" cy="26280"/>
          </a:xfrm>
          <a:prstGeom prst="straightConnector1">
            <a:avLst/>
          </a:prstGeom>
          <a:ln w="57240">
            <a:solidFill>
              <a:srgbClr val="33cccc"/>
            </a:solidFill>
            <a:miter/>
          </a:ln>
        </p:spPr>
      </p:cxnSp>
      <p:cxnSp>
        <p:nvCxnSpPr>
          <p:cNvPr id="66" name="Google Shape;78;p1"/>
          <p:cNvCxnSpPr/>
          <p:nvPr/>
        </p:nvCxnSpPr>
        <p:spPr>
          <a:xfrm>
            <a:off x="757080" y="6364080"/>
            <a:ext cx="10694160" cy="37080"/>
          </a:xfrm>
          <a:prstGeom prst="straightConnector1">
            <a:avLst/>
          </a:prstGeom>
          <a:ln w="38160">
            <a:solidFill>
              <a:srgbClr val="4472c4"/>
            </a:solidFill>
            <a:miter/>
          </a:ln>
        </p:spPr>
      </p:cxnSp>
      <p:sp>
        <p:nvSpPr>
          <p:cNvPr id="67" name="TextBox 1"/>
          <p:cNvSpPr/>
          <p:nvPr/>
        </p:nvSpPr>
        <p:spPr>
          <a:xfrm>
            <a:off x="2090880" y="1389240"/>
            <a:ext cx="7702560" cy="1069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Times New Roman"/>
                <a:ea typeface="Times New Roman"/>
              </a:rPr>
              <a:t>Photo-Brush</a:t>
            </a:r>
            <a:r>
              <a:rPr b="0" lang="kk-KZ" sz="3200" strike="noStrike" u="none">
                <a:solidFill>
                  <a:srgbClr val="000000"/>
                </a:solidFill>
                <a:uFillTx/>
                <a:latin typeface="Times New Roman"/>
                <a:ea typeface="Times New Roman"/>
              </a:rPr>
              <a:t> графикалық редакторындағы </a:t>
            </a:r>
            <a:r>
              <a:rPr b="1" lang="kk-KZ" sz="3200" strike="noStrike" u="none">
                <a:solidFill>
                  <a:srgbClr val="000000"/>
                </a:solidFill>
                <a:uFillTx/>
                <a:latin typeface="Times New Roman"/>
                <a:ea typeface="Times New Roman"/>
              </a:rPr>
              <a:t>Корректировка</a:t>
            </a:r>
            <a:r>
              <a:rPr b="0" lang="kk-KZ" sz="3200" strike="noStrike" u="none">
                <a:solidFill>
                  <a:srgbClr val="000000"/>
                </a:solidFill>
                <a:uFillTx/>
                <a:latin typeface="Times New Roman"/>
                <a:ea typeface="Times New Roman"/>
              </a:rPr>
              <a:t> (Түзету) мәзірі</a:t>
            </a:r>
            <a:endParaRPr b="0" lang="en-US" sz="3200" strike="noStrike" u="none">
              <a:solidFill>
                <a:srgbClr val="000000"/>
              </a:solidFill>
              <a:uFillTx/>
              <a:latin typeface="Calibri"/>
            </a:endParaRPr>
          </a:p>
        </p:txBody>
      </p:sp>
      <p:sp>
        <p:nvSpPr>
          <p:cNvPr id="68" name="TextBox 3"/>
          <p:cNvSpPr/>
          <p:nvPr/>
        </p:nvSpPr>
        <p:spPr>
          <a:xfrm>
            <a:off x="1403280" y="3036960"/>
            <a:ext cx="9504360" cy="22284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Photo- Brush редакторы көмегімен векторлық суреттің сапасын көтеруге, түсін қанық етуге және суретті өңдеуге болады. Суреттерді өңдеуге арналған негізгі командалар редактор мәзіріндегі </a:t>
            </a:r>
            <a:r>
              <a:rPr b="1" lang="kk-KZ" sz="2000" strike="noStrike" u="none">
                <a:solidFill>
                  <a:srgbClr val="000000"/>
                </a:solidFill>
                <a:uFillTx/>
                <a:latin typeface="Times New Roman"/>
                <a:ea typeface="Times New Roman"/>
              </a:rPr>
              <a:t>Корректировка</a:t>
            </a:r>
            <a:r>
              <a:rPr b="0" lang="kk-KZ" sz="2000" strike="noStrike" u="none">
                <a:solidFill>
                  <a:srgbClr val="000000"/>
                </a:solidFill>
                <a:uFillTx/>
                <a:latin typeface="Times New Roman"/>
                <a:ea typeface="Times New Roman"/>
              </a:rPr>
              <a:t> (Түзету) және құралдар тақтасындағы </a:t>
            </a:r>
            <a:r>
              <a:rPr b="1" lang="kk-KZ" sz="2000" strike="noStrike" u="none">
                <a:solidFill>
                  <a:srgbClr val="000000"/>
                </a:solidFill>
                <a:uFillTx/>
                <a:latin typeface="Times New Roman"/>
                <a:ea typeface="Times New Roman"/>
              </a:rPr>
              <a:t>Эффекты</a:t>
            </a:r>
            <a:r>
              <a:rPr b="0" lang="kk-KZ" sz="2000" strike="noStrike" u="none">
                <a:solidFill>
                  <a:srgbClr val="000000"/>
                </a:solidFill>
                <a:uFillTx/>
                <a:latin typeface="Times New Roman"/>
                <a:ea typeface="Times New Roman"/>
              </a:rPr>
              <a:t> (Әсерлер) бөлімінде орналасқан. </a:t>
            </a:r>
            <a:endParaRPr b="0" lang="en-US"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Корректировка</a:t>
            </a:r>
            <a:r>
              <a:rPr b="0" lang="ru-RU" sz="2000" strike="noStrike" u="none">
                <a:solidFill>
                  <a:srgbClr val="000000"/>
                </a:solidFill>
                <a:uFillTx/>
                <a:latin typeface="Times New Roman"/>
                <a:ea typeface="Times New Roman"/>
              </a:rPr>
              <a:t> (Түзету) бөлімінде суреттегі түстерді өзгерту, суреттің түсін бозарту немесе бояуын қанық ету, суреттің жарықтылығын және қанықтылығын басқару сияқты функциялар қолданылады</a:t>
            </a:r>
            <a:endParaRPr b="0" lang="en-US" sz="2000" strike="noStrike" u="none">
              <a:solidFill>
                <a:srgbClr val="000000"/>
              </a:solidFill>
              <a:uFillTx/>
              <a:latin typeface="Calibri"/>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Рисунок 48" descr=""/>
          <p:cNvPicPr/>
          <p:nvPr/>
        </p:nvPicPr>
        <p:blipFill>
          <a:blip r:embed="rId1"/>
          <a:stretch/>
        </p:blipFill>
        <p:spPr>
          <a:xfrm>
            <a:off x="652320" y="7978680"/>
            <a:ext cx="200160" cy="203400"/>
          </a:xfrm>
          <a:prstGeom prst="rect">
            <a:avLst/>
          </a:prstGeom>
          <a:ln w="0">
            <a:noFill/>
          </a:ln>
        </p:spPr>
      </p:pic>
      <p:sp>
        <p:nvSpPr>
          <p:cNvPr id="70" name="object 2"/>
          <p:cNvSpPr/>
          <p:nvPr/>
        </p:nvSpPr>
        <p:spPr>
          <a:xfrm>
            <a:off x="1440" y="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71"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72"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73" name="Google Shape;77;p1"/>
          <p:cNvCxnSpPr/>
          <p:nvPr/>
        </p:nvCxnSpPr>
        <p:spPr>
          <a:xfrm>
            <a:off x="212400" y="6621120"/>
            <a:ext cx="11729160" cy="26280"/>
          </a:xfrm>
          <a:prstGeom prst="straightConnector1">
            <a:avLst/>
          </a:prstGeom>
          <a:ln w="57240">
            <a:solidFill>
              <a:srgbClr val="33cccc"/>
            </a:solidFill>
            <a:miter/>
          </a:ln>
        </p:spPr>
      </p:cxnSp>
      <p:cxnSp>
        <p:nvCxnSpPr>
          <p:cNvPr id="74" name="Google Shape;78;p1"/>
          <p:cNvCxnSpPr/>
          <p:nvPr/>
        </p:nvCxnSpPr>
        <p:spPr>
          <a:xfrm>
            <a:off x="757080" y="6364080"/>
            <a:ext cx="10694160" cy="37080"/>
          </a:xfrm>
          <a:prstGeom prst="straightConnector1">
            <a:avLst/>
          </a:prstGeom>
          <a:ln w="38160">
            <a:solidFill>
              <a:srgbClr val="4472c4"/>
            </a:solidFill>
            <a:miter/>
          </a:ln>
        </p:spPr>
      </p:cxnSp>
      <p:sp>
        <p:nvSpPr>
          <p:cNvPr id="75" name="TextBox 1"/>
          <p:cNvSpPr/>
          <p:nvPr/>
        </p:nvSpPr>
        <p:spPr>
          <a:xfrm>
            <a:off x="2090880" y="1389240"/>
            <a:ext cx="7702560" cy="1069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Times New Roman"/>
                <a:ea typeface="Times New Roman"/>
              </a:rPr>
              <a:t>Photo-Brush</a:t>
            </a:r>
            <a:r>
              <a:rPr b="0" lang="kk-KZ" sz="3200" strike="noStrike" u="none">
                <a:solidFill>
                  <a:srgbClr val="000000"/>
                </a:solidFill>
                <a:uFillTx/>
                <a:latin typeface="Times New Roman"/>
                <a:ea typeface="Times New Roman"/>
              </a:rPr>
              <a:t> графикалық редакторындағы </a:t>
            </a:r>
            <a:r>
              <a:rPr b="1" lang="kk-KZ" sz="3200" strike="noStrike" u="none">
                <a:solidFill>
                  <a:srgbClr val="000000"/>
                </a:solidFill>
                <a:uFillTx/>
                <a:latin typeface="Times New Roman"/>
                <a:ea typeface="Times New Roman"/>
              </a:rPr>
              <a:t>Эффекты</a:t>
            </a:r>
            <a:r>
              <a:rPr b="0" lang="kk-KZ" sz="3200" strike="noStrike" u="none">
                <a:solidFill>
                  <a:srgbClr val="000000"/>
                </a:solidFill>
                <a:uFillTx/>
                <a:latin typeface="Times New Roman"/>
                <a:ea typeface="Times New Roman"/>
              </a:rPr>
              <a:t> мәзірі</a:t>
            </a:r>
            <a:endParaRPr b="0" lang="en-US" sz="3200" strike="noStrike" u="none">
              <a:solidFill>
                <a:srgbClr val="000000"/>
              </a:solidFill>
              <a:uFillTx/>
              <a:latin typeface="Calibri"/>
            </a:endParaRPr>
          </a:p>
        </p:txBody>
      </p:sp>
      <p:sp>
        <p:nvSpPr>
          <p:cNvPr id="76" name="TextBox 3"/>
          <p:cNvSpPr/>
          <p:nvPr/>
        </p:nvSpPr>
        <p:spPr>
          <a:xfrm>
            <a:off x="752400" y="3038400"/>
            <a:ext cx="4448160" cy="253332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rPr>
              <a:t>Құралдар тақтасының </a:t>
            </a:r>
            <a:r>
              <a:rPr b="1" lang="kk-KZ" sz="2000" strike="noStrike" u="none">
                <a:solidFill>
                  <a:srgbClr val="000000"/>
                </a:solidFill>
                <a:uFillTx/>
                <a:latin typeface="Calibri"/>
              </a:rPr>
              <a:t>Эффекты </a:t>
            </a:r>
            <a:r>
              <a:rPr b="0" lang="kk-KZ" sz="2000" strike="noStrike" u="none">
                <a:solidFill>
                  <a:srgbClr val="000000"/>
                </a:solidFill>
                <a:uFillTx/>
                <a:latin typeface="Times New Roman"/>
                <a:ea typeface="Times New Roman"/>
              </a:rPr>
              <a:t>(Әсерлер) </a:t>
            </a:r>
            <a:r>
              <a:rPr b="0" lang="kk-KZ" sz="2000" strike="noStrike" u="none">
                <a:solidFill>
                  <a:srgbClr val="000000"/>
                </a:solidFill>
                <a:uFillTx/>
                <a:latin typeface="Calibri"/>
              </a:rPr>
              <a:t>бөлімінде орналасқан</a:t>
            </a:r>
            <a:r>
              <a:rPr b="1" lang="kk-KZ" sz="2000" strike="noStrike" u="none">
                <a:solidFill>
                  <a:srgbClr val="000000"/>
                </a:solidFill>
                <a:uFillTx/>
                <a:latin typeface="Calibri"/>
              </a:rPr>
              <a:t> </a:t>
            </a:r>
            <a:r>
              <a:rPr b="0" lang="kk-KZ" sz="2000" strike="noStrike" u="none">
                <a:solidFill>
                  <a:srgbClr val="000000"/>
                </a:solidFill>
                <a:uFillTx/>
                <a:latin typeface="Calibri"/>
              </a:rPr>
              <a:t>әсер ету командалары көмегімен суретті қызық етіп өңдеуге болады. Әсерлер бөлімі </a:t>
            </a:r>
            <a:r>
              <a:rPr b="0" lang="en-US" sz="2000" strike="noStrike" u="none">
                <a:solidFill>
                  <a:srgbClr val="000000"/>
                </a:solidFill>
                <a:uFillTx/>
                <a:latin typeface="Times New Roman"/>
                <a:ea typeface="Times New Roman"/>
              </a:rPr>
              <a:t>Photo-Brush</a:t>
            </a:r>
            <a:r>
              <a:rPr b="0" lang="kk-KZ" sz="2000" strike="noStrike" u="none">
                <a:solidFill>
                  <a:srgbClr val="000000"/>
                </a:solidFill>
                <a:uFillTx/>
                <a:latin typeface="Times New Roman"/>
                <a:ea typeface="Times New Roman"/>
              </a:rPr>
              <a:t> графикалық редакторында негізгі жұмыс бетінің төменгі жағында орналасқан. </a:t>
            </a:r>
            <a:endParaRPr b="0" lang="en-US"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uFillTx/>
              <a:latin typeface="Calibri"/>
            </a:endParaRPr>
          </a:p>
        </p:txBody>
      </p:sp>
      <p:sp>
        <p:nvSpPr>
          <p:cNvPr id="77" name="TextBox 4"/>
          <p:cNvSpPr/>
          <p:nvPr/>
        </p:nvSpPr>
        <p:spPr>
          <a:xfrm>
            <a:off x="2627280" y="5884920"/>
            <a:ext cx="207324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en-US" sz="1800" strike="noStrike" u="none">
              <a:solidFill>
                <a:srgbClr val="000000"/>
              </a:solidFill>
              <a:uFillTx/>
              <a:latin typeface="Calibri"/>
            </a:endParaRPr>
          </a:p>
        </p:txBody>
      </p:sp>
      <p:pic>
        <p:nvPicPr>
          <p:cNvPr id="78" name="Рисунок 5" descr=""/>
          <p:cNvPicPr/>
          <p:nvPr/>
        </p:nvPicPr>
        <p:blipFill>
          <a:blip r:embed="rId2"/>
          <a:stretch/>
        </p:blipFill>
        <p:spPr>
          <a:xfrm>
            <a:off x="5578560" y="2637000"/>
            <a:ext cx="5413320" cy="3247920"/>
          </a:xfrm>
          <a:prstGeom prst="rect">
            <a:avLst/>
          </a:prstGeom>
          <a:ln w="0">
            <a:noFill/>
          </a:ln>
        </p:spPr>
      </p:pic>
      <p:cxnSp>
        <p:nvCxnSpPr>
          <p:cNvPr id="79" name="Прямая со стрелкой 7"/>
          <p:cNvCxnSpPr/>
          <p:nvPr/>
        </p:nvCxnSpPr>
        <p:spPr>
          <a:xfrm flipH="1" flipV="1">
            <a:off x="8306640" y="5473080"/>
            <a:ext cx="592920" cy="657720"/>
          </a:xfrm>
          <a:prstGeom prst="straightConnector1">
            <a:avLst/>
          </a:prstGeom>
          <a:ln w="57240">
            <a:solidFill>
              <a:srgbClr val="000000"/>
            </a:solidFill>
            <a:miter/>
            <a:tailEnd len="med" type="triangle" w="med"/>
          </a:ln>
        </p:spPr>
      </p:cxnSp>
      <p:sp>
        <p:nvSpPr>
          <p:cNvPr id="80" name="TextBox 8"/>
          <p:cNvSpPr/>
          <p:nvPr/>
        </p:nvSpPr>
        <p:spPr>
          <a:xfrm>
            <a:off x="8899560" y="5921280"/>
            <a:ext cx="198288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Әсерлер бөлімі</a:t>
            </a:r>
            <a:endParaRPr b="0" lang="en-US" sz="1800" strike="noStrike" u="none">
              <a:solidFill>
                <a:srgbClr val="000000"/>
              </a:solidFill>
              <a:uFillTx/>
              <a:latin typeface="Calibri"/>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Рисунок 48" descr=""/>
          <p:cNvPicPr/>
          <p:nvPr/>
        </p:nvPicPr>
        <p:blipFill>
          <a:blip r:embed="rId1"/>
          <a:stretch/>
        </p:blipFill>
        <p:spPr>
          <a:xfrm>
            <a:off x="652320" y="7978680"/>
            <a:ext cx="200160" cy="203400"/>
          </a:xfrm>
          <a:prstGeom prst="rect">
            <a:avLst/>
          </a:prstGeom>
          <a:ln w="0">
            <a:noFill/>
          </a:ln>
        </p:spPr>
      </p:pic>
      <p:sp>
        <p:nvSpPr>
          <p:cNvPr id="82" name="object 2"/>
          <p:cNvSpPr/>
          <p:nvPr/>
        </p:nvSpPr>
        <p:spPr>
          <a:xfrm>
            <a:off x="-17640" y="36360"/>
            <a:ext cx="12188880" cy="978120"/>
          </a:xfrm>
          <a:custGeom>
            <a:avLst/>
            <a:gdLst>
              <a:gd name="textAreaLeft" fmla="*/ 0 w 12188880"/>
              <a:gd name="textAreaRight" fmla="*/ 12189240 w 1218888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en-US" sz="1800" strike="noStrike" u="none">
              <a:solidFill>
                <a:srgbClr val="000000"/>
              </a:solidFill>
              <a:uFillTx/>
              <a:latin typeface="Calibri"/>
            </a:endParaRPr>
          </a:p>
        </p:txBody>
      </p:sp>
      <p:sp>
        <p:nvSpPr>
          <p:cNvPr id="8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en-US"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en-US" sz="1200" strike="noStrike" u="none">
              <a:solidFill>
                <a:srgbClr val="000000"/>
              </a:solidFill>
              <a:uFillTx/>
              <a:latin typeface="Calibri"/>
            </a:endParaRPr>
          </a:p>
        </p:txBody>
      </p:sp>
      <p:sp>
        <p:nvSpPr>
          <p:cNvPr id="8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en-US"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en-US" sz="1200" strike="noStrike" u="none">
              <a:solidFill>
                <a:srgbClr val="000000"/>
              </a:solidFill>
              <a:uFillTx/>
              <a:latin typeface="Calibri"/>
            </a:endParaRPr>
          </a:p>
        </p:txBody>
      </p:sp>
      <p:cxnSp>
        <p:nvCxnSpPr>
          <p:cNvPr id="85" name="Google Shape;77;p1"/>
          <p:cNvCxnSpPr/>
          <p:nvPr/>
        </p:nvCxnSpPr>
        <p:spPr>
          <a:xfrm>
            <a:off x="212400" y="6621120"/>
            <a:ext cx="11729160" cy="26280"/>
          </a:xfrm>
          <a:prstGeom prst="straightConnector1">
            <a:avLst/>
          </a:prstGeom>
          <a:ln w="57240">
            <a:solidFill>
              <a:srgbClr val="33cccc"/>
            </a:solidFill>
            <a:miter/>
          </a:ln>
        </p:spPr>
      </p:cxnSp>
      <p:cxnSp>
        <p:nvCxnSpPr>
          <p:cNvPr id="86" name="Google Shape;78;p1"/>
          <p:cNvCxnSpPr/>
          <p:nvPr/>
        </p:nvCxnSpPr>
        <p:spPr>
          <a:xfrm>
            <a:off x="757080" y="6364080"/>
            <a:ext cx="10694160" cy="37080"/>
          </a:xfrm>
          <a:prstGeom prst="straightConnector1">
            <a:avLst/>
          </a:prstGeom>
          <a:ln w="38160">
            <a:solidFill>
              <a:srgbClr val="4472c4"/>
            </a:solidFill>
            <a:miter/>
          </a:ln>
        </p:spPr>
      </p:cxnSp>
      <p:sp>
        <p:nvSpPr>
          <p:cNvPr id="87" name="TextBox 1"/>
          <p:cNvSpPr/>
          <p:nvPr/>
        </p:nvSpPr>
        <p:spPr>
          <a:xfrm>
            <a:off x="2090880" y="-25560"/>
            <a:ext cx="7702560" cy="10695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uFillTx/>
                <a:latin typeface="Times New Roman"/>
                <a:ea typeface="Times New Roman"/>
              </a:rPr>
              <a:t>Photo-Brush</a:t>
            </a:r>
            <a:r>
              <a:rPr b="0" lang="kk-KZ" sz="3200" strike="noStrike" u="none">
                <a:solidFill>
                  <a:srgbClr val="000000"/>
                </a:solidFill>
                <a:uFillTx/>
                <a:latin typeface="Times New Roman"/>
                <a:ea typeface="Times New Roman"/>
              </a:rPr>
              <a:t> графикалық редакторындағы </a:t>
            </a:r>
            <a:r>
              <a:rPr b="1" lang="kk-KZ" sz="3200" strike="noStrike" u="none">
                <a:solidFill>
                  <a:srgbClr val="000000"/>
                </a:solidFill>
                <a:uFillTx/>
                <a:latin typeface="Times New Roman"/>
                <a:ea typeface="Times New Roman"/>
              </a:rPr>
              <a:t>Эффекты</a:t>
            </a:r>
            <a:r>
              <a:rPr b="0" lang="kk-KZ" sz="3200" strike="noStrike" u="none">
                <a:solidFill>
                  <a:srgbClr val="000000"/>
                </a:solidFill>
                <a:uFillTx/>
                <a:latin typeface="Times New Roman"/>
                <a:ea typeface="Times New Roman"/>
              </a:rPr>
              <a:t> (Әсерлер) мәзірі</a:t>
            </a:r>
            <a:endParaRPr b="0" lang="en-US" sz="3200" strike="noStrike" u="none">
              <a:solidFill>
                <a:srgbClr val="000000"/>
              </a:solidFill>
              <a:uFillTx/>
              <a:latin typeface="Calibri"/>
            </a:endParaRPr>
          </a:p>
        </p:txBody>
      </p:sp>
      <p:sp>
        <p:nvSpPr>
          <p:cNvPr id="88" name="TextBox 3"/>
          <p:cNvSpPr/>
          <p:nvPr/>
        </p:nvSpPr>
        <p:spPr>
          <a:xfrm>
            <a:off x="1095480" y="1160640"/>
            <a:ext cx="9569520" cy="703800"/>
          </a:xfrm>
          <a:prstGeom prst="rect">
            <a:avLst/>
          </a:prstGeom>
          <a:noFill/>
          <a:ln w="0">
            <a:noFill/>
          </a:ln>
        </p:spPr>
        <p:style>
          <a:lnRef idx="0"/>
          <a:fillRef idx="0"/>
          <a:effectRef idx="0"/>
          <a:fontRef idx="minor"/>
        </p:style>
        <p:txBody>
          <a:bodyPr lIns="90000" rIns="90000" tIns="46800" bIns="46800" anchor="t">
            <a:sp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Calibri"/>
              </a:rPr>
              <a:t>Құралдар тақтасының </a:t>
            </a:r>
            <a:r>
              <a:rPr b="1" lang="kk-KZ" sz="2000" strike="noStrike" u="none">
                <a:solidFill>
                  <a:srgbClr val="000000"/>
                </a:solidFill>
                <a:uFillTx/>
                <a:latin typeface="Calibri"/>
              </a:rPr>
              <a:t>Эффекты </a:t>
            </a:r>
            <a:r>
              <a:rPr b="0" lang="kk-KZ" sz="2000" strike="noStrike" u="none">
                <a:solidFill>
                  <a:srgbClr val="000000"/>
                </a:solidFill>
                <a:uFillTx/>
                <a:latin typeface="Calibri"/>
              </a:rPr>
              <a:t>(Әсерлер) бөліміндегі командалардың кейбіреуімен танысайық</a:t>
            </a:r>
            <a:endParaRPr b="0" lang="en-US" sz="2000" strike="noStrike" u="none">
              <a:solidFill>
                <a:srgbClr val="000000"/>
              </a:solidFill>
              <a:uFillTx/>
              <a:latin typeface="Calibri"/>
            </a:endParaRPr>
          </a:p>
        </p:txBody>
      </p:sp>
      <p:sp>
        <p:nvSpPr>
          <p:cNvPr id="89" name="TextBox 4"/>
          <p:cNvSpPr/>
          <p:nvPr/>
        </p:nvSpPr>
        <p:spPr>
          <a:xfrm>
            <a:off x="2627280" y="5884920"/>
            <a:ext cx="207324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endParaRPr b="0" lang="en-US" sz="1800" strike="noStrike" u="none">
              <a:solidFill>
                <a:srgbClr val="000000"/>
              </a:solidFill>
              <a:uFillTx/>
              <a:latin typeface="Calibri"/>
            </a:endParaRPr>
          </a:p>
        </p:txBody>
      </p:sp>
      <p:pic>
        <p:nvPicPr>
          <p:cNvPr id="90" name="Рисунок 2" descr=""/>
          <p:cNvPicPr/>
          <p:nvPr/>
        </p:nvPicPr>
        <p:blipFill>
          <a:blip r:embed="rId2"/>
          <a:srcRect l="12896" t="37687" r="14540" b="33824"/>
          <a:stretch/>
        </p:blipFill>
        <p:spPr>
          <a:xfrm>
            <a:off x="1733400" y="1917720"/>
            <a:ext cx="8740800" cy="1508040"/>
          </a:xfrm>
          <a:prstGeom prst="rect">
            <a:avLst/>
          </a:prstGeom>
          <a:ln w="0">
            <a:noFill/>
          </a:ln>
        </p:spPr>
      </p:pic>
      <p:pic>
        <p:nvPicPr>
          <p:cNvPr id="91" name="Рисунок 10" descr=""/>
          <p:cNvPicPr/>
          <p:nvPr/>
        </p:nvPicPr>
        <p:blipFill>
          <a:blip r:embed="rId3"/>
          <a:srcRect l="12791" t="34242" r="15317" b="39478"/>
          <a:stretch/>
        </p:blipFill>
        <p:spPr>
          <a:xfrm>
            <a:off x="752400" y="3662280"/>
            <a:ext cx="10964880" cy="2592360"/>
          </a:xfrm>
          <a:prstGeom prst="rect">
            <a:avLst/>
          </a:prstGeom>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6018</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en-US</dc:language>
  <cp:lastModifiedBy>Admin</cp:lastModifiedBy>
  <cp:lastPrinted>2020-03-24T14:36:16Z</cp:lastPrinted>
  <dcterms:modified xsi:type="dcterms:W3CDTF">2020-10-19T08:30:29Z</dcterms:modified>
  <cp:revision>448</cp:revision>
  <dc:subject/>
  <dc:title>Презентация PowerPoint</dc:title>
</cp:coreProperties>
</file>