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20.10.2020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20.10.2020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20.10.2020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20.10.2020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20.10.2020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20.10.2020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20.10.2020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8794" y="285728"/>
            <a:ext cx="6958018" cy="928670"/>
          </a:xfrm>
        </p:spPr>
        <p:style>
          <a:lnRef idx="1">
            <a:schemeClr val="accent1"/>
          </a:lnRef>
          <a:fillRef idx="2">
            <a:schemeClr val="accent1"/>
          </a:fillRef>
          <a:effectRef idx="1">
            <a:schemeClr val="accent1"/>
          </a:effectRef>
          <a:fontRef idx="minor">
            <a:schemeClr val="dk1"/>
          </a:fontRef>
        </p:style>
        <p:txBody>
          <a:bodyPr>
            <a:normAutofit/>
          </a:bodyPr>
          <a:lstStyle/>
          <a:p>
            <a:r>
              <a:rPr lang="kk-KZ" sz="2200" dirty="0" smtClean="0">
                <a:latin typeface="Times New Roman" pitchFamily="18" charset="0"/>
                <a:cs typeface="Times New Roman" pitchFamily="18" charset="0"/>
              </a:rPr>
              <a:t>Сабақтың тақырыбы:</a:t>
            </a:r>
            <a:r>
              <a:rPr lang="kk-KZ" dirty="0" smtClean="0"/>
              <a:t/>
            </a:r>
            <a:br>
              <a:rPr lang="kk-KZ" dirty="0" smtClean="0"/>
            </a:br>
            <a:r>
              <a:rPr lang="kk-KZ" i="1" dirty="0" smtClean="0"/>
              <a:t>Растрлық кескіндерді өңдеу</a:t>
            </a:r>
            <a:endParaRPr lang="ru-RU" i="1" dirty="0"/>
          </a:p>
        </p:txBody>
      </p:sp>
      <p:sp>
        <p:nvSpPr>
          <p:cNvPr id="3" name="Подзаголовок 2"/>
          <p:cNvSpPr>
            <a:spLocks noGrp="1"/>
          </p:cNvSpPr>
          <p:nvPr>
            <p:ph type="subTitle" idx="1"/>
          </p:nvPr>
        </p:nvSpPr>
        <p:spPr>
          <a:xfrm>
            <a:off x="1900214" y="1285860"/>
            <a:ext cx="7100942" cy="4946186"/>
          </a:xfrm>
        </p:spPr>
        <p:style>
          <a:lnRef idx="2">
            <a:schemeClr val="accent1"/>
          </a:lnRef>
          <a:fillRef idx="1">
            <a:schemeClr val="lt1"/>
          </a:fillRef>
          <a:effectRef idx="0">
            <a:schemeClr val="accent1"/>
          </a:effectRef>
          <a:fontRef idx="minor">
            <a:schemeClr val="dk1"/>
          </a:fontRef>
        </p:style>
        <p:txBody>
          <a:bodyPr>
            <a:normAutofit/>
          </a:bodyPr>
          <a:lstStyle/>
          <a:p>
            <a:r>
              <a:rPr lang="kk-KZ" sz="2000" b="0" dirty="0" smtClean="0">
                <a:latin typeface="Times New Roman" pitchFamily="18" charset="0"/>
                <a:cs typeface="Times New Roman" pitchFamily="18" charset="0"/>
              </a:rPr>
              <a:t>Сабақтың мақсаты:</a:t>
            </a:r>
          </a:p>
          <a:p>
            <a:r>
              <a:rPr lang="kk-KZ" sz="20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Растрлық кескіндерді құруды және өңдеуді үйрену.</a:t>
            </a:r>
          </a:p>
          <a:p>
            <a:r>
              <a:rPr lang="kk-KZ" sz="1600" dirty="0" smtClean="0">
                <a:latin typeface="Times New Roman" pitchFamily="18" charset="0"/>
                <a:cs typeface="Times New Roman" pitchFamily="18" charset="0"/>
              </a:rPr>
              <a:t>              </a:t>
            </a:r>
            <a:r>
              <a:rPr lang="kk-KZ" sz="1600" dirty="0" smtClean="0"/>
              <a:t>Paint графикалық редакторының терезесі       элементтерін білу. </a:t>
            </a:r>
          </a:p>
          <a:p>
            <a:r>
              <a:rPr lang="kk-KZ" sz="1600" dirty="0" smtClean="0"/>
              <a:t>            Графикалық редакторда растрлық кескіндерді құру және өңдеу. </a:t>
            </a:r>
            <a:r>
              <a:rPr lang="kk-KZ" sz="1600" dirty="0" smtClean="0">
                <a:latin typeface="Times New Roman" pitchFamily="18" charset="0"/>
                <a:cs typeface="Times New Roman" pitchFamily="18" charset="0"/>
              </a:rPr>
              <a:t> </a:t>
            </a:r>
          </a:p>
          <a:p>
            <a:endParaRPr lang="kk-KZ" sz="16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r>
              <a:rPr lang="kk-KZ"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2214546" y="3143248"/>
            <a:ext cx="2428892" cy="121920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357686" y="4143380"/>
            <a:ext cx="2643206" cy="923926"/>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6072198" y="5000636"/>
            <a:ext cx="2500330" cy="1143008"/>
          </a:xfrm>
          <a:prstGeom prst="rect">
            <a:avLst/>
          </a:prstGeom>
          <a:noFill/>
          <a:ln w="9525">
            <a:noFill/>
            <a:miter lim="800000"/>
            <a:headEnd/>
            <a:tailEnd/>
          </a:ln>
          <a:effectLst/>
        </p:spPr>
      </p:pic>
      <p:sp>
        <p:nvSpPr>
          <p:cNvPr id="10" name="Овал 9"/>
          <p:cNvSpPr/>
          <p:nvPr/>
        </p:nvSpPr>
        <p:spPr>
          <a:xfrm>
            <a:off x="4714876" y="3643314"/>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1</a:t>
            </a:r>
            <a:endParaRPr lang="ru-RU" sz="2400" b="1" dirty="0">
              <a:solidFill>
                <a:schemeClr val="tx1"/>
              </a:solidFill>
            </a:endParaRPr>
          </a:p>
        </p:txBody>
      </p:sp>
      <p:sp>
        <p:nvSpPr>
          <p:cNvPr id="11" name="Овал 10"/>
          <p:cNvSpPr/>
          <p:nvPr/>
        </p:nvSpPr>
        <p:spPr>
          <a:xfrm>
            <a:off x="7072330" y="4429132"/>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2</a:t>
            </a:r>
            <a:endParaRPr lang="ru-RU" sz="2400" b="1" dirty="0">
              <a:solidFill>
                <a:schemeClr val="tx1"/>
              </a:solidFill>
            </a:endParaRPr>
          </a:p>
        </p:txBody>
      </p:sp>
      <p:sp>
        <p:nvSpPr>
          <p:cNvPr id="12" name="Овал 11"/>
          <p:cNvSpPr/>
          <p:nvPr/>
        </p:nvSpPr>
        <p:spPr>
          <a:xfrm>
            <a:off x="8501090" y="5214950"/>
            <a:ext cx="50003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tx1"/>
                </a:solidFill>
              </a:rPr>
              <a:t>3</a:t>
            </a:r>
            <a:endParaRPr lang="ru-RU" sz="2400" b="1"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0" y="0"/>
            <a:ext cx="8858280" cy="6858000"/>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b="1" i="1" dirty="0" smtClean="0">
                <a:solidFill>
                  <a:schemeClr val="tx1"/>
                </a:solidFill>
                <a:latin typeface="Times New Roman" pitchFamily="18" charset="0"/>
                <a:cs typeface="Times New Roman" pitchFamily="18" charset="0"/>
              </a:rPr>
              <a:t>Paint </a:t>
            </a:r>
            <a:r>
              <a:rPr lang="ru-RU" b="1" i="1" dirty="0" smtClean="0">
                <a:solidFill>
                  <a:schemeClr val="tx1"/>
                </a:solidFill>
                <a:latin typeface="Times New Roman" pitchFamily="18" charset="0"/>
                <a:cs typeface="Times New Roman" pitchFamily="18" charset="0"/>
              </a:rPr>
              <a:t> редакторында </a:t>
            </a:r>
            <a:r>
              <a:rPr lang="ru-RU" b="1" i="1" dirty="0" err="1" smtClean="0">
                <a:solidFill>
                  <a:schemeClr val="tx1"/>
                </a:solidFill>
                <a:latin typeface="Times New Roman" pitchFamily="18" charset="0"/>
                <a:cs typeface="Times New Roman" pitchFamily="18" charset="0"/>
              </a:rPr>
              <a:t>түрлі дайын</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фигуралар</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арқылы суреттер</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салуға болады</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Фигураларды</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Басты</a:t>
            </a:r>
            <a:r>
              <a:rPr lang="ru-RU" b="1" i="1" dirty="0" smtClean="0">
                <a:solidFill>
                  <a:schemeClr val="tx1"/>
                </a:solidFill>
                <a:latin typeface="Times New Roman" pitchFamily="18" charset="0"/>
                <a:cs typeface="Times New Roman" pitchFamily="18" charset="0"/>
              </a:rPr>
              <a:t> </a:t>
            </a:r>
            <a:r>
              <a:rPr lang="en-US" b="1" i="1" dirty="0" smtClean="0">
                <a:solidFill>
                  <a:schemeClr val="tx1"/>
                </a:solidFill>
                <a:latin typeface="Times New Roman" pitchFamily="18" charset="0"/>
                <a:cs typeface="Times New Roman" pitchFamily="18" charset="0"/>
              </a:rPr>
              <a:t> (</a:t>
            </a:r>
            <a:r>
              <a:rPr lang="ru-RU" b="1" i="1" dirty="0" smtClean="0">
                <a:solidFill>
                  <a:schemeClr val="tx1"/>
                </a:solidFill>
                <a:latin typeface="Times New Roman" pitchFamily="18" charset="0"/>
                <a:cs typeface="Times New Roman" pitchFamily="18" charset="0"/>
              </a:rPr>
              <a:t>Главная</a:t>
            </a:r>
            <a:r>
              <a:rPr lang="en-US" b="1" i="1" dirty="0" smtClean="0">
                <a:solidFill>
                  <a:schemeClr val="tx1"/>
                </a:solidFill>
                <a:latin typeface="Times New Roman" pitchFamily="18" charset="0"/>
                <a:cs typeface="Times New Roman" pitchFamily="18" charset="0"/>
              </a:rPr>
              <a:t>)</a:t>
            </a:r>
            <a:r>
              <a:rPr lang="ru-RU" b="1" i="1" dirty="0" smtClean="0">
                <a:solidFill>
                  <a:schemeClr val="tx1"/>
                </a:solidFill>
                <a:latin typeface="Times New Roman" pitchFamily="18" charset="0"/>
                <a:cs typeface="Times New Roman" pitchFamily="18" charset="0"/>
              </a:rPr>
              <a:t> </a:t>
            </a:r>
            <a:r>
              <a:rPr lang="ru-RU" b="1" i="1" dirty="0" err="1" smtClean="0">
                <a:solidFill>
                  <a:schemeClr val="tx1"/>
                </a:solidFill>
                <a:latin typeface="Times New Roman" pitchFamily="18" charset="0"/>
                <a:cs typeface="Times New Roman" pitchFamily="18" charset="0"/>
              </a:rPr>
              <a:t>мәзіріндегі Құралдар тақтасынан аламыз</a:t>
            </a:r>
            <a:r>
              <a:rPr lang="ru-RU" b="1" i="1" dirty="0" smtClean="0">
                <a:solidFill>
                  <a:schemeClr val="tx1"/>
                </a:solidFill>
                <a:latin typeface="Times New Roman" pitchFamily="18" charset="0"/>
                <a:cs typeface="Times New Roman" pitchFamily="18" charset="0"/>
              </a:rPr>
              <a:t>.</a:t>
            </a:r>
            <a:endParaRPr lang="en-US" b="1" i="1" dirty="0" smtClean="0">
              <a:solidFill>
                <a:schemeClr val="tx1"/>
              </a:solidFill>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cstate="print"/>
          <a:srcRect/>
          <a:stretch>
            <a:fillRect/>
          </a:stretch>
        </p:blipFill>
        <p:spPr bwMode="auto">
          <a:xfrm>
            <a:off x="642910" y="1857364"/>
            <a:ext cx="7786742" cy="4714908"/>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2071670" y="1428736"/>
            <a:ext cx="4667250"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42976" y="214290"/>
            <a:ext cx="6215106" cy="428625"/>
          </a:xfrm>
          <a:prstGeom prst="rect">
            <a:avLst/>
          </a:prstGeom>
          <a:noFill/>
          <a:ln w="9525">
            <a:noFill/>
            <a:miter lim="800000"/>
            <a:headEnd/>
            <a:tailEnd/>
          </a:ln>
          <a:effectLst/>
        </p:spPr>
      </p:pic>
      <p:sp>
        <p:nvSpPr>
          <p:cNvPr id="14" name="Заголовок 13"/>
          <p:cNvSpPr>
            <a:spLocks noGrp="1"/>
          </p:cNvSpPr>
          <p:nvPr>
            <p:ph type="title"/>
          </p:nvPr>
        </p:nvSpPr>
        <p:spPr>
          <a:xfrm>
            <a:off x="357158" y="5715016"/>
            <a:ext cx="7572428" cy="785818"/>
          </a:xfrm>
        </p:spPr>
        <p:txBody>
          <a:bodyPr>
            <a:normAutofit/>
          </a:bodyPr>
          <a:lstStyle/>
          <a:p>
            <a:r>
              <a:rPr lang="kk-KZ" sz="1400" i="1" dirty="0" smtClean="0">
                <a:solidFill>
                  <a:schemeClr val="tx1"/>
                </a:solidFill>
                <a:latin typeface="Times New Roman" pitchFamily="18" charset="0"/>
                <a:cs typeface="Times New Roman" pitchFamily="18" charset="0"/>
              </a:rPr>
              <a:t>Фигураның стилін өзгерту үшін Фигуралар тобындағы </a:t>
            </a:r>
            <a:r>
              <a:rPr lang="kk-KZ" sz="1400" b="1" i="1" dirty="0" smtClean="0">
                <a:solidFill>
                  <a:schemeClr val="tx1"/>
                </a:solidFill>
                <a:latin typeface="Times New Roman" pitchFamily="18" charset="0"/>
                <a:cs typeface="Times New Roman" pitchFamily="18" charset="0"/>
              </a:rPr>
              <a:t>КОНТУР </a:t>
            </a:r>
            <a:r>
              <a:rPr lang="kk-KZ" sz="1400" i="1" dirty="0" smtClean="0">
                <a:solidFill>
                  <a:schemeClr val="tx1"/>
                </a:solidFill>
                <a:latin typeface="Times New Roman" pitchFamily="18" charset="0"/>
                <a:cs typeface="Times New Roman" pitchFamily="18" charset="0"/>
              </a:rPr>
              <a:t>батырмасымен стиль таңдаймыз.</a:t>
            </a:r>
            <a:r>
              <a:rPr lang="kk-KZ" sz="1400" b="1" i="1" dirty="0" smtClean="0">
                <a:solidFill>
                  <a:schemeClr val="tx1"/>
                </a:solidFill>
                <a:latin typeface="Times New Roman" pitchFamily="18" charset="0"/>
                <a:cs typeface="Times New Roman" pitchFamily="18" charset="0"/>
              </a:rPr>
              <a:t/>
            </a:r>
            <a:br>
              <a:rPr lang="kk-KZ" sz="1400" b="1" i="1" dirty="0" smtClean="0">
                <a:solidFill>
                  <a:schemeClr val="tx1"/>
                </a:solidFill>
                <a:latin typeface="Times New Roman" pitchFamily="18" charset="0"/>
                <a:cs typeface="Times New Roman" pitchFamily="18" charset="0"/>
              </a:rPr>
            </a:br>
            <a:r>
              <a:rPr lang="kk-KZ" sz="1400" b="1" i="1" dirty="0" smtClean="0">
                <a:solidFill>
                  <a:schemeClr val="tx1"/>
                </a:solidFill>
                <a:latin typeface="Times New Roman" pitchFamily="18" charset="0"/>
                <a:cs typeface="Times New Roman" pitchFamily="18" charset="0"/>
              </a:rPr>
              <a:t>Түстер (Цвета) </a:t>
            </a:r>
            <a:r>
              <a:rPr lang="kk-KZ" sz="1400" i="1" dirty="0" smtClean="0">
                <a:solidFill>
                  <a:schemeClr val="tx1"/>
                </a:solidFill>
                <a:latin typeface="Times New Roman" pitchFamily="18" charset="0"/>
                <a:cs typeface="Times New Roman" pitchFamily="18" charset="0"/>
              </a:rPr>
              <a:t>тобынан түсті таңдау арқылы фигураны бояй аламыз</a:t>
            </a:r>
            <a:endParaRPr lang="ru-RU" sz="3200" i="1" dirty="0">
              <a:solidFill>
                <a:schemeClr val="tx1"/>
              </a:solidFill>
              <a:latin typeface="Times New Roman" pitchFamily="18" charset="0"/>
              <a:cs typeface="Times New Roman" pitchFamily="18" charset="0"/>
            </a:endParaRPr>
          </a:p>
        </p:txBody>
      </p:sp>
      <p:pic>
        <p:nvPicPr>
          <p:cNvPr id="3075" name="Picture 3"/>
          <p:cNvPicPr>
            <a:picLocks noGrp="1" noChangeAspect="1" noChangeArrowheads="1"/>
          </p:cNvPicPr>
          <p:nvPr>
            <p:ph sz="quarter" idx="4294967295"/>
          </p:nvPr>
        </p:nvPicPr>
        <p:blipFill>
          <a:blip r:embed="rId3" cstate="print"/>
          <a:srcRect/>
          <a:stretch>
            <a:fillRect/>
          </a:stretch>
        </p:blipFill>
        <p:spPr bwMode="auto">
          <a:xfrm>
            <a:off x="500034" y="928670"/>
            <a:ext cx="2165350" cy="35718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000760" y="857232"/>
            <a:ext cx="1295400" cy="338138"/>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286512" y="1142984"/>
            <a:ext cx="1714512" cy="35719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428596" y="1428736"/>
            <a:ext cx="3786214" cy="3929090"/>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4929190" y="1428736"/>
            <a:ext cx="3500462" cy="4243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214422"/>
            <a:ext cx="8286808" cy="5259530"/>
          </a:xfrm>
        </p:spPr>
        <p:txBody>
          <a:bodyPr/>
          <a:lstStyle/>
          <a:p>
            <a:r>
              <a:rPr lang="ru-RU" dirty="0" smtClean="0">
                <a:latin typeface="Times New Roman" pitchFamily="18" charset="0"/>
                <a:cs typeface="Times New Roman" pitchFamily="18" charset="0"/>
              </a:rPr>
              <a:t>Симметриялы </a:t>
            </a:r>
            <a:r>
              <a:rPr lang="ru-RU" dirty="0" err="1" smtClean="0">
                <a:latin typeface="Times New Roman" pitchFamily="18" charset="0"/>
                <a:cs typeface="Times New Roman" pitchFamily="18" charset="0"/>
              </a:rPr>
              <a:t>суретті</a:t>
            </a:r>
            <a:r>
              <a:rPr lang="ru-RU" dirty="0" smtClean="0">
                <a:latin typeface="Times New Roman" pitchFamily="18" charset="0"/>
                <a:cs typeface="Times New Roman" pitchFamily="18" charset="0"/>
              </a:rPr>
              <a:t>    редакторында </a:t>
            </a:r>
            <a:r>
              <a:rPr lang="ru-RU" dirty="0" err="1" smtClean="0">
                <a:latin typeface="Times New Roman" pitchFamily="18" charset="0"/>
                <a:cs typeface="Times New Roman" pitchFamily="18" charset="0"/>
              </a:rPr>
              <a:t>салуға арналған </a:t>
            </a:r>
            <a:r>
              <a:rPr lang="ru-RU" dirty="0" smtClean="0">
                <a:latin typeface="Times New Roman" pitchFamily="18" charset="0"/>
                <a:cs typeface="Times New Roman" pitchFamily="18" charset="0"/>
              </a:rPr>
              <a:t>құралдар бар.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    </a:t>
            </a:r>
          </a:p>
          <a:p>
            <a:r>
              <a:rPr lang="kk-KZ" dirty="0" smtClean="0">
                <a:latin typeface="Times New Roman" pitchFamily="18" charset="0"/>
                <a:cs typeface="Times New Roman" pitchFamily="18" charset="0"/>
              </a:rPr>
              <a:t>       Кірістіру</a:t>
            </a:r>
          </a:p>
          <a:p>
            <a:r>
              <a:rPr lang="kk-KZ" dirty="0" smtClean="0">
                <a:latin typeface="Times New Roman" pitchFamily="18" charset="0"/>
                <a:cs typeface="Times New Roman" pitchFamily="18" charset="0"/>
              </a:rPr>
              <a:t>                               Қиып алу</a:t>
            </a:r>
          </a:p>
          <a:p>
            <a:r>
              <a:rPr lang="kk-KZ" dirty="0" smtClean="0">
                <a:latin typeface="Times New Roman" pitchFamily="18" charset="0"/>
                <a:cs typeface="Times New Roman" pitchFamily="18" charset="0"/>
              </a:rPr>
              <a:t>                                                    Көшіру</a:t>
            </a:r>
          </a:p>
          <a:p>
            <a:r>
              <a:rPr lang="kk-KZ" dirty="0" smtClean="0">
                <a:latin typeface="Times New Roman" pitchFamily="18" charset="0"/>
                <a:cs typeface="Times New Roman" pitchFamily="18" charset="0"/>
              </a:rPr>
              <a:t>                                                                          Ерекшелеу</a:t>
            </a:r>
          </a:p>
          <a:p>
            <a:r>
              <a:rPr lang="kk-KZ" dirty="0" smtClean="0">
                <a:latin typeface="Times New Roman" pitchFamily="18" charset="0"/>
                <a:cs typeface="Times New Roman" pitchFamily="18" charset="0"/>
              </a:rPr>
              <a:t>          Қию                </a:t>
            </a:r>
          </a:p>
          <a:p>
            <a:r>
              <a:rPr lang="kk-KZ" dirty="0" smtClean="0">
                <a:latin typeface="Times New Roman" pitchFamily="18" charset="0"/>
                <a:cs typeface="Times New Roman" pitchFamily="18" charset="0"/>
              </a:rPr>
              <a:t>                                  Өлшемін өзгерту</a:t>
            </a:r>
          </a:p>
          <a:p>
            <a:r>
              <a:rPr lang="kk-KZ" dirty="0" smtClean="0">
                <a:latin typeface="Times New Roman" pitchFamily="18" charset="0"/>
                <a:cs typeface="Times New Roman" pitchFamily="18" charset="0"/>
              </a:rPr>
              <a:t>                                                                           Бұру</a:t>
            </a:r>
            <a:endParaRPr lang="ru-RU"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srcRect/>
          <a:stretch>
            <a:fillRect/>
          </a:stretch>
        </p:blipFill>
        <p:spPr bwMode="auto">
          <a:xfrm>
            <a:off x="1071538" y="214290"/>
            <a:ext cx="6500858" cy="685802"/>
          </a:xfrm>
          <a:prstGeom prst="rect">
            <a:avLst/>
          </a:prstGeom>
          <a:noFill/>
          <a:ln w="9525">
            <a:noFill/>
            <a:miter lim="800000"/>
            <a:headEnd/>
            <a:tailEnd/>
          </a:ln>
          <a:effectLst/>
        </p:spPr>
      </p:pic>
      <p:cxnSp>
        <p:nvCxnSpPr>
          <p:cNvPr id="7" name="Соединительная линия уступом 6"/>
          <p:cNvCxnSpPr/>
          <p:nvPr/>
        </p:nvCxnSpPr>
        <p:spPr>
          <a:xfrm>
            <a:off x="571472" y="2214554"/>
            <a:ext cx="500066" cy="428628"/>
          </a:xfrm>
          <a:prstGeom prst="bentConnector3">
            <a:avLst>
              <a:gd name="adj1" fmla="val 3678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p:nvPr/>
        </p:nvCxnSpPr>
        <p:spPr>
          <a:xfrm>
            <a:off x="2428860" y="2714620"/>
            <a:ext cx="500066"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Соединительная линия уступом 14"/>
          <p:cNvCxnSpPr/>
          <p:nvPr/>
        </p:nvCxnSpPr>
        <p:spPr>
          <a:xfrm rot="16200000" flipH="1">
            <a:off x="4393405" y="3107529"/>
            <a:ext cx="357190"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p:nvPr/>
        </p:nvCxnSpPr>
        <p:spPr>
          <a:xfrm>
            <a:off x="5715008" y="3714752"/>
            <a:ext cx="428628"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p:nvPr/>
        </p:nvCxnSpPr>
        <p:spPr>
          <a:xfrm>
            <a:off x="571472" y="4000504"/>
            <a:ext cx="71438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p:nvPr/>
        </p:nvCxnSpPr>
        <p:spPr>
          <a:xfrm>
            <a:off x="2500298" y="4357694"/>
            <a:ext cx="571504"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p:nvPr/>
        </p:nvCxnSpPr>
        <p:spPr>
          <a:xfrm>
            <a:off x="5715008" y="4929198"/>
            <a:ext cx="571504"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86700" cy="582594"/>
          </a:xfrm>
        </p:spPr>
        <p:style>
          <a:lnRef idx="1">
            <a:schemeClr val="accent1"/>
          </a:lnRef>
          <a:fillRef idx="2">
            <a:schemeClr val="accent1"/>
          </a:fillRef>
          <a:effectRef idx="1">
            <a:schemeClr val="accent1"/>
          </a:effectRef>
          <a:fontRef idx="minor">
            <a:schemeClr val="dk1"/>
          </a:fontRef>
        </p:style>
        <p:txBody>
          <a:bodyPr>
            <a:normAutofit/>
          </a:bodyPr>
          <a:lstStyle/>
          <a:p>
            <a:r>
              <a:rPr lang="kk-KZ" sz="2400" b="1" dirty="0" smtClean="0">
                <a:latin typeface="Times New Roman" pitchFamily="18" charset="0"/>
                <a:cs typeface="Times New Roman" pitchFamily="18" charset="0"/>
              </a:rPr>
              <a:t>Ең алдымен суреттің бір бөлігін салып аламыз</a:t>
            </a:r>
            <a:endParaRPr lang="ru-RU" sz="2400" b="1" dirty="0">
              <a:latin typeface="Times New Roman" pitchFamily="18" charset="0"/>
              <a:cs typeface="Times New Roman" pitchFamily="18" charset="0"/>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4929190" y="928670"/>
            <a:ext cx="2500330" cy="1571636"/>
          </a:xfrm>
          <a:prstGeom prst="rect">
            <a:avLst/>
          </a:prstGeom>
          <a:ln>
            <a:noFill/>
          </a:ln>
          <a:effectLst>
            <a:softEdge rad="112500"/>
          </a:effectLst>
        </p:spPr>
      </p:pic>
      <p:sp>
        <p:nvSpPr>
          <p:cNvPr id="5" name="Скругленный прямоугольник 4"/>
          <p:cNvSpPr/>
          <p:nvPr/>
        </p:nvSpPr>
        <p:spPr>
          <a:xfrm>
            <a:off x="642910" y="2500306"/>
            <a:ext cx="7500990"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400" dirty="0" smtClean="0">
                <a:solidFill>
                  <a:schemeClr val="tx1"/>
                </a:solidFill>
                <a:latin typeface="Times New Roman" pitchFamily="18" charset="0"/>
                <a:cs typeface="Times New Roman" pitchFamily="18" charset="0"/>
              </a:rPr>
              <a:t>Енді суреттің көшірмесін алуымыз керек. Ол үшін Ерекшелеу  </a:t>
            </a:r>
            <a:r>
              <a:rPr lang="ru-RU" sz="1400" dirty="0" smtClean="0">
                <a:solidFill>
                  <a:schemeClr val="tx1"/>
                </a:solidFill>
                <a:latin typeface="Times New Roman" pitchFamily="18" charset="0"/>
                <a:cs typeface="Times New Roman" pitchFamily="18" charset="0"/>
              </a:rPr>
              <a:t>(</a:t>
            </a:r>
            <a:r>
              <a:rPr lang="kk-KZ" sz="1400" dirty="0" smtClean="0">
                <a:solidFill>
                  <a:schemeClr val="tx1"/>
                </a:solidFill>
                <a:latin typeface="Times New Roman" pitchFamily="18" charset="0"/>
                <a:cs typeface="Times New Roman" pitchFamily="18" charset="0"/>
              </a:rPr>
              <a:t>Выделить) батырмасын басып, ерекшелеп аламыз.Көшіру (Копировать) батырмасын басып,алмасу буферіне көшіреміз. Көшірілген суретті Қою (Вставить)  батырмасы арқылы қоямыз</a:t>
            </a:r>
            <a:endParaRPr lang="ru-RU" sz="1400" dirty="0">
              <a:solidFill>
                <a:schemeClr val="tx1"/>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cstate="print"/>
          <a:srcRect/>
          <a:stretch>
            <a:fillRect/>
          </a:stretch>
        </p:blipFill>
        <p:spPr bwMode="auto">
          <a:xfrm>
            <a:off x="928662" y="3429000"/>
            <a:ext cx="7072362" cy="2928958"/>
          </a:xfrm>
          <a:prstGeom prst="rect">
            <a:avLst/>
          </a:prstGeom>
          <a:noFill/>
          <a:ln w="9525">
            <a:noFill/>
            <a:miter lim="800000"/>
            <a:headEnd/>
            <a:tailEnd/>
          </a:ln>
          <a:effectLst/>
        </p:spPr>
      </p:pic>
      <p:sp>
        <p:nvSpPr>
          <p:cNvPr id="7" name="Овал 6"/>
          <p:cNvSpPr/>
          <p:nvPr/>
        </p:nvSpPr>
        <p:spPr>
          <a:xfrm>
            <a:off x="2928926" y="1357298"/>
            <a:ext cx="714380"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1</a:t>
            </a:r>
            <a:endParaRPr lang="ru-RU" sz="36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57224" y="285728"/>
            <a:ext cx="6715172" cy="500066"/>
          </a:xfrm>
          <a:prstGeom prst="rect">
            <a:avLst/>
          </a:prstGeom>
          <a:noFill/>
          <a:ln w="9525">
            <a:noFill/>
            <a:miter lim="800000"/>
            <a:headEnd/>
            <a:tailEnd/>
          </a:ln>
          <a:effectLst/>
        </p:spPr>
      </p:pic>
      <p:sp>
        <p:nvSpPr>
          <p:cNvPr id="6" name="Заголовок 5"/>
          <p:cNvSpPr>
            <a:spLocks noGrp="1"/>
          </p:cNvSpPr>
          <p:nvPr>
            <p:ph type="title"/>
          </p:nvPr>
        </p:nvSpPr>
        <p:spPr>
          <a:xfrm>
            <a:off x="428596" y="1071546"/>
            <a:ext cx="8215370" cy="1489100"/>
          </a:xfrm>
        </p:spPr>
        <p:style>
          <a:lnRef idx="2">
            <a:schemeClr val="accent1"/>
          </a:lnRef>
          <a:fillRef idx="1">
            <a:schemeClr val="lt1"/>
          </a:fillRef>
          <a:effectRef idx="0">
            <a:schemeClr val="accent1"/>
          </a:effectRef>
          <a:fontRef idx="minor">
            <a:schemeClr val="dk1"/>
          </a:fontRef>
        </p:style>
        <p:txBody>
          <a:bodyPr>
            <a:noAutofit/>
          </a:bodyPr>
          <a:lstStyle/>
          <a:p>
            <a:r>
              <a:rPr lang="kk-KZ" sz="1800" dirty="0" smtClean="0">
                <a:latin typeface="Times New Roman" pitchFamily="18" charset="0"/>
                <a:cs typeface="Times New Roman" pitchFamily="18" charset="0"/>
              </a:rPr>
              <a:t>        Суреттің бөліктерін </a:t>
            </a:r>
            <a:r>
              <a:rPr lang="kk-KZ" sz="1800" b="1" dirty="0" smtClean="0">
                <a:latin typeface="Times New Roman" pitchFamily="18" charset="0"/>
                <a:cs typeface="Times New Roman" pitchFamily="18" charset="0"/>
              </a:rPr>
              <a:t>Бұру</a:t>
            </a:r>
            <a:r>
              <a:rPr lang="kk-KZ" sz="1800" dirty="0" smtClean="0">
                <a:latin typeface="Times New Roman" pitchFamily="18" charset="0"/>
                <a:cs typeface="Times New Roman" pitchFamily="18" charset="0"/>
              </a:rPr>
              <a:t> арқылы 90 немесе 180 градусқа бұруға болады. Ол үшін </a:t>
            </a:r>
            <a:r>
              <a:rPr lang="kk-KZ" sz="1800" b="1" dirty="0" smtClean="0">
                <a:latin typeface="Times New Roman" pitchFamily="18" charset="0"/>
                <a:cs typeface="Times New Roman" pitchFamily="18" charset="0"/>
              </a:rPr>
              <a:t>Басты (Главная) </a:t>
            </a:r>
            <a:r>
              <a:rPr lang="kk-KZ" sz="1800" dirty="0" smtClean="0">
                <a:latin typeface="Times New Roman" pitchFamily="18" charset="0"/>
                <a:cs typeface="Times New Roman" pitchFamily="18" charset="0"/>
              </a:rPr>
              <a:t>тіркеме бетінен </a:t>
            </a:r>
            <a:r>
              <a:rPr lang="kk-KZ" sz="1800" b="1" dirty="0" smtClean="0">
                <a:latin typeface="Times New Roman" pitchFamily="18" charset="0"/>
                <a:cs typeface="Times New Roman" pitchFamily="18" charset="0"/>
              </a:rPr>
              <a:t>Кескін </a:t>
            </a:r>
            <a:r>
              <a:rPr lang="ru-RU" sz="1800" b="1" dirty="0" smtClean="0">
                <a:latin typeface="Times New Roman" pitchFamily="18" charset="0"/>
                <a:cs typeface="Times New Roman" pitchFamily="18" charset="0"/>
              </a:rPr>
              <a:t>(</a:t>
            </a:r>
            <a:r>
              <a:rPr lang="kk-KZ" sz="1800" b="1" dirty="0" smtClean="0">
                <a:latin typeface="Times New Roman" pitchFamily="18" charset="0"/>
                <a:cs typeface="Times New Roman" pitchFamily="18" charset="0"/>
              </a:rPr>
              <a:t>Изображение) </a:t>
            </a:r>
            <a:r>
              <a:rPr lang="kk-KZ" sz="1800" dirty="0" smtClean="0">
                <a:latin typeface="Times New Roman" pitchFamily="18" charset="0"/>
                <a:cs typeface="Times New Roman" pitchFamily="18" charset="0"/>
              </a:rPr>
              <a:t>тобындағы </a:t>
            </a:r>
            <a:r>
              <a:rPr lang="kk-KZ" sz="1800" b="1" dirty="0" smtClean="0">
                <a:latin typeface="Times New Roman" pitchFamily="18" charset="0"/>
                <a:cs typeface="Times New Roman" pitchFamily="18" charset="0"/>
              </a:rPr>
              <a:t>Бұру (Повернуть) </a:t>
            </a:r>
            <a:r>
              <a:rPr lang="kk-KZ" sz="1800" dirty="0" smtClean="0">
                <a:latin typeface="Times New Roman" pitchFamily="18" charset="0"/>
                <a:cs typeface="Times New Roman" pitchFamily="18" charset="0"/>
              </a:rPr>
              <a:t>батырмасын  шертіп, қанша градусқа жіне қай бағытқа  оңға немесе солға бұру керектігін таңдаймыз.</a:t>
            </a:r>
            <a:endParaRPr lang="ru-RU" sz="1800" dirty="0">
              <a:latin typeface="Times New Roman" pitchFamily="18" charset="0"/>
              <a:cs typeface="Times New Roman" pitchFamily="18" charset="0"/>
            </a:endParaRPr>
          </a:p>
        </p:txBody>
      </p:sp>
      <p:pic>
        <p:nvPicPr>
          <p:cNvPr id="6147" name="Picture 3"/>
          <p:cNvPicPr>
            <a:picLocks noGrp="1" noChangeAspect="1" noChangeArrowheads="1"/>
          </p:cNvPicPr>
          <p:nvPr>
            <p:ph sz="quarter" idx="1"/>
          </p:nvPr>
        </p:nvPicPr>
        <p:blipFill>
          <a:blip r:embed="rId3" cstate="print"/>
          <a:stretch>
            <a:fillRect/>
          </a:stretch>
        </p:blipFill>
        <p:spPr bwMode="auto">
          <a:xfrm>
            <a:off x="428596" y="2857496"/>
            <a:ext cx="3643338" cy="3357586"/>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4857752" y="2928934"/>
            <a:ext cx="3143272" cy="3000397"/>
          </a:xfrm>
          <a:prstGeom prst="rect">
            <a:avLst/>
          </a:prstGeom>
          <a:noFill/>
          <a:ln w="9525">
            <a:noFill/>
            <a:miter lim="800000"/>
            <a:headEnd/>
            <a:tailEnd/>
          </a:ln>
          <a:effectLst/>
        </p:spPr>
      </p:pic>
      <p:sp>
        <p:nvSpPr>
          <p:cNvPr id="8" name="Овал 7"/>
          <p:cNvSpPr/>
          <p:nvPr/>
        </p:nvSpPr>
        <p:spPr>
          <a:xfrm>
            <a:off x="3571868" y="2786058"/>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1</a:t>
            </a:r>
            <a:endParaRPr lang="ru-RU" sz="2800" b="1" dirty="0">
              <a:solidFill>
                <a:schemeClr val="tx1"/>
              </a:solidFill>
            </a:endParaRPr>
          </a:p>
        </p:txBody>
      </p:sp>
      <p:sp>
        <p:nvSpPr>
          <p:cNvPr id="9" name="Овал 8"/>
          <p:cNvSpPr/>
          <p:nvPr/>
        </p:nvSpPr>
        <p:spPr>
          <a:xfrm>
            <a:off x="7715272" y="2786058"/>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2</a:t>
            </a:r>
            <a:endParaRPr lang="ru-RU" sz="2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285852" y="357166"/>
            <a:ext cx="5857916" cy="428628"/>
          </a:xfrm>
          <a:prstGeom prst="rect">
            <a:avLst/>
          </a:prstGeom>
          <a:noFill/>
          <a:ln w="9525">
            <a:noFill/>
            <a:miter lim="800000"/>
            <a:headEnd/>
            <a:tailEnd/>
          </a:ln>
          <a:effectLst/>
        </p:spPr>
      </p:pic>
      <p:sp>
        <p:nvSpPr>
          <p:cNvPr id="7" name="Заголовок 6"/>
          <p:cNvSpPr>
            <a:spLocks noGrp="1"/>
          </p:cNvSpPr>
          <p:nvPr>
            <p:ph type="title"/>
          </p:nvPr>
        </p:nvSpPr>
        <p:spPr>
          <a:xfrm>
            <a:off x="428596" y="1000108"/>
            <a:ext cx="8286808" cy="1143000"/>
          </a:xfrm>
        </p:spPr>
        <p:style>
          <a:lnRef idx="2">
            <a:schemeClr val="accent1"/>
          </a:lnRef>
          <a:fillRef idx="1">
            <a:schemeClr val="lt1"/>
          </a:fillRef>
          <a:effectRef idx="0">
            <a:schemeClr val="accent1"/>
          </a:effectRef>
          <a:fontRef idx="minor">
            <a:schemeClr val="dk1"/>
          </a:fontRef>
        </p:style>
        <p:txBody>
          <a:bodyPr>
            <a:noAutofit/>
          </a:bodyPr>
          <a:lstStyle/>
          <a:p>
            <a:r>
              <a:rPr lang="kk-KZ" sz="1600" dirty="0" smtClean="0">
                <a:solidFill>
                  <a:schemeClr val="tx1"/>
                </a:solidFill>
                <a:latin typeface="Times New Roman" pitchFamily="18" charset="0"/>
                <a:cs typeface="Times New Roman" pitchFamily="18" charset="0"/>
              </a:rPr>
              <a:t>Алдымен фигураны саламыз. Егер фигураны ерекшелеп, </a:t>
            </a:r>
            <a:r>
              <a:rPr lang="en-US" sz="1600" b="1" dirty="0" smtClean="0">
                <a:solidFill>
                  <a:schemeClr val="tx1"/>
                </a:solidFill>
                <a:latin typeface="Times New Roman" pitchFamily="18" charset="0"/>
                <a:cs typeface="Times New Roman" pitchFamily="18" charset="0"/>
              </a:rPr>
              <a:t>CTRL</a:t>
            </a:r>
            <a:r>
              <a:rPr lang="kk-KZ" sz="1600" dirty="0" smtClean="0">
                <a:solidFill>
                  <a:schemeClr val="tx1"/>
                </a:solidFill>
                <a:latin typeface="Times New Roman" pitchFamily="18" charset="0"/>
                <a:cs typeface="Times New Roman" pitchFamily="18" charset="0"/>
              </a:rPr>
              <a:t> пернесін басып ,оны жібермей тартсақ,онда фигураның бөлек тұратын көшірмесін сызамыз . Егер Ашық түспен ерекшелеу арқылы фигураны белгілеп </a:t>
            </a:r>
            <a:r>
              <a:rPr lang="en-US" sz="1600" b="1" dirty="0" smtClean="0">
                <a:solidFill>
                  <a:schemeClr val="tx1"/>
                </a:solidFill>
                <a:latin typeface="Times New Roman" pitchFamily="18" charset="0"/>
                <a:cs typeface="Times New Roman" pitchFamily="18" charset="0"/>
              </a:rPr>
              <a:t>Shift</a:t>
            </a:r>
            <a:r>
              <a:rPr lang="en-US" sz="1600" dirty="0" smtClean="0">
                <a:solidFill>
                  <a:schemeClr val="tx1"/>
                </a:solidFill>
                <a:latin typeface="Times New Roman" pitchFamily="18" charset="0"/>
                <a:cs typeface="Times New Roman" pitchFamily="18" charset="0"/>
              </a:rPr>
              <a:t> </a:t>
            </a:r>
            <a:r>
              <a:rPr lang="kk-KZ" sz="1600" dirty="0" smtClean="0">
                <a:solidFill>
                  <a:schemeClr val="tx1"/>
                </a:solidFill>
                <a:latin typeface="Times New Roman" pitchFamily="18" charset="0"/>
                <a:cs typeface="Times New Roman" pitchFamily="18" charset="0"/>
              </a:rPr>
              <a:t>пернесін баса отырып , кез келген бағытқа тартсақ , онда фигураны </a:t>
            </a:r>
            <a:r>
              <a:rPr lang="kk-KZ" sz="1600" b="1" dirty="0" smtClean="0">
                <a:solidFill>
                  <a:schemeClr val="tx1"/>
                </a:solidFill>
                <a:latin typeface="Times New Roman" pitchFamily="18" charset="0"/>
                <a:cs typeface="Times New Roman" pitchFamily="18" charset="0"/>
              </a:rPr>
              <a:t>ізін қалдырып </a:t>
            </a:r>
            <a:r>
              <a:rPr lang="kk-KZ" sz="1600" dirty="0" smtClean="0">
                <a:solidFill>
                  <a:schemeClr val="tx1"/>
                </a:solidFill>
                <a:latin typeface="Times New Roman" pitchFamily="18" charset="0"/>
                <a:cs typeface="Times New Roman" pitchFamily="18" charset="0"/>
              </a:rPr>
              <a:t>көшіреміз</a:t>
            </a:r>
            <a:endParaRPr lang="ru-RU" sz="1600" dirty="0">
              <a:solidFill>
                <a:schemeClr val="tx1"/>
              </a:solidFill>
              <a:latin typeface="Times New Roman" pitchFamily="18" charset="0"/>
              <a:cs typeface="Times New Roman" pitchFamily="18" charset="0"/>
            </a:endParaRPr>
          </a:p>
        </p:txBody>
      </p:sp>
      <p:pic>
        <p:nvPicPr>
          <p:cNvPr id="7171" name="Picture 3"/>
          <p:cNvPicPr>
            <a:picLocks noGrp="1" noChangeAspect="1" noChangeArrowheads="1"/>
          </p:cNvPicPr>
          <p:nvPr>
            <p:ph sz="quarter" idx="4294967295"/>
          </p:nvPr>
        </p:nvPicPr>
        <p:blipFill>
          <a:blip r:embed="rId3" cstate="print"/>
          <a:srcRect/>
          <a:stretch>
            <a:fillRect/>
          </a:stretch>
        </p:blipFill>
        <p:spPr bwMode="auto">
          <a:xfrm>
            <a:off x="857224" y="2571744"/>
            <a:ext cx="4362450" cy="13525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286248" y="4500570"/>
            <a:ext cx="4410075" cy="1819275"/>
          </a:xfrm>
          <a:prstGeom prst="rect">
            <a:avLst/>
          </a:prstGeom>
          <a:noFill/>
          <a:ln w="9525">
            <a:noFill/>
            <a:miter lim="800000"/>
            <a:headEnd/>
            <a:tailEnd/>
          </a:ln>
          <a:effectLst/>
        </p:spPr>
      </p:pic>
      <p:sp>
        <p:nvSpPr>
          <p:cNvPr id="8" name="Овал 7"/>
          <p:cNvSpPr/>
          <p:nvPr/>
        </p:nvSpPr>
        <p:spPr>
          <a:xfrm>
            <a:off x="357158" y="250030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1</a:t>
            </a:r>
            <a:endParaRPr lang="ru-RU" sz="2800" b="1" dirty="0">
              <a:solidFill>
                <a:schemeClr val="tx1"/>
              </a:solidFill>
            </a:endParaRPr>
          </a:p>
        </p:txBody>
      </p:sp>
      <p:sp>
        <p:nvSpPr>
          <p:cNvPr id="9" name="Овал 8"/>
          <p:cNvSpPr/>
          <p:nvPr/>
        </p:nvSpPr>
        <p:spPr>
          <a:xfrm>
            <a:off x="3714744" y="4572008"/>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chemeClr val="tx1"/>
                </a:solidFill>
                <a:latin typeface="Times New Roman" pitchFamily="18" charset="0"/>
                <a:cs typeface="Times New Roman" pitchFamily="18" charset="0"/>
              </a:rPr>
              <a:t>2</a:t>
            </a:r>
            <a:endParaRPr lang="ru-RU"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29684" cy="1143000"/>
          </a:xfrm>
        </p:spPr>
        <p:style>
          <a:lnRef idx="2">
            <a:schemeClr val="accent1"/>
          </a:lnRef>
          <a:fillRef idx="1">
            <a:schemeClr val="lt1"/>
          </a:fillRef>
          <a:effectRef idx="0">
            <a:schemeClr val="accent1"/>
          </a:effectRef>
          <a:fontRef idx="minor">
            <a:schemeClr val="dk1"/>
          </a:fontRef>
        </p:style>
        <p:txBody>
          <a:bodyPr>
            <a:noAutofit/>
          </a:bodyPr>
          <a:lstStyle/>
          <a:p>
            <a:pPr algn="just"/>
            <a:r>
              <a:rPr lang="kk-KZ" sz="1800" dirty="0" smtClean="0">
                <a:latin typeface="Times New Roman" pitchFamily="18" charset="0"/>
                <a:cs typeface="Times New Roman" pitchFamily="18" charset="0"/>
              </a:rPr>
              <a:t>Салынған суреттерді қағазға басып шығару үшін </a:t>
            </a:r>
            <a:r>
              <a:rPr lang="kk-KZ" sz="1800" b="1" dirty="0" smtClean="0">
                <a:latin typeface="Times New Roman" pitchFamily="18" charset="0"/>
                <a:cs typeface="Times New Roman" pitchFamily="18" charset="0"/>
              </a:rPr>
              <a:t>Файл  Басып шығару</a:t>
            </a:r>
            <a:r>
              <a:rPr lang="kk-KZ" sz="1800" dirty="0" smtClean="0">
                <a:latin typeface="Times New Roman" pitchFamily="18" charset="0"/>
                <a:cs typeface="Times New Roman" pitchFamily="18" charset="0"/>
              </a:rPr>
              <a:t>  командасын орындаймыз. Суретті қағазға басып шығармас бұрын қағаз бетінде қалай орналасқанын алдын ала көруге болады.</a:t>
            </a:r>
            <a:endParaRPr lang="ru-RU" sz="1800" dirty="0">
              <a:latin typeface="Times New Roman" pitchFamily="18" charset="0"/>
              <a:cs typeface="Times New Roman" pitchFamily="18" charset="0"/>
            </a:endParaRPr>
          </a:p>
        </p:txBody>
      </p:sp>
      <p:sp>
        <p:nvSpPr>
          <p:cNvPr id="3" name="Стрелка вправо 2"/>
          <p:cNvSpPr/>
          <p:nvPr/>
        </p:nvSpPr>
        <p:spPr>
          <a:xfrm>
            <a:off x="6643702" y="642918"/>
            <a:ext cx="14287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p:cNvPicPr>
            <a:picLocks noChangeAspect="1" noChangeArrowheads="1"/>
          </p:cNvPicPr>
          <p:nvPr/>
        </p:nvPicPr>
        <p:blipFill>
          <a:blip r:embed="rId2" cstate="print"/>
          <a:srcRect/>
          <a:stretch>
            <a:fillRect/>
          </a:stretch>
        </p:blipFill>
        <p:spPr bwMode="auto">
          <a:xfrm>
            <a:off x="214282" y="1500174"/>
            <a:ext cx="5214974" cy="30480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3714744" y="4572008"/>
            <a:ext cx="5000660" cy="2285992"/>
          </a:xfrm>
          <a:prstGeom prst="rect">
            <a:avLst/>
          </a:prstGeom>
          <a:noFill/>
          <a:ln w="9525">
            <a:noFill/>
            <a:miter lim="800000"/>
            <a:headEnd/>
            <a:tailEnd/>
          </a:ln>
          <a:effectLst/>
        </p:spPr>
      </p:pic>
      <p:sp>
        <p:nvSpPr>
          <p:cNvPr id="6" name="Овал 5"/>
          <p:cNvSpPr/>
          <p:nvPr/>
        </p:nvSpPr>
        <p:spPr>
          <a:xfrm>
            <a:off x="5500694" y="1500174"/>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1</a:t>
            </a:r>
            <a:endParaRPr lang="ru-RU" sz="2800" b="1" dirty="0">
              <a:solidFill>
                <a:schemeClr val="tx1"/>
              </a:solidFill>
            </a:endParaRPr>
          </a:p>
        </p:txBody>
      </p:sp>
      <p:sp>
        <p:nvSpPr>
          <p:cNvPr id="7" name="Овал 6"/>
          <p:cNvSpPr/>
          <p:nvPr/>
        </p:nvSpPr>
        <p:spPr>
          <a:xfrm>
            <a:off x="3000364" y="4786322"/>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rPr>
              <a:t>2</a:t>
            </a:r>
            <a:endParaRPr lang="ru-RU" sz="28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7467600" cy="571496"/>
          </a:xfrm>
        </p:spPr>
        <p:style>
          <a:lnRef idx="2">
            <a:schemeClr val="accent1"/>
          </a:lnRef>
          <a:fillRef idx="1">
            <a:schemeClr val="lt1"/>
          </a:fillRef>
          <a:effectRef idx="0">
            <a:schemeClr val="accent1"/>
          </a:effectRef>
          <a:fontRef idx="minor">
            <a:schemeClr val="dk1"/>
          </a:fontRef>
        </p:style>
        <p:txBody>
          <a:bodyPr>
            <a:normAutofit/>
          </a:bodyPr>
          <a:lstStyle/>
          <a:p>
            <a:pPr algn="ctr"/>
            <a:r>
              <a:rPr lang="kk-KZ" sz="2800" b="1" i="1" dirty="0" smtClean="0">
                <a:solidFill>
                  <a:schemeClr val="accent1">
                    <a:lumMod val="75000"/>
                  </a:schemeClr>
                </a:solidFill>
                <a:latin typeface="Times New Roman" pitchFamily="18" charset="0"/>
                <a:cs typeface="Times New Roman" pitchFamily="18" charset="0"/>
              </a:rPr>
              <a:t>Келесі сұрақтарға жауап беріңіз?</a:t>
            </a:r>
            <a:endParaRPr lang="ru-RU" sz="2800" b="1" i="1" dirty="0">
              <a:solidFill>
                <a:schemeClr val="accent1">
                  <a:lumMod val="75000"/>
                </a:schemeClr>
              </a:solidFill>
              <a:latin typeface="Times New Roman" pitchFamily="18" charset="0"/>
              <a:cs typeface="Times New Roman" pitchFamily="18" charset="0"/>
            </a:endParaRPr>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500034" y="2000240"/>
            <a:ext cx="7858180" cy="300039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6286512" y="4572008"/>
            <a:ext cx="2447925"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355</TotalTime>
  <Words>259</Words>
  <Application>Microsoft Office PowerPoint</Application>
  <PresentationFormat>Экран (4:3)</PresentationFormat>
  <Paragraphs>35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Сабақтың тақырыбы: Растрлық кескіндерді өңдеу</vt:lpstr>
      <vt:lpstr>Слайд 2</vt:lpstr>
      <vt:lpstr>Фигураның стилін өзгерту үшін Фигуралар тобындағы КОНТУР батырмасымен стиль таңдаймыз. Түстер (Цвета) тобынан түсті таңдау арқылы фигураны бояй аламыз</vt:lpstr>
      <vt:lpstr>Слайд 4</vt:lpstr>
      <vt:lpstr>Ең алдымен суреттің бір бөлігін салып аламыз</vt:lpstr>
      <vt:lpstr>        Суреттің бөліктерін Бұру арқылы 90 немесе 180 градусқа бұруға болады. Ол үшін Басты (Главная) тіркеме бетінен Кескін (Изображение) тобындағы Бұру (Повернуть) батырмасын  шертіп, қанша градусқа жіне қай бағытқа  оңға немесе солға бұру керектігін таңдаймыз.</vt:lpstr>
      <vt:lpstr>Алдымен фигураны саламыз. Егер фигураны ерекшелеп, CTRL пернесін басып ,оны жібермей тартсақ,онда фигураның бөлек тұратын көшірмесін сызамыз . Егер Ашық түспен ерекшелеу арқылы фигураны белгілеп Shift пернесін баса отырып , кез келген бағытқа тартсақ , онда фигураны ізін қалдырып көшіреміз</vt:lpstr>
      <vt:lpstr>Салынған суреттерді қағазға басып шығару үшін Файл  Басып шығару  командасын орындаймыз. Суретті қағазға басып шығармас бұрын қағаз бетінде қалай орналасқанын алдын ала көруге болады.</vt:lpstr>
      <vt:lpstr>Келесі сұрақтарға жауап беріңіз?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Сабақтың тақырыбы: Растрлық кескіндерді өңдеу</dc:title>
  <dc:creator>Пользователь</dc:creator>
  <cp:lastModifiedBy>Пользователь</cp:lastModifiedBy>
  <cp:revision>15</cp:revision>
  <dcterms:created xsi:type="dcterms:W3CDTF">2020-10-20T06:10:24Z</dcterms:created>
  <dcterms:modified xsi:type="dcterms:W3CDTF">2020-10-20T15:13:19Z</dcterms:modified>
</cp:coreProperties>
</file>