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4" r:id="rId5"/>
    <p:sldId id="256" r:id="rId6"/>
    <p:sldId id="260" r:id="rId7"/>
    <p:sldId id="261" r:id="rId8"/>
    <p:sldId id="263" r:id="rId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38C678D-5630-477C-B4B1-273388AF69FA}"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29034093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C678D-5630-477C-B4B1-273388AF69FA}"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2785539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C678D-5630-477C-B4B1-273388AF69FA}"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354677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C678D-5630-477C-B4B1-273388AF69FA}"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3437393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8C678D-5630-477C-B4B1-273388AF69FA}" type="datetimeFigureOut">
              <a:rPr lang="ru-RU" smtClean="0"/>
              <a:t>28.12.2020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218625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8C678D-5630-477C-B4B1-273388AF69FA}" type="datetimeFigureOut">
              <a:rPr lang="ru-RU" smtClean="0"/>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277534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38C678D-5630-477C-B4B1-273388AF69FA}" type="datetimeFigureOut">
              <a:rPr lang="ru-RU" smtClean="0"/>
              <a:t>28.12.2020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381247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38C678D-5630-477C-B4B1-273388AF69FA}" type="datetimeFigureOut">
              <a:rPr lang="ru-RU" smtClean="0"/>
              <a:t>28.12.2020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348402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8C678D-5630-477C-B4B1-273388AF69FA}" type="datetimeFigureOut">
              <a:rPr lang="ru-RU" smtClean="0"/>
              <a:t>28.12.2020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300819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8C678D-5630-477C-B4B1-273388AF69FA}" type="datetimeFigureOut">
              <a:rPr lang="ru-RU" smtClean="0"/>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703102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338C678D-5630-477C-B4B1-273388AF69FA}" type="datetimeFigureOut">
              <a:rPr lang="ru-RU" smtClean="0"/>
              <a:t>28.12.2020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CA75D0F-CB31-40EB-99FB-0C3BC6B4D10F}" type="slidenum">
              <a:rPr lang="ru-RU" smtClean="0"/>
              <a:t>‹#›</a:t>
            </a:fld>
            <a:endParaRPr lang="ru-RU"/>
          </a:p>
        </p:txBody>
      </p:sp>
    </p:spTree>
    <p:extLst>
      <p:ext uri="{BB962C8B-B14F-4D97-AF65-F5344CB8AC3E}">
        <p14:creationId xmlns:p14="http://schemas.microsoft.com/office/powerpoint/2010/main" val="97221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C678D-5630-477C-B4B1-273388AF69FA}" type="datetimeFigureOut">
              <a:rPr lang="ru-RU" smtClean="0"/>
              <a:t>28.12.2020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75D0F-CB31-40EB-99FB-0C3BC6B4D10F}" type="slidenum">
              <a:rPr lang="ru-RU" smtClean="0"/>
              <a:t>‹#›</a:t>
            </a:fld>
            <a:endParaRPr lang="ru-RU"/>
          </a:p>
        </p:txBody>
      </p:sp>
    </p:spTree>
    <p:extLst>
      <p:ext uri="{BB962C8B-B14F-4D97-AF65-F5344CB8AC3E}">
        <p14:creationId xmlns:p14="http://schemas.microsoft.com/office/powerpoint/2010/main" val="39425834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ma"/><Relationship Id="rId1" Type="http://schemas.microsoft.com/office/2007/relationships/media" Target="../media/media3.wm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ma"/><Relationship Id="rId1" Type="http://schemas.microsoft.com/office/2007/relationships/media" Target="../media/media5.wma"/><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ma"/><Relationship Id="rId1" Type="http://schemas.microsoft.com/office/2007/relationships/media" Target="../media/media6.wma"/><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4.pn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4800" y="588819"/>
            <a:ext cx="3484418" cy="3484418"/>
          </a:xfrm>
          <a:prstGeom prst="rect">
            <a:avLst/>
          </a:prstGeom>
          <a:ln>
            <a:noFill/>
          </a:ln>
          <a:effectLst>
            <a:outerShdw blurRad="292100" dist="139700" dir="2700000" algn="tl" rotWithShape="0">
              <a:srgbClr val="333333">
                <a:alpha val="65000"/>
              </a:srgbClr>
            </a:outerShdw>
          </a:effectLst>
        </p:spPr>
      </p:pic>
      <p:pic>
        <p:nvPicPr>
          <p:cNvPr id="6" name="Рисунок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871" y="733573"/>
            <a:ext cx="2755160" cy="34973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p:cNvPicPr>
            <a:picLocks noChangeAspect="1"/>
          </p:cNvPicPr>
          <p:nvPr/>
        </p:nvPicPr>
        <p:blipFill rotWithShape="1">
          <a:blip r:embed="rId6">
            <a:extLst>
              <a:ext uri="{28A0092B-C50C-407E-A947-70E740481C1C}">
                <a14:useLocalDpi xmlns:a14="http://schemas.microsoft.com/office/drawing/2010/main" val="0"/>
              </a:ext>
            </a:extLst>
          </a:blip>
          <a:srcRect l="5160" t="3943" r="5766" b="13803"/>
          <a:stretch/>
        </p:blipFill>
        <p:spPr>
          <a:xfrm>
            <a:off x="3592779" y="2482264"/>
            <a:ext cx="4224272" cy="3432711"/>
          </a:xfrm>
          <a:prstGeom prst="rect">
            <a:avLst/>
          </a:prstGeom>
          <a:ln>
            <a:noFill/>
          </a:ln>
          <a:effectLst>
            <a:softEdge rad="112500"/>
          </a:effectLst>
        </p:spPr>
      </p:pic>
      <p:pic>
        <p:nvPicPr>
          <p:cNvPr id="8"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90795" y="6060583"/>
            <a:ext cx="609600" cy="609600"/>
          </a:xfrm>
          <a:prstGeom prst="rect">
            <a:avLst/>
          </a:prstGeom>
        </p:spPr>
      </p:pic>
    </p:spTree>
    <p:extLst>
      <p:ext uri="{BB962C8B-B14F-4D97-AF65-F5344CB8AC3E}">
        <p14:creationId xmlns:p14="http://schemas.microsoft.com/office/powerpoint/2010/main" val="12338142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210"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Блок-схема: процесс 4"/>
          <p:cNvSpPr/>
          <p:nvPr/>
        </p:nvSpPr>
        <p:spPr>
          <a:xfrm>
            <a:off x="515156" y="3425779"/>
            <a:ext cx="11217498" cy="203486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вал 2"/>
          <p:cNvSpPr/>
          <p:nvPr/>
        </p:nvSpPr>
        <p:spPr>
          <a:xfrm>
            <a:off x="2575775" y="837127"/>
            <a:ext cx="7044743" cy="175152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ru-RU"/>
          </a:p>
        </p:txBody>
      </p:sp>
      <p:sp>
        <p:nvSpPr>
          <p:cNvPr id="2" name="Прямоугольник 1"/>
          <p:cNvSpPr/>
          <p:nvPr/>
        </p:nvSpPr>
        <p:spPr>
          <a:xfrm>
            <a:off x="2765607" y="1177171"/>
            <a:ext cx="6660798" cy="1015663"/>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latin typeface="Bernard MT Condensed" panose="02050806060905020404" pitchFamily="18" charset="0"/>
              </a:rPr>
              <a:t>Theme of th</a:t>
            </a:r>
            <a:r>
              <a:rPr lang="en-US" sz="5400" dirty="0" smtClean="0">
                <a:ln w="0"/>
                <a:effectLst>
                  <a:outerShdw blurRad="38100" dist="19050" dir="2700000" algn="tl" rotWithShape="0">
                    <a:schemeClr val="dk1">
                      <a:alpha val="40000"/>
                    </a:schemeClr>
                  </a:outerShdw>
                </a:effectLst>
                <a:latin typeface="Bernard MT Condensed" panose="02050806060905020404" pitchFamily="18" charset="0"/>
              </a:rPr>
              <a:t>e lesson: </a:t>
            </a:r>
            <a:r>
              <a:rPr lang="en-US" sz="6000" b="0" cap="none" spc="0" dirty="0" smtClean="0">
                <a:ln w="0"/>
                <a:solidFill>
                  <a:schemeClr val="tx1"/>
                </a:solidFill>
                <a:effectLst>
                  <a:outerShdw blurRad="38100" dist="19050" dir="2700000" algn="tl" rotWithShape="0">
                    <a:schemeClr val="dk1">
                      <a:alpha val="40000"/>
                    </a:schemeClr>
                  </a:outerShdw>
                </a:effectLst>
                <a:latin typeface="Bernard MT Condensed" panose="02050806060905020404" pitchFamily="18" charset="0"/>
              </a:rPr>
              <a:t>Art</a:t>
            </a:r>
            <a:endParaRPr lang="ru-RU" sz="6000" b="0" cap="none" spc="0" dirty="0">
              <a:ln w="0"/>
              <a:solidFill>
                <a:schemeClr val="tx1"/>
              </a:solidFill>
              <a:effectLst>
                <a:outerShdw blurRad="38100" dist="19050" dir="2700000" algn="tl" rotWithShape="0">
                  <a:schemeClr val="dk1">
                    <a:alpha val="40000"/>
                  </a:schemeClr>
                </a:outerShdw>
              </a:effectLst>
            </a:endParaRPr>
          </a:p>
        </p:txBody>
      </p:sp>
      <p:sp>
        <p:nvSpPr>
          <p:cNvPr id="4" name="Прямоугольник 3"/>
          <p:cNvSpPr/>
          <p:nvPr/>
        </p:nvSpPr>
        <p:spPr>
          <a:xfrm>
            <a:off x="646099" y="3707624"/>
            <a:ext cx="10899814" cy="1471172"/>
          </a:xfrm>
          <a:prstGeom prst="rect">
            <a:avLst/>
          </a:prstGeom>
        </p:spPr>
        <p:txBody>
          <a:bodyPr wrap="square">
            <a:spAutoFit/>
          </a:bodyPr>
          <a:lstStyle/>
          <a:p>
            <a:pPr lvl="0" algn="ctr">
              <a:spcBef>
                <a:spcPct val="20000"/>
              </a:spcBef>
            </a:pPr>
            <a:r>
              <a:rPr lang="en-US" sz="2800" dirty="0">
                <a:solidFill>
                  <a:prstClr val="black"/>
                </a:solidFill>
                <a:latin typeface="Arial Black" pitchFamily="34" charset="0"/>
              </a:rPr>
              <a:t>Lesson </a:t>
            </a:r>
            <a:r>
              <a:rPr lang="en-US" sz="2800" dirty="0" smtClean="0">
                <a:solidFill>
                  <a:prstClr val="black"/>
                </a:solidFill>
                <a:latin typeface="Arial Black" pitchFamily="34" charset="0"/>
              </a:rPr>
              <a:t>objective:</a:t>
            </a:r>
            <a:endParaRPr lang="en-US" sz="2800" dirty="0">
              <a:solidFill>
                <a:prstClr val="black"/>
              </a:solidFill>
              <a:latin typeface="Arial Black" pitchFamily="34" charset="0"/>
            </a:endParaRPr>
          </a:p>
          <a:p>
            <a:pPr lvl="0" algn="ctr">
              <a:spcBef>
                <a:spcPct val="20000"/>
              </a:spcBef>
            </a:pPr>
            <a:r>
              <a:rPr lang="en-US" sz="2800" dirty="0">
                <a:solidFill>
                  <a:prstClr val="black"/>
                </a:solidFill>
                <a:latin typeface="Arial Black" pitchFamily="34" charset="0"/>
              </a:rPr>
              <a:t>•Recognize factual details in a given argument related to the topic</a:t>
            </a:r>
            <a:endParaRPr lang="en-US" sz="2800" dirty="0">
              <a:solidFill>
                <a:prstClr val="black"/>
              </a:solidFill>
              <a:latin typeface="Arial Black" pitchFamily="34" charset="0"/>
            </a:endParaRPr>
          </a:p>
        </p:txBody>
      </p:sp>
      <p:pic>
        <p:nvPicPr>
          <p:cNvPr id="6"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41113" y="5992967"/>
            <a:ext cx="609600" cy="609600"/>
          </a:xfrm>
          <a:prstGeom prst="rect">
            <a:avLst/>
          </a:prstGeom>
        </p:spPr>
      </p:pic>
    </p:spTree>
    <p:extLst>
      <p:ext uri="{BB962C8B-B14F-4D97-AF65-F5344CB8AC3E}">
        <p14:creationId xmlns:p14="http://schemas.microsoft.com/office/powerpoint/2010/main" val="8827520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337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Выноска со стрелкой вправо 16"/>
          <p:cNvSpPr/>
          <p:nvPr/>
        </p:nvSpPr>
        <p:spPr>
          <a:xfrm>
            <a:off x="353212" y="1919940"/>
            <a:ext cx="4922534" cy="1592693"/>
          </a:xfrm>
          <a:prstGeom prst="rightArrowCallout">
            <a:avLst>
              <a:gd name="adj1" fmla="val 32304"/>
              <a:gd name="adj2" fmla="val 25704"/>
              <a:gd name="adj3" fmla="val 20775"/>
              <a:gd name="adj4" fmla="val 9009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3" name="Овал 12"/>
          <p:cNvSpPr/>
          <p:nvPr/>
        </p:nvSpPr>
        <p:spPr>
          <a:xfrm>
            <a:off x="185042" y="4891616"/>
            <a:ext cx="4887746" cy="1794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917908" y="591286"/>
            <a:ext cx="10395795" cy="830997"/>
          </a:xfrm>
          <a:prstGeom prst="rect">
            <a:avLst/>
          </a:prstGeom>
        </p:spPr>
        <p:txBody>
          <a:bodyPr wrap="none">
            <a:spAutoFit/>
          </a:bodyPr>
          <a:lstStyle/>
          <a:p>
            <a:r>
              <a:rPr lang="en-US" sz="2400" dirty="0" smtClean="0">
                <a:latin typeface="Arial Black" panose="020B0A04020102020204" pitchFamily="34" charset="0"/>
              </a:rPr>
              <a:t>Task 1</a:t>
            </a:r>
            <a:r>
              <a:rPr lang="en-US" sz="2400" dirty="0">
                <a:latin typeface="Arial Black" panose="020B0A04020102020204" pitchFamily="34" charset="0"/>
              </a:rPr>
              <a:t>. Read the paragraphs 1-4 about the effects of music. </a:t>
            </a:r>
            <a:endParaRPr lang="en-US" sz="2400" dirty="0" smtClean="0">
              <a:latin typeface="Arial Black" panose="020B0A04020102020204" pitchFamily="34" charset="0"/>
            </a:endParaRPr>
          </a:p>
          <a:p>
            <a:r>
              <a:rPr lang="en-US" sz="2400" dirty="0" smtClean="0">
                <a:latin typeface="Arial Black" panose="020B0A04020102020204" pitchFamily="34" charset="0"/>
              </a:rPr>
              <a:t>Match </a:t>
            </a:r>
            <a:r>
              <a:rPr lang="en-US" sz="2400" dirty="0">
                <a:latin typeface="Arial Black" panose="020B0A04020102020204" pitchFamily="34" charset="0"/>
              </a:rPr>
              <a:t>the headings to the correct paragraphs </a:t>
            </a:r>
            <a:r>
              <a:rPr lang="en-US" sz="2400" dirty="0" smtClean="0">
                <a:latin typeface="Arial Black" panose="020B0A04020102020204" pitchFamily="34" charset="0"/>
              </a:rPr>
              <a:t>A-D.  </a:t>
            </a:r>
            <a:endParaRPr lang="ru-RU" sz="2400" dirty="0">
              <a:latin typeface="Arial Black" panose="020B0A04020102020204" pitchFamily="34" charset="0"/>
            </a:endParaRPr>
          </a:p>
        </p:txBody>
      </p:sp>
      <p:sp>
        <p:nvSpPr>
          <p:cNvPr id="3" name="Рамка 2"/>
          <p:cNvSpPr/>
          <p:nvPr/>
        </p:nvSpPr>
        <p:spPr>
          <a:xfrm>
            <a:off x="315319" y="268326"/>
            <a:ext cx="11526592" cy="132865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рямоугольник 13"/>
          <p:cNvSpPr/>
          <p:nvPr/>
        </p:nvSpPr>
        <p:spPr>
          <a:xfrm>
            <a:off x="391104" y="2105156"/>
            <a:ext cx="4846749" cy="1200329"/>
          </a:xfrm>
          <a:prstGeom prst="rect">
            <a:avLst/>
          </a:prstGeom>
        </p:spPr>
        <p:txBody>
          <a:bodyPr wrap="square">
            <a:spAutoFit/>
          </a:bodyPr>
          <a:lstStyle/>
          <a:p>
            <a:r>
              <a:rPr lang="en-US" dirty="0">
                <a:latin typeface="Bahnschrift" panose="020B0502040204020203" pitchFamily="34" charset="0"/>
              </a:rPr>
              <a:t>A. Music for stress and pain </a:t>
            </a:r>
          </a:p>
          <a:p>
            <a:r>
              <a:rPr lang="en-US" dirty="0">
                <a:latin typeface="Bahnschrift" panose="020B0502040204020203" pitchFamily="34" charset="0"/>
              </a:rPr>
              <a:t>B. Get a better score and remember more </a:t>
            </a:r>
          </a:p>
          <a:p>
            <a:r>
              <a:rPr lang="en-US" dirty="0">
                <a:latin typeface="Bahnschrift" panose="020B0502040204020203" pitchFamily="34" charset="0"/>
              </a:rPr>
              <a:t>C. The right music to study better </a:t>
            </a:r>
          </a:p>
          <a:p>
            <a:r>
              <a:rPr lang="en-US" dirty="0">
                <a:latin typeface="Bahnschrift" panose="020B0502040204020203" pitchFamily="34" charset="0"/>
              </a:rPr>
              <a:t>D. All kinds of music have an effect</a:t>
            </a:r>
          </a:p>
        </p:txBody>
      </p:sp>
      <p:sp>
        <p:nvSpPr>
          <p:cNvPr id="15" name="Прямоугольник 14"/>
          <p:cNvSpPr/>
          <p:nvPr/>
        </p:nvSpPr>
        <p:spPr>
          <a:xfrm>
            <a:off x="5536428" y="1977355"/>
            <a:ext cx="6096000" cy="4708981"/>
          </a:xfrm>
          <a:prstGeom prst="rect">
            <a:avLst/>
          </a:prstGeom>
        </p:spPr>
        <p:txBody>
          <a:bodyPr>
            <a:spAutoFit/>
          </a:bodyPr>
          <a:lstStyle/>
          <a:p>
            <a:r>
              <a:rPr lang="en-US" sz="2000" dirty="0">
                <a:latin typeface="Bahnschrift" panose="020B0502040204020203" pitchFamily="34" charset="0"/>
              </a:rPr>
              <a:t>1._________________________________ </a:t>
            </a:r>
          </a:p>
          <a:p>
            <a:r>
              <a:rPr lang="en-US" sz="2000" dirty="0">
                <a:latin typeface="Bahnschrift" panose="020B0502040204020203" pitchFamily="34" charset="0"/>
              </a:rPr>
              <a:t>Music is not just entertainment. It is medicine for both the brain and the body. Don Campbell is an expert on The Mozart effect and the incredible power of music. He says that all kinds of music, from Mozart to jazz, from Latin to rock can affect our learning and our health.</a:t>
            </a:r>
          </a:p>
          <a:p>
            <a:endParaRPr lang="en-US" sz="2000" dirty="0">
              <a:latin typeface="Bahnschrift" panose="020B0502040204020203" pitchFamily="34" charset="0"/>
            </a:endParaRPr>
          </a:p>
          <a:p>
            <a:r>
              <a:rPr lang="en-US" sz="2000" dirty="0">
                <a:latin typeface="Bahnschrift" panose="020B0502040204020203" pitchFamily="34" charset="0"/>
              </a:rPr>
              <a:t>2._________________________________ </a:t>
            </a:r>
          </a:p>
          <a:p>
            <a:r>
              <a:rPr lang="en-US" sz="2000" dirty="0">
                <a:latin typeface="Bahnschrift" panose="020B0502040204020203" pitchFamily="34" charset="0"/>
              </a:rPr>
              <a:t>Many people use music to help them feel relaxed after a busy day at work. Music can also reduce the stress of being ill, especially by reducing pain' The director of Baltimore Hospital says that thirty minutes of classical music has the same effect as ten milligrams of the painkiller Valium.</a:t>
            </a:r>
          </a:p>
        </p:txBody>
      </p:sp>
      <p:sp>
        <p:nvSpPr>
          <p:cNvPr id="16" name="Прямоугольник 15"/>
          <p:cNvSpPr/>
          <p:nvPr/>
        </p:nvSpPr>
        <p:spPr>
          <a:xfrm>
            <a:off x="729803" y="5221138"/>
            <a:ext cx="450805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Descriptor A learner </a:t>
            </a:r>
          </a:p>
          <a:p>
            <a:r>
              <a:rPr lang="en-US" dirty="0">
                <a:latin typeface="Arial" panose="020B0604020202020204" pitchFamily="34" charset="0"/>
                <a:cs typeface="Arial" panose="020B0604020202020204" pitchFamily="34" charset="0"/>
              </a:rPr>
              <a:t>• reads the paragraphs for general information and matches the headings with the paragraphs.</a:t>
            </a:r>
          </a:p>
        </p:txBody>
      </p:sp>
      <p:pic>
        <p:nvPicPr>
          <p:cNvPr id="19"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27628" y="6116667"/>
            <a:ext cx="609600" cy="609600"/>
          </a:xfrm>
          <a:prstGeom prst="rect">
            <a:avLst/>
          </a:prstGeom>
        </p:spPr>
      </p:pic>
    </p:spTree>
    <p:extLst>
      <p:ext uri="{BB962C8B-B14F-4D97-AF65-F5344CB8AC3E}">
        <p14:creationId xmlns:p14="http://schemas.microsoft.com/office/powerpoint/2010/main" val="31989040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78" fill="hold"/>
                                        <p:tgtEl>
                                          <p:spTgt spid="19"/>
                                        </p:tgtEl>
                                      </p:cBhvr>
                                    </p:cmd>
                                  </p:childTnLst>
                                </p:cTn>
                              </p:par>
                            </p:childTnLst>
                          </p:cTn>
                        </p:par>
                      </p:childTnLst>
                    </p:cTn>
                  </p:par>
                </p:childTnLst>
              </p:cTn>
              <p:nextCondLst>
                <p:cond evt="onClick" delay="0">
                  <p:tgtEl>
                    <p:spTgt spid="19"/>
                  </p:tgtEl>
                </p:cond>
              </p:nextCondLst>
            </p:seq>
            <p:audio>
              <p:cMediaNode vol="80000">
                <p:cTn id="7" fill="hold" display="0">
                  <p:stCondLst>
                    <p:cond delay="indefinite"/>
                  </p:stCondLst>
                  <p:endCondLst>
                    <p:cond evt="onStopAudio" delay="0">
                      <p:tgtEl>
                        <p:sldTgt/>
                      </p:tgtEl>
                    </p:cond>
                  </p:endCondLst>
                </p:cTn>
                <p:tgtEl>
                  <p:spTgt spid="1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Выноска со стрелкой вправо 4"/>
          <p:cNvSpPr/>
          <p:nvPr/>
        </p:nvSpPr>
        <p:spPr>
          <a:xfrm>
            <a:off x="353212" y="1919940"/>
            <a:ext cx="4922534" cy="1592693"/>
          </a:xfrm>
          <a:prstGeom prst="rightArrowCallout">
            <a:avLst>
              <a:gd name="adj1" fmla="val 32304"/>
              <a:gd name="adj2" fmla="val 25704"/>
              <a:gd name="adj3" fmla="val 20775"/>
              <a:gd name="adj4" fmla="val 90094"/>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ru-RU"/>
          </a:p>
        </p:txBody>
      </p:sp>
      <p:sp>
        <p:nvSpPr>
          <p:cNvPr id="13" name="Овал 12"/>
          <p:cNvSpPr/>
          <p:nvPr/>
        </p:nvSpPr>
        <p:spPr>
          <a:xfrm>
            <a:off x="120648" y="4859444"/>
            <a:ext cx="4887746" cy="179472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917908" y="591286"/>
            <a:ext cx="10395795" cy="830997"/>
          </a:xfrm>
          <a:prstGeom prst="rect">
            <a:avLst/>
          </a:prstGeom>
        </p:spPr>
        <p:txBody>
          <a:bodyPr wrap="none">
            <a:spAutoFit/>
          </a:bodyPr>
          <a:lstStyle/>
          <a:p>
            <a:r>
              <a:rPr lang="en-US" sz="2400" dirty="0" smtClean="0">
                <a:latin typeface="Arial Black" panose="020B0A04020102020204" pitchFamily="34" charset="0"/>
              </a:rPr>
              <a:t>Task 1</a:t>
            </a:r>
            <a:r>
              <a:rPr lang="en-US" sz="2400" dirty="0">
                <a:latin typeface="Arial Black" panose="020B0A04020102020204" pitchFamily="34" charset="0"/>
              </a:rPr>
              <a:t>. Read the paragraphs 1-4 about the effects of music. </a:t>
            </a:r>
            <a:endParaRPr lang="en-US" sz="2400" dirty="0" smtClean="0">
              <a:latin typeface="Arial Black" panose="020B0A04020102020204" pitchFamily="34" charset="0"/>
            </a:endParaRPr>
          </a:p>
          <a:p>
            <a:r>
              <a:rPr lang="en-US" sz="2400" dirty="0" smtClean="0">
                <a:latin typeface="Arial Black" panose="020B0A04020102020204" pitchFamily="34" charset="0"/>
              </a:rPr>
              <a:t>Match </a:t>
            </a:r>
            <a:r>
              <a:rPr lang="en-US" sz="2400" dirty="0">
                <a:latin typeface="Arial Black" panose="020B0A04020102020204" pitchFamily="34" charset="0"/>
              </a:rPr>
              <a:t>the headings to the correct paragraphs 1-4.  </a:t>
            </a:r>
            <a:endParaRPr lang="ru-RU" sz="2400" dirty="0">
              <a:latin typeface="Arial Black" panose="020B0A04020102020204" pitchFamily="34" charset="0"/>
            </a:endParaRPr>
          </a:p>
        </p:txBody>
      </p:sp>
      <p:sp>
        <p:nvSpPr>
          <p:cNvPr id="3" name="Рамка 2"/>
          <p:cNvSpPr/>
          <p:nvPr/>
        </p:nvSpPr>
        <p:spPr>
          <a:xfrm>
            <a:off x="315319" y="268326"/>
            <a:ext cx="11526592" cy="132865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рямоугольник 13"/>
          <p:cNvSpPr/>
          <p:nvPr/>
        </p:nvSpPr>
        <p:spPr>
          <a:xfrm>
            <a:off x="391104" y="2105156"/>
            <a:ext cx="4846749" cy="1200329"/>
          </a:xfrm>
          <a:prstGeom prst="rect">
            <a:avLst/>
          </a:prstGeom>
        </p:spPr>
        <p:txBody>
          <a:bodyPr wrap="square">
            <a:spAutoFit/>
          </a:bodyPr>
          <a:lstStyle/>
          <a:p>
            <a:r>
              <a:rPr lang="en-US" dirty="0">
                <a:latin typeface="Bahnschrift" panose="020B0502040204020203" pitchFamily="34" charset="0"/>
              </a:rPr>
              <a:t>A. Music for stress and pain </a:t>
            </a:r>
          </a:p>
          <a:p>
            <a:r>
              <a:rPr lang="en-US" dirty="0">
                <a:latin typeface="Bahnschrift" panose="020B0502040204020203" pitchFamily="34" charset="0"/>
              </a:rPr>
              <a:t>B. Get a better score and remember more </a:t>
            </a:r>
          </a:p>
          <a:p>
            <a:r>
              <a:rPr lang="en-US" dirty="0">
                <a:latin typeface="Bahnschrift" panose="020B0502040204020203" pitchFamily="34" charset="0"/>
              </a:rPr>
              <a:t>C. The right music to study better </a:t>
            </a:r>
          </a:p>
          <a:p>
            <a:r>
              <a:rPr lang="en-US" dirty="0">
                <a:latin typeface="Bahnschrift" panose="020B0502040204020203" pitchFamily="34" charset="0"/>
              </a:rPr>
              <a:t>D. All kinds of music have an effect</a:t>
            </a:r>
          </a:p>
        </p:txBody>
      </p:sp>
      <p:sp>
        <p:nvSpPr>
          <p:cNvPr id="4" name="Прямоугольник 3"/>
          <p:cNvSpPr/>
          <p:nvPr/>
        </p:nvSpPr>
        <p:spPr>
          <a:xfrm>
            <a:off x="5237853" y="1730398"/>
            <a:ext cx="6604058" cy="5078313"/>
          </a:xfrm>
          <a:prstGeom prst="rect">
            <a:avLst/>
          </a:prstGeom>
        </p:spPr>
        <p:txBody>
          <a:bodyPr wrap="square">
            <a:spAutoFit/>
          </a:bodyPr>
          <a:lstStyle/>
          <a:p>
            <a:r>
              <a:rPr lang="en-US" dirty="0">
                <a:latin typeface="Bahnschrift" panose="020B0502040204020203" pitchFamily="34" charset="0"/>
              </a:rPr>
              <a:t>3. _________________________________ </a:t>
            </a:r>
          </a:p>
          <a:p>
            <a:r>
              <a:rPr lang="en-US" dirty="0">
                <a:latin typeface="Bahnschrift" panose="020B0502040204020203" pitchFamily="34" charset="0"/>
              </a:rPr>
              <a:t>Campbell also says that music can help you concentrate but you need the right kind of music for your mood. And you need to listen for about ten minutes before you start studying' Perhaps your mind needs relaxing or maybe you are tired and you want to feel more energetic' So you should choose the appropriate music to help you. You can use many different kinds of music to help you concentrate' Mozart's music is very popular, however because it is very organized and it makes your brain more alert and imaginative.</a:t>
            </a:r>
          </a:p>
          <a:p>
            <a:endParaRPr lang="en-US" dirty="0">
              <a:latin typeface="Bahnschrift" panose="020B0502040204020203" pitchFamily="34" charset="0"/>
            </a:endParaRPr>
          </a:p>
          <a:p>
            <a:r>
              <a:rPr lang="en-US" dirty="0">
                <a:latin typeface="Bahnschrift" panose="020B0502040204020203" pitchFamily="34" charset="0"/>
              </a:rPr>
              <a:t>4.___________________________________ </a:t>
            </a:r>
          </a:p>
          <a:p>
            <a:r>
              <a:rPr lang="en-US" dirty="0">
                <a:latin typeface="Bahnschrift" panose="020B0502040204020203" pitchFamily="34" charset="0"/>
              </a:rPr>
              <a:t>Music helps you to study better and it can also actually make you more intelligent. In one study, students who listened to Mozart before doing a test got much higher marks than those who didn't. Many studies also show that children who learn to play a musical instrument before the age of twelve have better memories for the rest of their lives.</a:t>
            </a:r>
          </a:p>
        </p:txBody>
      </p:sp>
      <p:sp>
        <p:nvSpPr>
          <p:cNvPr id="8" name="Прямоугольник 7"/>
          <p:cNvSpPr/>
          <p:nvPr/>
        </p:nvSpPr>
        <p:spPr>
          <a:xfrm>
            <a:off x="729803" y="5221138"/>
            <a:ext cx="4508050"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Descriptor A learner </a:t>
            </a:r>
          </a:p>
          <a:p>
            <a:r>
              <a:rPr lang="en-US" dirty="0">
                <a:latin typeface="Arial" panose="020B0604020202020204" pitchFamily="34" charset="0"/>
                <a:cs typeface="Arial" panose="020B0604020202020204" pitchFamily="34" charset="0"/>
              </a:rPr>
              <a:t>• reads the paragraphs for general information and matches the headings with the paragraphs.</a:t>
            </a:r>
          </a:p>
        </p:txBody>
      </p:sp>
      <p:pic>
        <p:nvPicPr>
          <p:cNvPr id="10"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27628" y="6116667"/>
            <a:ext cx="609600" cy="609600"/>
          </a:xfrm>
          <a:prstGeom prst="rect">
            <a:avLst/>
          </a:prstGeom>
        </p:spPr>
      </p:pic>
    </p:spTree>
    <p:extLst>
      <p:ext uri="{BB962C8B-B14F-4D97-AF65-F5344CB8AC3E}">
        <p14:creationId xmlns:p14="http://schemas.microsoft.com/office/powerpoint/2010/main" val="30062711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5278" fill="hold"/>
                                        <p:tgtEl>
                                          <p:spTgt spid="10"/>
                                        </p:tgtEl>
                                      </p:cBhvr>
                                    </p:cmd>
                                  </p:childTnLst>
                                </p:cTn>
                              </p:par>
                            </p:childTnLst>
                          </p:cTn>
                        </p:par>
                      </p:childTnLst>
                    </p:cTn>
                  </p:par>
                </p:childTnLst>
              </p:cTn>
              <p:nextCondLst>
                <p:cond evt="onClick" delay="0">
                  <p:tgtEl>
                    <p:spTgt spid="10"/>
                  </p:tgtEl>
                </p:cond>
              </p:nextCondLst>
            </p:seq>
            <p:audio>
              <p:cMediaNode vol="80000">
                <p:cTn id="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Багетная рамка 1"/>
          <p:cNvSpPr/>
          <p:nvPr/>
        </p:nvSpPr>
        <p:spPr>
          <a:xfrm>
            <a:off x="2408350" y="167426"/>
            <a:ext cx="7366715" cy="1056067"/>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6" name="Прямоугольник 25"/>
          <p:cNvSpPr/>
          <p:nvPr/>
        </p:nvSpPr>
        <p:spPr>
          <a:xfrm>
            <a:off x="4444850" y="414190"/>
            <a:ext cx="3109954" cy="523220"/>
          </a:xfrm>
          <a:prstGeom prst="rect">
            <a:avLst/>
          </a:prstGeom>
        </p:spPr>
        <p:txBody>
          <a:bodyPr wrap="none">
            <a:spAutoFit/>
          </a:bodyPr>
          <a:lstStyle/>
          <a:p>
            <a:r>
              <a:rPr lang="en-US" sz="2800" dirty="0">
                <a:latin typeface="Arial Black" panose="020B0A04020102020204" pitchFamily="34" charset="0"/>
              </a:rPr>
              <a:t>C</a:t>
            </a:r>
            <a:r>
              <a:rPr lang="en-US" sz="2800" dirty="0" smtClean="0">
                <a:latin typeface="Arial Black" panose="020B0A04020102020204" pitchFamily="34" charset="0"/>
              </a:rPr>
              <a:t>heck yourself</a:t>
            </a:r>
            <a:endParaRPr lang="ru-RU" sz="2800" dirty="0">
              <a:latin typeface="Arial Black" panose="020B0A04020102020204" pitchFamily="34" charset="0"/>
            </a:endParaRPr>
          </a:p>
        </p:txBody>
      </p:sp>
      <p:sp>
        <p:nvSpPr>
          <p:cNvPr id="27" name="Прямоугольник 26"/>
          <p:cNvSpPr/>
          <p:nvPr/>
        </p:nvSpPr>
        <p:spPr>
          <a:xfrm>
            <a:off x="626715" y="1315710"/>
            <a:ext cx="10929983" cy="2339102"/>
          </a:xfrm>
          <a:prstGeom prst="rect">
            <a:avLst/>
          </a:prstGeom>
        </p:spPr>
        <p:txBody>
          <a:bodyPr wrap="square">
            <a:spAutoFit/>
          </a:bodyPr>
          <a:lstStyle/>
          <a:p>
            <a:r>
              <a:rPr lang="en-US" sz="1600" dirty="0">
                <a:latin typeface="Bahnschrift" panose="020B0502040204020203" pitchFamily="34" charset="0"/>
              </a:rPr>
              <a:t>1</a:t>
            </a:r>
            <a:r>
              <a:rPr lang="en-US" sz="1600" dirty="0" smtClean="0">
                <a:latin typeface="Bahnschrift" panose="020B0502040204020203" pitchFamily="34" charset="0"/>
              </a:rPr>
              <a:t>. </a:t>
            </a:r>
            <a:r>
              <a:rPr lang="en-US" sz="1600" b="1" dirty="0" smtClean="0">
                <a:solidFill>
                  <a:srgbClr val="0070C0"/>
                </a:solidFill>
                <a:latin typeface="Bahnschrift" panose="020B0502040204020203" pitchFamily="34" charset="0"/>
              </a:rPr>
              <a:t>B </a:t>
            </a:r>
            <a:r>
              <a:rPr lang="en-US" sz="1600" b="1" dirty="0">
                <a:solidFill>
                  <a:srgbClr val="0070C0"/>
                </a:solidFill>
                <a:latin typeface="Bahnschrift" panose="020B0502040204020203" pitchFamily="34" charset="0"/>
              </a:rPr>
              <a:t>Get a better score and remember more </a:t>
            </a:r>
          </a:p>
          <a:p>
            <a:r>
              <a:rPr lang="en-US" sz="1600" dirty="0">
                <a:latin typeface="Bahnschrift" panose="020B0502040204020203" pitchFamily="34" charset="0"/>
              </a:rPr>
              <a:t>Music is not just entertainment. It is medicine for both the brain and the body. Don Campbell is an expert on The Mozart effect and the incredible power of music. He says that all kinds of music, from Mozart to jazz, from Latin to rock can affect our learning and our health.</a:t>
            </a:r>
          </a:p>
          <a:p>
            <a:endParaRPr lang="en-US" sz="1600" dirty="0">
              <a:latin typeface="Bahnschrift" panose="020B0502040204020203" pitchFamily="34" charset="0"/>
            </a:endParaRPr>
          </a:p>
          <a:p>
            <a:r>
              <a:rPr lang="en-US" sz="1600" dirty="0">
                <a:latin typeface="Bahnschrift" panose="020B0502040204020203" pitchFamily="34" charset="0"/>
              </a:rPr>
              <a:t>2</a:t>
            </a:r>
            <a:r>
              <a:rPr lang="en-US" sz="1600" dirty="0" smtClean="0">
                <a:latin typeface="Bahnschrift" panose="020B0502040204020203" pitchFamily="34" charset="0"/>
              </a:rPr>
              <a:t>.  </a:t>
            </a:r>
            <a:r>
              <a:rPr lang="en-US" sz="1600" b="1" dirty="0" smtClean="0">
                <a:solidFill>
                  <a:srgbClr val="0070C0"/>
                </a:solidFill>
                <a:latin typeface="Bahnschrift" panose="020B0502040204020203" pitchFamily="34" charset="0"/>
              </a:rPr>
              <a:t>A </a:t>
            </a:r>
            <a:r>
              <a:rPr lang="en-US" sz="1600" b="1" dirty="0">
                <a:solidFill>
                  <a:srgbClr val="0070C0"/>
                </a:solidFill>
                <a:latin typeface="Bahnschrift" panose="020B0502040204020203" pitchFamily="34" charset="0"/>
              </a:rPr>
              <a:t>Music for stress and pain </a:t>
            </a:r>
          </a:p>
          <a:p>
            <a:r>
              <a:rPr lang="en-US" sz="1600" dirty="0">
                <a:latin typeface="Bahnschrift" panose="020B0502040204020203" pitchFamily="34" charset="0"/>
              </a:rPr>
              <a:t>Many people use music to help them feel relaxed after a busy day at work. Music can also reduce the stress of being ill, especially by reducing pain' The director of Baltimore Hospital says that thirty minutes of classical music has the same effect as ten milligrams of the painkiller Valium.</a:t>
            </a:r>
          </a:p>
        </p:txBody>
      </p:sp>
      <p:sp>
        <p:nvSpPr>
          <p:cNvPr id="28" name="Прямоугольник 27"/>
          <p:cNvSpPr/>
          <p:nvPr/>
        </p:nvSpPr>
        <p:spPr>
          <a:xfrm>
            <a:off x="626715" y="3716252"/>
            <a:ext cx="10929983" cy="2800767"/>
          </a:xfrm>
          <a:prstGeom prst="rect">
            <a:avLst/>
          </a:prstGeom>
        </p:spPr>
        <p:txBody>
          <a:bodyPr wrap="square">
            <a:spAutoFit/>
          </a:bodyPr>
          <a:lstStyle/>
          <a:p>
            <a:r>
              <a:rPr lang="en-US" sz="1600" dirty="0">
                <a:latin typeface="Bahnschrift" panose="020B0502040204020203" pitchFamily="34" charset="0"/>
              </a:rPr>
              <a:t>3. </a:t>
            </a:r>
            <a:r>
              <a:rPr lang="en-US" sz="1600" b="1" dirty="0" smtClean="0">
                <a:solidFill>
                  <a:srgbClr val="0070C0"/>
                </a:solidFill>
                <a:latin typeface="Bahnschrift" panose="020B0502040204020203" pitchFamily="34" charset="0"/>
              </a:rPr>
              <a:t>D </a:t>
            </a:r>
            <a:r>
              <a:rPr lang="en-US" sz="1600" b="1" dirty="0">
                <a:solidFill>
                  <a:srgbClr val="0070C0"/>
                </a:solidFill>
                <a:latin typeface="Bahnschrift" panose="020B0502040204020203" pitchFamily="34" charset="0"/>
              </a:rPr>
              <a:t>All kinds of music have an </a:t>
            </a:r>
            <a:r>
              <a:rPr lang="en-US" sz="1600" b="1" dirty="0" smtClean="0">
                <a:solidFill>
                  <a:srgbClr val="0070C0"/>
                </a:solidFill>
                <a:latin typeface="Bahnschrift" panose="020B0502040204020203" pitchFamily="34" charset="0"/>
              </a:rPr>
              <a:t>effect</a:t>
            </a:r>
            <a:endParaRPr lang="en-US" sz="1600" b="1" dirty="0">
              <a:solidFill>
                <a:srgbClr val="0070C0"/>
              </a:solidFill>
              <a:latin typeface="Bahnschrift" panose="020B0502040204020203" pitchFamily="34" charset="0"/>
            </a:endParaRPr>
          </a:p>
          <a:p>
            <a:r>
              <a:rPr lang="en-US" sz="1600" dirty="0">
                <a:latin typeface="Bahnschrift" panose="020B0502040204020203" pitchFamily="34" charset="0"/>
              </a:rPr>
              <a:t>Campbell also says that music can help you concentrate but you need the right kind of music for your mood. And you need to listen for about ten minutes before you start studying' Perhaps your mind needs relaxing or maybe you are tired and you want to feel more energetic' So you should choose the appropriate music to help you. You can use many different kinds of music to help you concentrate' Mozart's music is very popular, however because it is very organized and it makes your brain more alert and imaginative.</a:t>
            </a:r>
          </a:p>
          <a:p>
            <a:endParaRPr lang="en-US" sz="1600" dirty="0">
              <a:latin typeface="Bahnschrift" panose="020B0502040204020203" pitchFamily="34" charset="0"/>
            </a:endParaRPr>
          </a:p>
          <a:p>
            <a:r>
              <a:rPr lang="en-US" sz="1600" dirty="0">
                <a:latin typeface="Bahnschrift" panose="020B0502040204020203" pitchFamily="34" charset="0"/>
              </a:rPr>
              <a:t>4</a:t>
            </a:r>
            <a:r>
              <a:rPr lang="en-US" sz="1600" dirty="0" smtClean="0">
                <a:latin typeface="Bahnschrift" panose="020B0502040204020203" pitchFamily="34" charset="0"/>
              </a:rPr>
              <a:t>. </a:t>
            </a:r>
            <a:r>
              <a:rPr lang="en-US" sz="1600" b="1" dirty="0" smtClean="0">
                <a:solidFill>
                  <a:srgbClr val="0070C0"/>
                </a:solidFill>
                <a:latin typeface="Bahnschrift" panose="020B0502040204020203" pitchFamily="34" charset="0"/>
              </a:rPr>
              <a:t>C </a:t>
            </a:r>
            <a:r>
              <a:rPr lang="en-US" sz="1600" b="1" dirty="0">
                <a:solidFill>
                  <a:srgbClr val="0070C0"/>
                </a:solidFill>
                <a:latin typeface="Bahnschrift" panose="020B0502040204020203" pitchFamily="34" charset="0"/>
              </a:rPr>
              <a:t>The right music to study better </a:t>
            </a:r>
          </a:p>
          <a:p>
            <a:r>
              <a:rPr lang="en-US" sz="1600" dirty="0">
                <a:latin typeface="Bahnschrift" panose="020B0502040204020203" pitchFamily="34" charset="0"/>
              </a:rPr>
              <a:t>Music helps you to study better and it can also actually make you more intelligent. In one study, students who listened to Mozart before doing a test got much higher marks than those who didn't. Many studies also show that children who learn to play a musical instrument before the age of twelve have better memories for the rest of their lives.</a:t>
            </a:r>
          </a:p>
        </p:txBody>
      </p:sp>
      <p:pic>
        <p:nvPicPr>
          <p:cNvPr id="5"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135933" y="6112098"/>
            <a:ext cx="609600" cy="609600"/>
          </a:xfrm>
          <a:prstGeom prst="rect">
            <a:avLst/>
          </a:prstGeom>
        </p:spPr>
      </p:pic>
    </p:spTree>
    <p:extLst>
      <p:ext uri="{BB962C8B-B14F-4D97-AF65-F5344CB8AC3E}">
        <p14:creationId xmlns:p14="http://schemas.microsoft.com/office/powerpoint/2010/main" val="314039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36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Блок-схема: процесс 10"/>
          <p:cNvSpPr/>
          <p:nvPr/>
        </p:nvSpPr>
        <p:spPr>
          <a:xfrm>
            <a:off x="1223493" y="2047741"/>
            <a:ext cx="10006884" cy="2820473"/>
          </a:xfrm>
          <a:prstGeom prst="flowChartProcess">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 name="Прямоугольник 1"/>
          <p:cNvSpPr/>
          <p:nvPr/>
        </p:nvSpPr>
        <p:spPr>
          <a:xfrm>
            <a:off x="729522" y="591284"/>
            <a:ext cx="10158165" cy="830997"/>
          </a:xfrm>
          <a:prstGeom prst="rect">
            <a:avLst/>
          </a:prstGeom>
        </p:spPr>
        <p:txBody>
          <a:bodyPr wrap="none">
            <a:spAutoFit/>
          </a:bodyPr>
          <a:lstStyle/>
          <a:p>
            <a:r>
              <a:rPr lang="en-US" sz="2400" dirty="0" smtClean="0">
                <a:latin typeface="Arial Black" panose="020B0A04020102020204" pitchFamily="34" charset="0"/>
              </a:rPr>
              <a:t>Task 2</a:t>
            </a:r>
            <a:r>
              <a:rPr lang="en-US" sz="2400" dirty="0">
                <a:latin typeface="Arial Black" panose="020B0A04020102020204" pitchFamily="34" charset="0"/>
              </a:rPr>
              <a:t>. Read the text again. Mark the statements </a:t>
            </a:r>
            <a:r>
              <a:rPr lang="en-US" sz="2400" dirty="0" smtClean="0">
                <a:latin typeface="Arial Black" panose="020B0A04020102020204" pitchFamily="34" charset="0"/>
              </a:rPr>
              <a:t>True </a:t>
            </a:r>
            <a:r>
              <a:rPr lang="en-US" sz="2400" dirty="0">
                <a:latin typeface="Arial Black" panose="020B0A04020102020204" pitchFamily="34" charset="0"/>
              </a:rPr>
              <a:t>(T), </a:t>
            </a:r>
            <a:endParaRPr lang="en-US" sz="2400" dirty="0" smtClean="0">
              <a:latin typeface="Arial Black" panose="020B0A04020102020204" pitchFamily="34" charset="0"/>
            </a:endParaRPr>
          </a:p>
          <a:p>
            <a:r>
              <a:rPr lang="en-US" sz="2400" dirty="0" smtClean="0">
                <a:latin typeface="Arial Black" panose="020B0A04020102020204" pitchFamily="34" charset="0"/>
              </a:rPr>
              <a:t>False </a:t>
            </a:r>
            <a:r>
              <a:rPr lang="en-US" sz="2400" dirty="0">
                <a:latin typeface="Arial Black" panose="020B0A04020102020204" pitchFamily="34" charset="0"/>
              </a:rPr>
              <a:t>(F) or Not given (NG) </a:t>
            </a:r>
            <a:endParaRPr lang="ru-RU" sz="2400" dirty="0">
              <a:latin typeface="Arial Black" panose="020B0A04020102020204" pitchFamily="34" charset="0"/>
            </a:endParaRPr>
          </a:p>
        </p:txBody>
      </p:sp>
      <p:sp>
        <p:nvSpPr>
          <p:cNvPr id="3" name="Рамка 2"/>
          <p:cNvSpPr/>
          <p:nvPr/>
        </p:nvSpPr>
        <p:spPr>
          <a:xfrm>
            <a:off x="315319" y="268326"/>
            <a:ext cx="11526592" cy="134153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8" name="Овал 7"/>
          <p:cNvSpPr/>
          <p:nvPr/>
        </p:nvSpPr>
        <p:spPr>
          <a:xfrm>
            <a:off x="315319" y="5074275"/>
            <a:ext cx="4887746" cy="16829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1430302" y="2185441"/>
            <a:ext cx="9457385" cy="2554545"/>
          </a:xfrm>
          <a:prstGeom prst="rect">
            <a:avLst/>
          </a:prstGeom>
        </p:spPr>
        <p:txBody>
          <a:bodyPr wrap="square">
            <a:spAutoFit/>
          </a:bodyPr>
          <a:lstStyle/>
          <a:p>
            <a:r>
              <a:rPr lang="en-US" sz="2000" dirty="0">
                <a:latin typeface="Bahnschrift" panose="020B0502040204020203" pitchFamily="34" charset="0"/>
              </a:rPr>
              <a:t>1. Music is good for our bodies and brains. </a:t>
            </a:r>
            <a:r>
              <a:rPr lang="en-US" sz="2000" dirty="0" smtClean="0">
                <a:latin typeface="Bahnschrift" panose="020B0502040204020203" pitchFamily="34" charset="0"/>
              </a:rPr>
              <a:t>  ____ </a:t>
            </a:r>
            <a:endParaRPr lang="en-US" sz="2000" dirty="0">
              <a:latin typeface="Bahnschrift" panose="020B0502040204020203" pitchFamily="34" charset="0"/>
            </a:endParaRPr>
          </a:p>
          <a:p>
            <a:r>
              <a:rPr lang="en-US" sz="2000" dirty="0">
                <a:latin typeface="Bahnschrift" panose="020B0502040204020203" pitchFamily="34" charset="0"/>
              </a:rPr>
              <a:t>2. Don Campbell loves Mozart's music</a:t>
            </a:r>
            <a:r>
              <a:rPr lang="en-US" sz="2000" dirty="0" smtClean="0">
                <a:latin typeface="Bahnschrift" panose="020B0502040204020203" pitchFamily="34" charset="0"/>
              </a:rPr>
              <a:t>.   ____ </a:t>
            </a:r>
            <a:endParaRPr lang="en-US" sz="2000" dirty="0">
              <a:latin typeface="Bahnschrift" panose="020B0502040204020203" pitchFamily="34" charset="0"/>
            </a:endParaRPr>
          </a:p>
          <a:p>
            <a:r>
              <a:rPr lang="en-US" sz="2000" dirty="0">
                <a:latin typeface="Bahnschrift" panose="020B0502040204020203" pitchFamily="34" charset="0"/>
              </a:rPr>
              <a:t>3. Music helps many people to relax after work. </a:t>
            </a:r>
            <a:r>
              <a:rPr lang="en-US" sz="2000" dirty="0" smtClean="0">
                <a:latin typeface="Bahnschrift" panose="020B0502040204020203" pitchFamily="34" charset="0"/>
              </a:rPr>
              <a:t>  ____ </a:t>
            </a:r>
            <a:endParaRPr lang="en-US" sz="2000" dirty="0">
              <a:latin typeface="Bahnschrift" panose="020B0502040204020203" pitchFamily="34" charset="0"/>
            </a:endParaRPr>
          </a:p>
          <a:p>
            <a:r>
              <a:rPr lang="en-US" sz="2000" dirty="0">
                <a:latin typeface="Bahnschrift" panose="020B0502040204020203" pitchFamily="34" charset="0"/>
              </a:rPr>
              <a:t>4. Many hospitals use music to help with pain. </a:t>
            </a:r>
            <a:r>
              <a:rPr lang="en-US" sz="2000" dirty="0" smtClean="0">
                <a:latin typeface="Bahnschrift" panose="020B0502040204020203" pitchFamily="34" charset="0"/>
              </a:rPr>
              <a:t>   ____ </a:t>
            </a:r>
            <a:endParaRPr lang="en-US" sz="2000" dirty="0">
              <a:latin typeface="Bahnschrift" panose="020B0502040204020203" pitchFamily="34" charset="0"/>
            </a:endParaRPr>
          </a:p>
          <a:p>
            <a:r>
              <a:rPr lang="en-US" sz="2000" dirty="0">
                <a:latin typeface="Bahnschrift" panose="020B0502040204020203" pitchFamily="34" charset="0"/>
              </a:rPr>
              <a:t>5. Listening to music before you study is a bad idea. </a:t>
            </a:r>
            <a:r>
              <a:rPr lang="en-US" sz="2000" dirty="0" smtClean="0">
                <a:latin typeface="Bahnschrift" panose="020B0502040204020203" pitchFamily="34" charset="0"/>
              </a:rPr>
              <a:t>   ____ </a:t>
            </a:r>
            <a:endParaRPr lang="en-US" sz="2000" dirty="0">
              <a:latin typeface="Bahnschrift" panose="020B0502040204020203" pitchFamily="34" charset="0"/>
            </a:endParaRPr>
          </a:p>
          <a:p>
            <a:r>
              <a:rPr lang="en-US" sz="2000" dirty="0">
                <a:latin typeface="Bahnschrift" panose="020B0502040204020203" pitchFamily="34" charset="0"/>
              </a:rPr>
              <a:t>6. Only Mozart's music helps you study</a:t>
            </a:r>
            <a:r>
              <a:rPr lang="en-US" sz="2000" dirty="0" smtClean="0">
                <a:latin typeface="Bahnschrift" panose="020B0502040204020203" pitchFamily="34" charset="0"/>
              </a:rPr>
              <a:t>.   ____ </a:t>
            </a:r>
            <a:endParaRPr lang="en-US" sz="2000" dirty="0">
              <a:latin typeface="Bahnschrift" panose="020B0502040204020203" pitchFamily="34" charset="0"/>
            </a:endParaRPr>
          </a:p>
          <a:p>
            <a:r>
              <a:rPr lang="en-US" sz="2000" dirty="0">
                <a:latin typeface="Bahnschrift" panose="020B0502040204020203" pitchFamily="34" charset="0"/>
              </a:rPr>
              <a:t>7. The students listened to Mozart for fifteen minutes before doing the test. </a:t>
            </a:r>
            <a:r>
              <a:rPr lang="en-US" sz="2000" dirty="0" smtClean="0">
                <a:latin typeface="Bahnschrift" panose="020B0502040204020203" pitchFamily="34" charset="0"/>
              </a:rPr>
              <a:t>   ____ </a:t>
            </a:r>
            <a:endParaRPr lang="en-US" sz="2000" dirty="0">
              <a:latin typeface="Bahnschrift" panose="020B0502040204020203" pitchFamily="34" charset="0"/>
            </a:endParaRPr>
          </a:p>
          <a:p>
            <a:r>
              <a:rPr lang="en-US" sz="2000" dirty="0">
                <a:latin typeface="Bahnschrift" panose="020B0502040204020203" pitchFamily="34" charset="0"/>
              </a:rPr>
              <a:t>8. It's a good idea for children to learn to play a musical instrument. </a:t>
            </a:r>
            <a:r>
              <a:rPr lang="en-US" sz="2000" dirty="0" smtClean="0">
                <a:latin typeface="Bahnschrift" panose="020B0502040204020203" pitchFamily="34" charset="0"/>
              </a:rPr>
              <a:t>  ____</a:t>
            </a:r>
            <a:endParaRPr lang="en-US" sz="2000" dirty="0">
              <a:latin typeface="Bahnschrift" panose="020B0502040204020203" pitchFamily="34" charset="0"/>
            </a:endParaRPr>
          </a:p>
        </p:txBody>
      </p:sp>
      <p:sp>
        <p:nvSpPr>
          <p:cNvPr id="10" name="Прямоугольник 9"/>
          <p:cNvSpPr/>
          <p:nvPr/>
        </p:nvSpPr>
        <p:spPr>
          <a:xfrm>
            <a:off x="961623" y="5315569"/>
            <a:ext cx="4370231" cy="1200329"/>
          </a:xfrm>
          <a:prstGeom prst="rect">
            <a:avLst/>
          </a:prstGeom>
        </p:spPr>
        <p:txBody>
          <a:bodyPr wrap="square">
            <a:spAutoFit/>
          </a:bodyPr>
          <a:lstStyle/>
          <a:p>
            <a:r>
              <a:rPr lang="en-US" b="1" dirty="0">
                <a:latin typeface="Arial" panose="020B0604020202020204" pitchFamily="34" charset="0"/>
                <a:cs typeface="Arial" panose="020B0604020202020204" pitchFamily="34" charset="0"/>
              </a:rPr>
              <a:t>Descriptor A learner </a:t>
            </a:r>
          </a:p>
          <a:p>
            <a:r>
              <a:rPr lang="en-US" dirty="0">
                <a:latin typeface="Arial" panose="020B0604020202020204" pitchFamily="34" charset="0"/>
                <a:cs typeface="Arial" panose="020B0604020202020204" pitchFamily="34" charset="0"/>
              </a:rPr>
              <a:t>• Reads the paragraphs again to find factual details and distinguishes True, False or Not given statements.</a:t>
            </a:r>
          </a:p>
        </p:txBody>
      </p:sp>
      <p:pic>
        <p:nvPicPr>
          <p:cNvPr id="12"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230377" y="6021946"/>
            <a:ext cx="609600" cy="609600"/>
          </a:xfrm>
          <a:prstGeom prst="rect">
            <a:avLst/>
          </a:prstGeom>
        </p:spPr>
      </p:pic>
    </p:spTree>
    <p:extLst>
      <p:ext uri="{BB962C8B-B14F-4D97-AF65-F5344CB8AC3E}">
        <p14:creationId xmlns:p14="http://schemas.microsoft.com/office/powerpoint/2010/main" val="12440798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9025"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Багетная рамка 9"/>
          <p:cNvSpPr/>
          <p:nvPr/>
        </p:nvSpPr>
        <p:spPr>
          <a:xfrm>
            <a:off x="2421229" y="239559"/>
            <a:ext cx="7366715" cy="1056067"/>
          </a:xfrm>
          <a:prstGeom prst="beve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2" name="Прямоугольник 1"/>
          <p:cNvSpPr/>
          <p:nvPr/>
        </p:nvSpPr>
        <p:spPr>
          <a:xfrm>
            <a:off x="4455104" y="505983"/>
            <a:ext cx="3109954" cy="523220"/>
          </a:xfrm>
          <a:prstGeom prst="rect">
            <a:avLst/>
          </a:prstGeom>
        </p:spPr>
        <p:txBody>
          <a:bodyPr wrap="none">
            <a:spAutoFit/>
          </a:bodyPr>
          <a:lstStyle/>
          <a:p>
            <a:r>
              <a:rPr lang="en-US" sz="2800" dirty="0">
                <a:latin typeface="Arial Black" panose="020B0A04020102020204" pitchFamily="34" charset="0"/>
              </a:rPr>
              <a:t>C</a:t>
            </a:r>
            <a:r>
              <a:rPr lang="en-US" sz="2800" dirty="0" smtClean="0">
                <a:latin typeface="Arial Black" panose="020B0A04020102020204" pitchFamily="34" charset="0"/>
              </a:rPr>
              <a:t>heck yourself</a:t>
            </a:r>
            <a:endParaRPr lang="ru-RU" sz="2800" dirty="0">
              <a:latin typeface="Arial Black" panose="020B0A04020102020204" pitchFamily="34" charset="0"/>
            </a:endParaRPr>
          </a:p>
        </p:txBody>
      </p:sp>
      <p:sp>
        <p:nvSpPr>
          <p:cNvPr id="9" name="Прямоугольник 8"/>
          <p:cNvSpPr/>
          <p:nvPr/>
        </p:nvSpPr>
        <p:spPr>
          <a:xfrm>
            <a:off x="1281388" y="2159683"/>
            <a:ext cx="9457385" cy="2554545"/>
          </a:xfrm>
          <a:prstGeom prst="rect">
            <a:avLst/>
          </a:prstGeom>
        </p:spPr>
        <p:txBody>
          <a:bodyPr wrap="square">
            <a:spAutoFit/>
          </a:bodyPr>
          <a:lstStyle/>
          <a:p>
            <a:r>
              <a:rPr lang="en-US" sz="2000" dirty="0">
                <a:latin typeface="Bahnschrift" panose="020B0502040204020203" pitchFamily="34" charset="0"/>
              </a:rPr>
              <a:t>1. Music is good for our bodies and brains. </a:t>
            </a:r>
            <a:r>
              <a:rPr lang="en-US" sz="2000" dirty="0" smtClean="0">
                <a:latin typeface="Bahnschrift" panose="020B0502040204020203" pitchFamily="34" charset="0"/>
              </a:rPr>
              <a:t>  </a:t>
            </a:r>
            <a:r>
              <a:rPr lang="en-US" sz="2000" b="1" dirty="0" smtClean="0">
                <a:solidFill>
                  <a:srgbClr val="0070C0"/>
                </a:solidFill>
                <a:latin typeface="Bahnschrift" panose="020B0502040204020203" pitchFamily="34" charset="0"/>
              </a:rPr>
              <a:t>T</a:t>
            </a:r>
            <a:r>
              <a:rPr lang="en-US" sz="2000" dirty="0" smtClean="0">
                <a:latin typeface="Bahnschrift" panose="020B0502040204020203" pitchFamily="34" charset="0"/>
              </a:rPr>
              <a:t> </a:t>
            </a:r>
            <a:endParaRPr lang="en-US" sz="2000" dirty="0">
              <a:latin typeface="Bahnschrift" panose="020B0502040204020203" pitchFamily="34" charset="0"/>
            </a:endParaRPr>
          </a:p>
          <a:p>
            <a:r>
              <a:rPr lang="en-US" sz="2000" dirty="0">
                <a:latin typeface="Bahnschrift" panose="020B0502040204020203" pitchFamily="34" charset="0"/>
              </a:rPr>
              <a:t>2. Don Campbell loves Mozart's music</a:t>
            </a:r>
            <a:r>
              <a:rPr lang="en-US" sz="2000" dirty="0" smtClean="0">
                <a:latin typeface="Bahnschrift" panose="020B0502040204020203" pitchFamily="34" charset="0"/>
              </a:rPr>
              <a:t>.   </a:t>
            </a:r>
            <a:r>
              <a:rPr lang="en-US" sz="2000" b="1" dirty="0" smtClean="0">
                <a:solidFill>
                  <a:srgbClr val="0070C0"/>
                </a:solidFill>
                <a:latin typeface="Bahnschrift" panose="020B0502040204020203" pitchFamily="34" charset="0"/>
              </a:rPr>
              <a:t>T </a:t>
            </a:r>
            <a:endParaRPr lang="en-US" sz="2000" b="1" dirty="0">
              <a:solidFill>
                <a:srgbClr val="0070C0"/>
              </a:solidFill>
              <a:latin typeface="Bahnschrift" panose="020B0502040204020203" pitchFamily="34" charset="0"/>
            </a:endParaRPr>
          </a:p>
          <a:p>
            <a:r>
              <a:rPr lang="en-US" sz="2000" dirty="0">
                <a:latin typeface="Bahnschrift" panose="020B0502040204020203" pitchFamily="34" charset="0"/>
              </a:rPr>
              <a:t>3. Music helps many people to relax after work. </a:t>
            </a:r>
            <a:r>
              <a:rPr lang="en-US" sz="2000" dirty="0" smtClean="0">
                <a:latin typeface="Bahnschrift" panose="020B0502040204020203" pitchFamily="34" charset="0"/>
              </a:rPr>
              <a:t>  </a:t>
            </a:r>
            <a:r>
              <a:rPr lang="en-US" sz="2000" b="1" dirty="0" smtClean="0">
                <a:solidFill>
                  <a:srgbClr val="0070C0"/>
                </a:solidFill>
                <a:latin typeface="Bahnschrift" panose="020B0502040204020203" pitchFamily="34" charset="0"/>
              </a:rPr>
              <a:t>T </a:t>
            </a:r>
            <a:endParaRPr lang="en-US" sz="2000" b="1" dirty="0">
              <a:solidFill>
                <a:srgbClr val="0070C0"/>
              </a:solidFill>
              <a:latin typeface="Bahnschrift" panose="020B0502040204020203" pitchFamily="34" charset="0"/>
            </a:endParaRPr>
          </a:p>
          <a:p>
            <a:r>
              <a:rPr lang="en-US" sz="2000" dirty="0">
                <a:latin typeface="Bahnschrift" panose="020B0502040204020203" pitchFamily="34" charset="0"/>
              </a:rPr>
              <a:t>4. Many hospitals use music to help with pain. </a:t>
            </a:r>
            <a:r>
              <a:rPr lang="en-US" sz="2000" dirty="0" smtClean="0">
                <a:latin typeface="Bahnschrift" panose="020B0502040204020203" pitchFamily="34" charset="0"/>
              </a:rPr>
              <a:t>   </a:t>
            </a:r>
            <a:r>
              <a:rPr lang="en-US" sz="2000" b="1" dirty="0" smtClean="0">
                <a:solidFill>
                  <a:srgbClr val="0070C0"/>
                </a:solidFill>
                <a:latin typeface="Bahnschrift" panose="020B0502040204020203" pitchFamily="34" charset="0"/>
              </a:rPr>
              <a:t>T </a:t>
            </a:r>
            <a:endParaRPr lang="en-US" sz="2000" b="1" dirty="0">
              <a:solidFill>
                <a:srgbClr val="0070C0"/>
              </a:solidFill>
              <a:latin typeface="Bahnschrift" panose="020B0502040204020203" pitchFamily="34" charset="0"/>
            </a:endParaRPr>
          </a:p>
          <a:p>
            <a:r>
              <a:rPr lang="en-US" sz="2000" dirty="0">
                <a:latin typeface="Bahnschrift" panose="020B0502040204020203" pitchFamily="34" charset="0"/>
              </a:rPr>
              <a:t>5. Listening to music before you study is a bad idea. </a:t>
            </a:r>
            <a:r>
              <a:rPr lang="en-US" sz="2000" dirty="0" smtClean="0">
                <a:latin typeface="Bahnschrift" panose="020B0502040204020203" pitchFamily="34" charset="0"/>
              </a:rPr>
              <a:t> </a:t>
            </a:r>
            <a:r>
              <a:rPr lang="en-US" sz="2000" b="1" dirty="0" smtClean="0">
                <a:solidFill>
                  <a:srgbClr val="0070C0"/>
                </a:solidFill>
                <a:latin typeface="Bahnschrift" panose="020B0502040204020203" pitchFamily="34" charset="0"/>
              </a:rPr>
              <a:t>F</a:t>
            </a:r>
            <a:endParaRPr lang="en-US" sz="2000" b="1" dirty="0">
              <a:solidFill>
                <a:srgbClr val="0070C0"/>
              </a:solidFill>
              <a:latin typeface="Bahnschrift" panose="020B0502040204020203" pitchFamily="34" charset="0"/>
            </a:endParaRPr>
          </a:p>
          <a:p>
            <a:r>
              <a:rPr lang="en-US" sz="2000" dirty="0">
                <a:latin typeface="Bahnschrift" panose="020B0502040204020203" pitchFamily="34" charset="0"/>
              </a:rPr>
              <a:t>6. Only Mozart's music helps you study</a:t>
            </a:r>
            <a:r>
              <a:rPr lang="en-US" sz="2000" dirty="0" smtClean="0">
                <a:latin typeface="Bahnschrift" panose="020B0502040204020203" pitchFamily="34" charset="0"/>
              </a:rPr>
              <a:t>.   </a:t>
            </a:r>
            <a:r>
              <a:rPr lang="en-US" sz="2000" b="1" dirty="0" smtClean="0">
                <a:solidFill>
                  <a:srgbClr val="0070C0"/>
                </a:solidFill>
                <a:latin typeface="Bahnschrift" panose="020B0502040204020203" pitchFamily="34" charset="0"/>
              </a:rPr>
              <a:t>F </a:t>
            </a:r>
            <a:endParaRPr lang="en-US" sz="2000" b="1" dirty="0">
              <a:solidFill>
                <a:srgbClr val="0070C0"/>
              </a:solidFill>
              <a:latin typeface="Bahnschrift" panose="020B0502040204020203" pitchFamily="34" charset="0"/>
            </a:endParaRPr>
          </a:p>
          <a:p>
            <a:r>
              <a:rPr lang="en-US" sz="2000" dirty="0">
                <a:latin typeface="Bahnschrift" panose="020B0502040204020203" pitchFamily="34" charset="0"/>
              </a:rPr>
              <a:t>7. The students listened to Mozart for fifteen minutes before doing the test. </a:t>
            </a:r>
            <a:r>
              <a:rPr lang="en-US" sz="2000" dirty="0" smtClean="0">
                <a:latin typeface="Bahnschrift" panose="020B0502040204020203" pitchFamily="34" charset="0"/>
              </a:rPr>
              <a:t> </a:t>
            </a:r>
            <a:r>
              <a:rPr lang="en-US" sz="2000" b="1" dirty="0" smtClean="0">
                <a:solidFill>
                  <a:srgbClr val="0070C0"/>
                </a:solidFill>
                <a:latin typeface="Bahnschrift" panose="020B0502040204020203" pitchFamily="34" charset="0"/>
              </a:rPr>
              <a:t>NG</a:t>
            </a:r>
            <a:r>
              <a:rPr lang="en-US" sz="2000" dirty="0" smtClean="0">
                <a:latin typeface="Bahnschrift" panose="020B0502040204020203" pitchFamily="34" charset="0"/>
              </a:rPr>
              <a:t> </a:t>
            </a:r>
            <a:endParaRPr lang="en-US" sz="2000" dirty="0">
              <a:latin typeface="Bahnschrift" panose="020B0502040204020203" pitchFamily="34" charset="0"/>
            </a:endParaRPr>
          </a:p>
          <a:p>
            <a:r>
              <a:rPr lang="en-US" sz="2000" dirty="0">
                <a:latin typeface="Bahnschrift" panose="020B0502040204020203" pitchFamily="34" charset="0"/>
              </a:rPr>
              <a:t>8. It's a good idea for children to learn to play a musical instrument. </a:t>
            </a:r>
            <a:r>
              <a:rPr lang="en-US" sz="2000" dirty="0" smtClean="0">
                <a:latin typeface="Bahnschrift" panose="020B0502040204020203" pitchFamily="34" charset="0"/>
              </a:rPr>
              <a:t>  </a:t>
            </a:r>
            <a:r>
              <a:rPr lang="en-US" sz="2000" b="1" dirty="0" smtClean="0">
                <a:solidFill>
                  <a:srgbClr val="0070C0"/>
                </a:solidFill>
                <a:latin typeface="Bahnschrift" panose="020B0502040204020203" pitchFamily="34" charset="0"/>
              </a:rPr>
              <a:t>T</a:t>
            </a:r>
            <a:endParaRPr lang="en-US" sz="2000" b="1" dirty="0">
              <a:solidFill>
                <a:srgbClr val="0070C0"/>
              </a:solidFill>
              <a:latin typeface="Bahnschrift" panose="020B0502040204020203" pitchFamily="34" charset="0"/>
            </a:endParaRPr>
          </a:p>
        </p:txBody>
      </p:sp>
      <p:pic>
        <p:nvPicPr>
          <p:cNvPr id="11"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329115" y="6009068"/>
            <a:ext cx="609600" cy="609600"/>
          </a:xfrm>
          <a:prstGeom prst="rect">
            <a:avLst/>
          </a:prstGeom>
        </p:spPr>
      </p:pic>
    </p:spTree>
    <p:extLst>
      <p:ext uri="{BB962C8B-B14F-4D97-AF65-F5344CB8AC3E}">
        <p14:creationId xmlns:p14="http://schemas.microsoft.com/office/powerpoint/2010/main" val="34450296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151" fill="hold"/>
                                        <p:tgtEl>
                                          <p:spTgt spid="11"/>
                                        </p:tgtEl>
                                      </p:cBhvr>
                                    </p:cmd>
                                  </p:childTnLst>
                                </p:cTn>
                              </p:par>
                            </p:childTnLst>
                          </p:cTn>
                        </p:par>
                      </p:childTnLst>
                    </p:cTn>
                  </p:par>
                </p:childTnLst>
              </p:cTn>
              <p:nextCondLst>
                <p:cond evt="onClick" delay="0">
                  <p:tgtEl>
                    <p:spTgt spid="11"/>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7164" y="0"/>
            <a:ext cx="5456181" cy="6858000"/>
          </a:xfrm>
          <a:prstGeom prst="rect">
            <a:avLst/>
          </a:prstGeom>
        </p:spPr>
      </p:pic>
      <p:sp>
        <p:nvSpPr>
          <p:cNvPr id="3" name="TextBox 2"/>
          <p:cNvSpPr txBox="1"/>
          <p:nvPr/>
        </p:nvSpPr>
        <p:spPr>
          <a:xfrm>
            <a:off x="862883" y="534892"/>
            <a:ext cx="6428298" cy="923330"/>
          </a:xfrm>
          <a:prstGeom prst="rect">
            <a:avLst/>
          </a:prstGeom>
          <a:noFill/>
        </p:spPr>
        <p:txBody>
          <a:bodyPr wrap="none" rtlCol="0">
            <a:spAutoFit/>
          </a:bodyPr>
          <a:lstStyle/>
          <a:p>
            <a:r>
              <a:rPr lang="en-US" sz="5400" dirty="0" smtClean="0">
                <a:latin typeface="Arial Rounded MT Bold" panose="020F0704030504030204" pitchFamily="34" charset="0"/>
              </a:rPr>
              <a:t>The lesson is over!</a:t>
            </a:r>
            <a:endParaRPr lang="ru-RU" sz="5400" dirty="0"/>
          </a:p>
        </p:txBody>
      </p:sp>
      <p:pic>
        <p:nvPicPr>
          <p:cNvPr id="6" name="Записанный звук">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88767" y="5996189"/>
            <a:ext cx="609600" cy="609600"/>
          </a:xfrm>
          <a:prstGeom prst="rect">
            <a:avLst/>
          </a:prstGeom>
        </p:spPr>
      </p:pic>
    </p:spTree>
    <p:extLst>
      <p:ext uri="{BB962C8B-B14F-4D97-AF65-F5344CB8AC3E}">
        <p14:creationId xmlns:p14="http://schemas.microsoft.com/office/powerpoint/2010/main" val="13217381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832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1029</Words>
  <Application>Microsoft Office PowerPoint</Application>
  <PresentationFormat>Широкоэкранный</PresentationFormat>
  <Paragraphs>62</Paragraphs>
  <Slides>8</Slides>
  <Notes>0</Notes>
  <HiddenSlides>0</HiddenSlides>
  <MMClips>8</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8</vt:i4>
      </vt:variant>
    </vt:vector>
  </HeadingPairs>
  <TitlesOfParts>
    <vt:vector size="16" baseType="lpstr">
      <vt:lpstr>Arial</vt:lpstr>
      <vt:lpstr>Arial Black</vt:lpstr>
      <vt:lpstr>Arial Rounded MT Bold</vt:lpstr>
      <vt:lpstr>Bahnschrift</vt:lpstr>
      <vt:lpstr>Bernard MT Condensed</vt:lpstr>
      <vt:lpstr>Calibri</vt:lpstr>
      <vt:lpstr>Calibri Light</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Symbat</dc:creator>
  <cp:lastModifiedBy>Symbat</cp:lastModifiedBy>
  <cp:revision>14</cp:revision>
  <dcterms:created xsi:type="dcterms:W3CDTF">2020-12-28T08:31:56Z</dcterms:created>
  <dcterms:modified xsi:type="dcterms:W3CDTF">2020-12-28T10:58:44Z</dcterms:modified>
</cp:coreProperties>
</file>