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Comfortaa" panose="020B0604020202020204" charset="0"/>
      <p:regular r:id="rId28"/>
      <p:bold r:id="rId29"/>
    </p:embeddedFont>
    <p:embeddedFont>
      <p:font typeface="Comic Sans MS" panose="030F0702030302020204" pitchFamily="66" charset="0"/>
      <p:regular r:id="rId30"/>
      <p:bold r:id="rId31"/>
      <p:italic r:id="rId32"/>
      <p:boldItalic r:id="rId33"/>
    </p:embeddedFont>
  </p:embeddedFontLst>
  <p:custDataLst>
    <p:tags r:id="rId3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274110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66be7ec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b66be7ec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543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b66be7ec2e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b66be7ec2e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8534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66be7ec2e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b66be7ec2e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5852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b66be7ec2e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b66be7ec2e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2669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b66be7ec2e_2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b66be7ec2e_2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760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b66be7ec2e_2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b66be7ec2e_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0500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b66be7ec2e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b66be7ec2e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050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b66be7ec2e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b66be7ec2e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210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66be7ec2e_1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66be7ec2e_1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1449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b66be7ec2e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b66be7ec2e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4251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b66be7ec2e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b66be7ec2e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876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b66be7ec2e_1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b66be7ec2e_1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985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b66be7ec2e_1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b66be7ec2e_1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8255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b66be7ec2e_1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b66be7ec2e_1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870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b66be7ec2e_1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b66be7ec2e_1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6905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b66be7ec2e_1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b66be7ec2e_1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2763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b66be7ec2e_1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b66be7ec2e_1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1186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b66be7ec2e_1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b66be7ec2e_1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9620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b66be7ec2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b66be7ec2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9552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b66be7ec2e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b66be7ec2e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1880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66be7ec2e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b66be7ec2e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0758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b66be7ec2e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b66be7ec2e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9096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b66be7ec2e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b66be7ec2e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633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b66be7ec2e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b66be7ec2e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3119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66be7ec2e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b66be7ec2e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9556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5387600" y="2331569"/>
            <a:ext cx="3615775" cy="2631481"/>
          </a:xfrm>
          <a:prstGeom prst="rect">
            <a:avLst/>
          </a:prstGeom>
          <a:noFill/>
          <a:ln>
            <a:noFill/>
          </a:ln>
        </p:spPr>
      </p:pic>
      <p:pic>
        <p:nvPicPr>
          <p:cNvPr id="55" name="Google Shape;55;p13"/>
          <p:cNvPicPr preferRelativeResize="0"/>
          <p:nvPr/>
        </p:nvPicPr>
        <p:blipFill>
          <a:blip r:embed="rId4">
            <a:alphaModFix/>
          </a:blip>
          <a:stretch>
            <a:fillRect/>
          </a:stretch>
        </p:blipFill>
        <p:spPr>
          <a:xfrm rot="935705">
            <a:off x="7437975" y="169933"/>
            <a:ext cx="1501098" cy="1730075"/>
          </a:xfrm>
          <a:prstGeom prst="rect">
            <a:avLst/>
          </a:prstGeom>
          <a:noFill/>
          <a:ln>
            <a:noFill/>
          </a:ln>
        </p:spPr>
      </p:pic>
      <p:pic>
        <p:nvPicPr>
          <p:cNvPr id="56" name="Google Shape;56;p13"/>
          <p:cNvPicPr preferRelativeResize="0"/>
          <p:nvPr/>
        </p:nvPicPr>
        <p:blipFill>
          <a:blip r:embed="rId5">
            <a:alphaModFix/>
          </a:blip>
          <a:stretch>
            <a:fillRect/>
          </a:stretch>
        </p:blipFill>
        <p:spPr>
          <a:xfrm>
            <a:off x="4012200" y="2331575"/>
            <a:ext cx="2144201" cy="2154676"/>
          </a:xfrm>
          <a:prstGeom prst="rect">
            <a:avLst/>
          </a:prstGeom>
          <a:noFill/>
          <a:ln>
            <a:noFill/>
          </a:ln>
        </p:spPr>
      </p:pic>
      <p:pic>
        <p:nvPicPr>
          <p:cNvPr id="57" name="Google Shape;57;p13"/>
          <p:cNvPicPr preferRelativeResize="0"/>
          <p:nvPr/>
        </p:nvPicPr>
        <p:blipFill>
          <a:blip r:embed="rId6">
            <a:alphaModFix/>
          </a:blip>
          <a:stretch>
            <a:fillRect/>
          </a:stretch>
        </p:blipFill>
        <p:spPr>
          <a:xfrm rot="-563577">
            <a:off x="4349882" y="367025"/>
            <a:ext cx="2209543" cy="1730076"/>
          </a:xfrm>
          <a:prstGeom prst="rect">
            <a:avLst/>
          </a:prstGeom>
          <a:noFill/>
          <a:ln>
            <a:noFill/>
          </a:ln>
        </p:spPr>
      </p:pic>
      <p:pic>
        <p:nvPicPr>
          <p:cNvPr id="58" name="Google Shape;58;p13"/>
          <p:cNvPicPr preferRelativeResize="0"/>
          <p:nvPr/>
        </p:nvPicPr>
        <p:blipFill>
          <a:blip r:embed="rId7">
            <a:alphaModFix/>
          </a:blip>
          <a:stretch>
            <a:fillRect/>
          </a:stretch>
        </p:blipFill>
        <p:spPr>
          <a:xfrm rot="400788">
            <a:off x="5593975" y="1604875"/>
            <a:ext cx="3484276" cy="1333825"/>
          </a:xfrm>
          <a:prstGeom prst="rect">
            <a:avLst/>
          </a:prstGeom>
          <a:noFill/>
          <a:ln>
            <a:noFill/>
          </a:ln>
        </p:spPr>
      </p:pic>
      <p:sp>
        <p:nvSpPr>
          <p:cNvPr id="59" name="Google Shape;59;p13"/>
          <p:cNvSpPr txBox="1"/>
          <p:nvPr/>
        </p:nvSpPr>
        <p:spPr>
          <a:xfrm>
            <a:off x="124425" y="1012900"/>
            <a:ext cx="3690600" cy="165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a:highlight>
                <a:srgbClr val="FFD966"/>
              </a:highlight>
              <a:latin typeface="Comic Sans MS"/>
              <a:ea typeface="Comic Sans MS"/>
              <a:cs typeface="Comic Sans MS"/>
              <a:sym typeface="Comic Sans MS"/>
            </a:endParaRPr>
          </a:p>
          <a:p>
            <a:pPr marL="0" lvl="0" indent="0" algn="ctr" rtl="0">
              <a:spcBef>
                <a:spcPts val="0"/>
              </a:spcBef>
              <a:spcAft>
                <a:spcPts val="0"/>
              </a:spcAft>
              <a:buNone/>
            </a:pPr>
            <a:r>
              <a:rPr lang="ru" sz="3000">
                <a:highlight>
                  <a:srgbClr val="FFD966"/>
                </a:highlight>
                <a:latin typeface="Comic Sans MS"/>
                <a:ea typeface="Comic Sans MS"/>
                <a:cs typeface="Comic Sans MS"/>
                <a:sym typeface="Comic Sans MS"/>
              </a:rPr>
              <a:t>Mythical creatures</a:t>
            </a:r>
            <a:endParaRPr sz="3000">
              <a:highlight>
                <a:srgbClr val="FFD966"/>
              </a:highlight>
              <a:latin typeface="Comic Sans MS"/>
              <a:ea typeface="Comic Sans MS"/>
              <a:cs typeface="Comic Sans MS"/>
              <a:sym typeface="Comic Sans M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2"/>
          <p:cNvSpPr txBox="1"/>
          <p:nvPr/>
        </p:nvSpPr>
        <p:spPr>
          <a:xfrm>
            <a:off x="328875" y="236775"/>
            <a:ext cx="8129700" cy="99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500">
                <a:highlight>
                  <a:srgbClr val="FFD966"/>
                </a:highlight>
                <a:latin typeface="Comic Sans MS"/>
                <a:ea typeface="Comic Sans MS"/>
                <a:cs typeface="Comic Sans MS"/>
                <a:sym typeface="Comic Sans MS"/>
              </a:rPr>
              <a:t>Where do each creature in Harry Potter world live? Give a full answer.</a:t>
            </a:r>
            <a:endParaRPr sz="2500">
              <a:highlight>
                <a:srgbClr val="FFD966"/>
              </a:highlight>
              <a:latin typeface="Comic Sans MS"/>
              <a:ea typeface="Comic Sans MS"/>
              <a:cs typeface="Comic Sans MS"/>
              <a:sym typeface="Comic Sans MS"/>
            </a:endParaRPr>
          </a:p>
        </p:txBody>
      </p:sp>
      <p:sp>
        <p:nvSpPr>
          <p:cNvPr id="161" name="Google Shape;161;p22"/>
          <p:cNvSpPr txBox="1"/>
          <p:nvPr/>
        </p:nvSpPr>
        <p:spPr>
          <a:xfrm>
            <a:off x="4735700" y="1565425"/>
            <a:ext cx="3828000" cy="3209700"/>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endParaRPr sz="2000">
              <a:latin typeface="Comic Sans MS"/>
              <a:ea typeface="Comic Sans MS"/>
              <a:cs typeface="Comic Sans MS"/>
              <a:sym typeface="Comic Sans MS"/>
            </a:endParaRPr>
          </a:p>
          <a:p>
            <a:pPr marL="457200" lvl="0" indent="0" algn="l" rtl="0">
              <a:lnSpc>
                <a:spcPct val="200000"/>
              </a:lnSpc>
              <a:spcBef>
                <a:spcPts val="0"/>
              </a:spcBef>
              <a:spcAft>
                <a:spcPts val="0"/>
              </a:spcAft>
              <a:buNone/>
            </a:pP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Char char="➔"/>
            </a:pPr>
            <a:r>
              <a:rPr lang="ru" sz="2000">
                <a:latin typeface="Comic Sans MS"/>
                <a:ea typeface="Comic Sans MS"/>
                <a:cs typeface="Comic Sans MS"/>
                <a:sym typeface="Comic Sans MS"/>
              </a:rPr>
              <a:t>Chimeras </a:t>
            </a:r>
            <a:endParaRPr sz="2000">
              <a:latin typeface="Comic Sans MS"/>
              <a:ea typeface="Comic Sans MS"/>
              <a:cs typeface="Comic Sans MS"/>
              <a:sym typeface="Comic Sans MS"/>
            </a:endParaRPr>
          </a:p>
          <a:p>
            <a:pPr marL="457200" lvl="0" indent="0" algn="l" rtl="0">
              <a:lnSpc>
                <a:spcPct val="200000"/>
              </a:lnSpc>
              <a:spcBef>
                <a:spcPts val="0"/>
              </a:spcBef>
              <a:spcAft>
                <a:spcPts val="0"/>
              </a:spcAft>
              <a:buNone/>
            </a:pP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Char char="➔"/>
            </a:pPr>
            <a:r>
              <a:rPr lang="ru" sz="2000">
                <a:latin typeface="Comic Sans MS"/>
                <a:ea typeface="Comic Sans MS"/>
                <a:cs typeface="Comic Sans MS"/>
                <a:sym typeface="Comic Sans MS"/>
              </a:rPr>
              <a:t>Centaurs </a:t>
            </a:r>
            <a:endParaRPr sz="2000">
              <a:latin typeface="Comic Sans MS"/>
              <a:ea typeface="Comic Sans MS"/>
              <a:cs typeface="Comic Sans MS"/>
              <a:sym typeface="Comic Sans MS"/>
            </a:endParaRPr>
          </a:p>
        </p:txBody>
      </p:sp>
      <p:sp>
        <p:nvSpPr>
          <p:cNvPr id="162" name="Google Shape;162;p22"/>
          <p:cNvSpPr txBox="1"/>
          <p:nvPr/>
        </p:nvSpPr>
        <p:spPr>
          <a:xfrm>
            <a:off x="236775" y="1591750"/>
            <a:ext cx="5327700" cy="7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highlight>
                  <a:srgbClr val="FFD966"/>
                </a:highlight>
                <a:latin typeface="Comic Sans MS"/>
                <a:ea typeface="Comic Sans MS"/>
                <a:cs typeface="Comic Sans MS"/>
                <a:sym typeface="Comic Sans MS"/>
              </a:rPr>
              <a:t>The phoenix lives with Harry’s headmaster.</a:t>
            </a:r>
            <a:endParaRPr sz="2000">
              <a:highlight>
                <a:srgbClr val="FFD966"/>
              </a:highlight>
              <a:latin typeface="Comic Sans MS"/>
              <a:ea typeface="Comic Sans MS"/>
              <a:cs typeface="Comic Sans MS"/>
              <a:sym typeface="Comic Sans MS"/>
            </a:endParaRPr>
          </a:p>
        </p:txBody>
      </p:sp>
      <p:pic>
        <p:nvPicPr>
          <p:cNvPr id="163" name="Google Shape;163;p22"/>
          <p:cNvPicPr preferRelativeResize="0"/>
          <p:nvPr/>
        </p:nvPicPr>
        <p:blipFill rotWithShape="1">
          <a:blip r:embed="rId3">
            <a:alphaModFix/>
          </a:blip>
          <a:srcRect l="28284" r="28180"/>
          <a:stretch/>
        </p:blipFill>
        <p:spPr>
          <a:xfrm>
            <a:off x="6616850" y="1015274"/>
            <a:ext cx="1188500" cy="2047501"/>
          </a:xfrm>
          <a:prstGeom prst="rect">
            <a:avLst/>
          </a:prstGeom>
          <a:noFill/>
          <a:ln>
            <a:noFill/>
          </a:ln>
        </p:spPr>
      </p:pic>
      <p:pic>
        <p:nvPicPr>
          <p:cNvPr id="164" name="Google Shape;164;p22"/>
          <p:cNvPicPr preferRelativeResize="0"/>
          <p:nvPr/>
        </p:nvPicPr>
        <p:blipFill>
          <a:blip r:embed="rId4">
            <a:alphaModFix/>
          </a:blip>
          <a:stretch>
            <a:fillRect/>
          </a:stretch>
        </p:blipFill>
        <p:spPr>
          <a:xfrm>
            <a:off x="1993825" y="2415050"/>
            <a:ext cx="1484150" cy="1484150"/>
          </a:xfrm>
          <a:prstGeom prst="rect">
            <a:avLst/>
          </a:prstGeom>
          <a:noFill/>
          <a:ln>
            <a:noFill/>
          </a:ln>
        </p:spPr>
      </p:pic>
      <p:pic>
        <p:nvPicPr>
          <p:cNvPr id="165" name="Google Shape;165;p22"/>
          <p:cNvPicPr preferRelativeResize="0"/>
          <p:nvPr/>
        </p:nvPicPr>
        <p:blipFill>
          <a:blip r:embed="rId5">
            <a:alphaModFix/>
          </a:blip>
          <a:stretch>
            <a:fillRect/>
          </a:stretch>
        </p:blipFill>
        <p:spPr>
          <a:xfrm>
            <a:off x="524075" y="3841000"/>
            <a:ext cx="2106849" cy="99990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3"/>
          <p:cNvSpPr txBox="1"/>
          <p:nvPr/>
        </p:nvSpPr>
        <p:spPr>
          <a:xfrm>
            <a:off x="355175" y="171000"/>
            <a:ext cx="8129700" cy="99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500">
                <a:highlight>
                  <a:srgbClr val="FFD966"/>
                </a:highlight>
                <a:latin typeface="Comic Sans MS"/>
                <a:ea typeface="Comic Sans MS"/>
                <a:cs typeface="Comic Sans MS"/>
                <a:sym typeface="Comic Sans MS"/>
              </a:rPr>
              <a:t>Where do each creature in Harry Potter world live? Give a full answer.</a:t>
            </a:r>
            <a:endParaRPr sz="2500">
              <a:highlight>
                <a:srgbClr val="FFD966"/>
              </a:highlight>
              <a:latin typeface="Comic Sans MS"/>
              <a:ea typeface="Comic Sans MS"/>
              <a:cs typeface="Comic Sans MS"/>
              <a:sym typeface="Comic Sans MS"/>
            </a:endParaRPr>
          </a:p>
        </p:txBody>
      </p:sp>
      <p:sp>
        <p:nvSpPr>
          <p:cNvPr id="171" name="Google Shape;171;p23"/>
          <p:cNvSpPr txBox="1"/>
          <p:nvPr/>
        </p:nvSpPr>
        <p:spPr>
          <a:xfrm>
            <a:off x="4735700" y="1565425"/>
            <a:ext cx="3828000" cy="3209700"/>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endParaRPr sz="2000">
              <a:latin typeface="Comic Sans MS"/>
              <a:ea typeface="Comic Sans MS"/>
              <a:cs typeface="Comic Sans MS"/>
              <a:sym typeface="Comic Sans MS"/>
            </a:endParaRPr>
          </a:p>
          <a:p>
            <a:pPr marL="457200" lvl="0" indent="0" algn="l" rtl="0">
              <a:lnSpc>
                <a:spcPct val="200000"/>
              </a:lnSpc>
              <a:spcBef>
                <a:spcPts val="0"/>
              </a:spcBef>
              <a:spcAft>
                <a:spcPts val="0"/>
              </a:spcAft>
              <a:buNone/>
            </a:pPr>
            <a:endParaRPr sz="2000">
              <a:latin typeface="Comic Sans MS"/>
              <a:ea typeface="Comic Sans MS"/>
              <a:cs typeface="Comic Sans MS"/>
              <a:sym typeface="Comic Sans MS"/>
            </a:endParaRPr>
          </a:p>
          <a:p>
            <a:pPr marL="457200" lvl="0" indent="0" algn="l" rtl="0">
              <a:lnSpc>
                <a:spcPct val="200000"/>
              </a:lnSpc>
              <a:spcBef>
                <a:spcPts val="0"/>
              </a:spcBef>
              <a:spcAft>
                <a:spcPts val="0"/>
              </a:spcAft>
              <a:buNone/>
            </a:pPr>
            <a:endParaRPr sz="2000">
              <a:latin typeface="Comic Sans MS"/>
              <a:ea typeface="Comic Sans MS"/>
              <a:cs typeface="Comic Sans MS"/>
              <a:sym typeface="Comic Sans MS"/>
            </a:endParaRPr>
          </a:p>
          <a:p>
            <a:pPr marL="457200" lvl="0" indent="0" algn="l" rtl="0">
              <a:lnSpc>
                <a:spcPct val="200000"/>
              </a:lnSpc>
              <a:spcBef>
                <a:spcPts val="0"/>
              </a:spcBef>
              <a:spcAft>
                <a:spcPts val="0"/>
              </a:spcAft>
              <a:buNone/>
            </a:pP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Char char="➔"/>
            </a:pPr>
            <a:r>
              <a:rPr lang="ru" sz="2000">
                <a:latin typeface="Comic Sans MS"/>
                <a:ea typeface="Comic Sans MS"/>
                <a:cs typeface="Comic Sans MS"/>
                <a:sym typeface="Comic Sans MS"/>
              </a:rPr>
              <a:t>Centaurs </a:t>
            </a:r>
            <a:endParaRPr sz="2000">
              <a:latin typeface="Comic Sans MS"/>
              <a:ea typeface="Comic Sans MS"/>
              <a:cs typeface="Comic Sans MS"/>
              <a:sym typeface="Comic Sans MS"/>
            </a:endParaRPr>
          </a:p>
        </p:txBody>
      </p:sp>
      <p:sp>
        <p:nvSpPr>
          <p:cNvPr id="172" name="Google Shape;172;p23"/>
          <p:cNvSpPr txBox="1"/>
          <p:nvPr/>
        </p:nvSpPr>
        <p:spPr>
          <a:xfrm>
            <a:off x="236775" y="1591750"/>
            <a:ext cx="5327700" cy="7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highlight>
                  <a:srgbClr val="FFD966"/>
                </a:highlight>
                <a:latin typeface="Comic Sans MS"/>
                <a:ea typeface="Comic Sans MS"/>
                <a:cs typeface="Comic Sans MS"/>
                <a:sym typeface="Comic Sans MS"/>
              </a:rPr>
              <a:t>The phoenix lives with Harry’s headmaster.</a:t>
            </a:r>
            <a:endParaRPr sz="2000">
              <a:highlight>
                <a:srgbClr val="FFD966"/>
              </a:highlight>
              <a:latin typeface="Comic Sans MS"/>
              <a:ea typeface="Comic Sans MS"/>
              <a:cs typeface="Comic Sans MS"/>
              <a:sym typeface="Comic Sans MS"/>
            </a:endParaRPr>
          </a:p>
        </p:txBody>
      </p:sp>
      <p:sp>
        <p:nvSpPr>
          <p:cNvPr id="173" name="Google Shape;173;p23"/>
          <p:cNvSpPr txBox="1"/>
          <p:nvPr/>
        </p:nvSpPr>
        <p:spPr>
          <a:xfrm>
            <a:off x="236775" y="2801925"/>
            <a:ext cx="3828000" cy="7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highlight>
                  <a:srgbClr val="FFD966"/>
                </a:highlight>
                <a:latin typeface="Comic Sans MS"/>
                <a:ea typeface="Comic Sans MS"/>
                <a:cs typeface="Comic Sans MS"/>
                <a:sym typeface="Comic Sans MS"/>
              </a:rPr>
              <a:t>Chimeras live near volcanoes.</a:t>
            </a:r>
            <a:endParaRPr sz="2000">
              <a:highlight>
                <a:srgbClr val="FFD966"/>
              </a:highlight>
              <a:latin typeface="Comic Sans MS"/>
              <a:ea typeface="Comic Sans MS"/>
              <a:cs typeface="Comic Sans MS"/>
              <a:sym typeface="Comic Sans MS"/>
            </a:endParaRPr>
          </a:p>
        </p:txBody>
      </p:sp>
      <p:pic>
        <p:nvPicPr>
          <p:cNvPr id="174" name="Google Shape;174;p23"/>
          <p:cNvPicPr preferRelativeResize="0"/>
          <p:nvPr/>
        </p:nvPicPr>
        <p:blipFill>
          <a:blip r:embed="rId3">
            <a:alphaModFix/>
          </a:blip>
          <a:stretch>
            <a:fillRect/>
          </a:stretch>
        </p:blipFill>
        <p:spPr>
          <a:xfrm>
            <a:off x="4221852" y="2211125"/>
            <a:ext cx="1656225" cy="1656224"/>
          </a:xfrm>
          <a:prstGeom prst="rect">
            <a:avLst/>
          </a:prstGeom>
          <a:noFill/>
          <a:ln>
            <a:noFill/>
          </a:ln>
        </p:spPr>
      </p:pic>
      <p:pic>
        <p:nvPicPr>
          <p:cNvPr id="175" name="Google Shape;175;p23"/>
          <p:cNvPicPr preferRelativeResize="0"/>
          <p:nvPr/>
        </p:nvPicPr>
        <p:blipFill rotWithShape="1">
          <a:blip r:embed="rId4">
            <a:alphaModFix/>
          </a:blip>
          <a:srcRect l="28284" t="10160" r="28180"/>
          <a:stretch/>
        </p:blipFill>
        <p:spPr>
          <a:xfrm>
            <a:off x="6337250" y="962525"/>
            <a:ext cx="1188500" cy="1839400"/>
          </a:xfrm>
          <a:prstGeom prst="rect">
            <a:avLst/>
          </a:prstGeom>
          <a:noFill/>
          <a:ln>
            <a:noFill/>
          </a:ln>
        </p:spPr>
      </p:pic>
      <p:pic>
        <p:nvPicPr>
          <p:cNvPr id="176" name="Google Shape;176;p23"/>
          <p:cNvPicPr preferRelativeResize="0"/>
          <p:nvPr/>
        </p:nvPicPr>
        <p:blipFill>
          <a:blip r:embed="rId5">
            <a:alphaModFix/>
          </a:blip>
          <a:stretch>
            <a:fillRect/>
          </a:stretch>
        </p:blipFill>
        <p:spPr>
          <a:xfrm>
            <a:off x="524075" y="3841000"/>
            <a:ext cx="2106849" cy="9999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p:nvPr/>
        </p:nvSpPr>
        <p:spPr>
          <a:xfrm>
            <a:off x="315700" y="210450"/>
            <a:ext cx="8129700" cy="99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500">
                <a:highlight>
                  <a:srgbClr val="FFD966"/>
                </a:highlight>
                <a:latin typeface="Comic Sans MS"/>
                <a:ea typeface="Comic Sans MS"/>
                <a:cs typeface="Comic Sans MS"/>
                <a:sym typeface="Comic Sans MS"/>
              </a:rPr>
              <a:t>Where do each creature in Harry Potter world live? Give a full answer.</a:t>
            </a:r>
            <a:endParaRPr sz="2500">
              <a:highlight>
                <a:srgbClr val="FFD966"/>
              </a:highlight>
              <a:latin typeface="Comic Sans MS"/>
              <a:ea typeface="Comic Sans MS"/>
              <a:cs typeface="Comic Sans MS"/>
              <a:sym typeface="Comic Sans MS"/>
            </a:endParaRPr>
          </a:p>
        </p:txBody>
      </p:sp>
      <p:sp>
        <p:nvSpPr>
          <p:cNvPr id="182" name="Google Shape;182;p24"/>
          <p:cNvSpPr txBox="1"/>
          <p:nvPr/>
        </p:nvSpPr>
        <p:spPr>
          <a:xfrm>
            <a:off x="236775" y="1591750"/>
            <a:ext cx="5327700" cy="7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highlight>
                  <a:srgbClr val="FFD966"/>
                </a:highlight>
                <a:latin typeface="Comic Sans MS"/>
                <a:ea typeface="Comic Sans MS"/>
                <a:cs typeface="Comic Sans MS"/>
                <a:sym typeface="Comic Sans MS"/>
              </a:rPr>
              <a:t>The phoenix lives with Harry’s headmaster.</a:t>
            </a:r>
            <a:endParaRPr sz="2000">
              <a:highlight>
                <a:srgbClr val="FFD966"/>
              </a:highlight>
              <a:latin typeface="Comic Sans MS"/>
              <a:ea typeface="Comic Sans MS"/>
              <a:cs typeface="Comic Sans MS"/>
              <a:sym typeface="Comic Sans MS"/>
            </a:endParaRPr>
          </a:p>
        </p:txBody>
      </p:sp>
      <p:sp>
        <p:nvSpPr>
          <p:cNvPr id="183" name="Google Shape;183;p24"/>
          <p:cNvSpPr txBox="1"/>
          <p:nvPr/>
        </p:nvSpPr>
        <p:spPr>
          <a:xfrm>
            <a:off x="236775" y="4012100"/>
            <a:ext cx="3354600" cy="7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highlight>
                  <a:srgbClr val="FFD966"/>
                </a:highlight>
                <a:latin typeface="Comic Sans MS"/>
                <a:ea typeface="Comic Sans MS"/>
                <a:cs typeface="Comic Sans MS"/>
                <a:sym typeface="Comic Sans MS"/>
              </a:rPr>
              <a:t>Centaurs live in forests.</a:t>
            </a:r>
            <a:endParaRPr sz="2000">
              <a:highlight>
                <a:srgbClr val="FFD966"/>
              </a:highlight>
              <a:latin typeface="Comic Sans MS"/>
              <a:ea typeface="Comic Sans MS"/>
              <a:cs typeface="Comic Sans MS"/>
              <a:sym typeface="Comic Sans MS"/>
            </a:endParaRPr>
          </a:p>
        </p:txBody>
      </p:sp>
      <p:pic>
        <p:nvPicPr>
          <p:cNvPr id="184" name="Google Shape;184;p24"/>
          <p:cNvPicPr preferRelativeResize="0"/>
          <p:nvPr/>
        </p:nvPicPr>
        <p:blipFill>
          <a:blip r:embed="rId3">
            <a:alphaModFix/>
          </a:blip>
          <a:stretch>
            <a:fillRect/>
          </a:stretch>
        </p:blipFill>
        <p:spPr>
          <a:xfrm>
            <a:off x="4221852" y="2211125"/>
            <a:ext cx="1656225" cy="1656224"/>
          </a:xfrm>
          <a:prstGeom prst="rect">
            <a:avLst/>
          </a:prstGeom>
          <a:noFill/>
          <a:ln>
            <a:noFill/>
          </a:ln>
        </p:spPr>
      </p:pic>
      <p:pic>
        <p:nvPicPr>
          <p:cNvPr id="185" name="Google Shape;185;p24"/>
          <p:cNvPicPr preferRelativeResize="0"/>
          <p:nvPr/>
        </p:nvPicPr>
        <p:blipFill>
          <a:blip r:embed="rId4">
            <a:alphaModFix/>
          </a:blip>
          <a:stretch>
            <a:fillRect/>
          </a:stretch>
        </p:blipFill>
        <p:spPr>
          <a:xfrm>
            <a:off x="5878075" y="3788425"/>
            <a:ext cx="2106849" cy="999900"/>
          </a:xfrm>
          <a:prstGeom prst="rect">
            <a:avLst/>
          </a:prstGeom>
          <a:noFill/>
          <a:ln>
            <a:noFill/>
          </a:ln>
        </p:spPr>
      </p:pic>
      <p:sp>
        <p:nvSpPr>
          <p:cNvPr id="186" name="Google Shape;186;p24"/>
          <p:cNvSpPr txBox="1"/>
          <p:nvPr/>
        </p:nvSpPr>
        <p:spPr>
          <a:xfrm>
            <a:off x="236775" y="2801925"/>
            <a:ext cx="3828000" cy="7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highlight>
                  <a:srgbClr val="FFD966"/>
                </a:highlight>
                <a:latin typeface="Comic Sans MS"/>
                <a:ea typeface="Comic Sans MS"/>
                <a:cs typeface="Comic Sans MS"/>
                <a:sym typeface="Comic Sans MS"/>
              </a:rPr>
              <a:t>Chimeras live near volcanoes.</a:t>
            </a:r>
            <a:endParaRPr sz="2000">
              <a:highlight>
                <a:srgbClr val="FFD966"/>
              </a:highlight>
              <a:latin typeface="Comic Sans MS"/>
              <a:ea typeface="Comic Sans MS"/>
              <a:cs typeface="Comic Sans MS"/>
              <a:sym typeface="Comic Sans MS"/>
            </a:endParaRPr>
          </a:p>
        </p:txBody>
      </p:sp>
      <p:pic>
        <p:nvPicPr>
          <p:cNvPr id="187" name="Google Shape;187;p24"/>
          <p:cNvPicPr preferRelativeResize="0"/>
          <p:nvPr/>
        </p:nvPicPr>
        <p:blipFill rotWithShape="1">
          <a:blip r:embed="rId5">
            <a:alphaModFix/>
          </a:blip>
          <a:srcRect l="28284" t="10160" r="28180"/>
          <a:stretch/>
        </p:blipFill>
        <p:spPr>
          <a:xfrm>
            <a:off x="6337250" y="962525"/>
            <a:ext cx="1188500" cy="183940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5"/>
          <p:cNvSpPr txBox="1"/>
          <p:nvPr/>
        </p:nvSpPr>
        <p:spPr>
          <a:xfrm>
            <a:off x="475450" y="64800"/>
            <a:ext cx="8568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000">
                <a:highlight>
                  <a:srgbClr val="FFD966"/>
                </a:highlight>
                <a:latin typeface="Comic Sans MS"/>
                <a:ea typeface="Comic Sans MS"/>
                <a:cs typeface="Comic Sans MS"/>
                <a:sym typeface="Comic Sans MS"/>
              </a:rPr>
              <a:t>        MYTHICAL CREATURES IN  HARRY POTTER BOOKS</a:t>
            </a:r>
            <a:endParaRPr sz="2000">
              <a:highlight>
                <a:srgbClr val="FFD966"/>
              </a:highlight>
              <a:latin typeface="Comic Sans MS"/>
              <a:ea typeface="Comic Sans MS"/>
              <a:cs typeface="Comic Sans MS"/>
              <a:sym typeface="Comic Sans MS"/>
            </a:endParaRPr>
          </a:p>
        </p:txBody>
      </p:sp>
      <p:sp>
        <p:nvSpPr>
          <p:cNvPr id="193" name="Google Shape;193;p25"/>
          <p:cNvSpPr txBox="1"/>
          <p:nvPr/>
        </p:nvSpPr>
        <p:spPr>
          <a:xfrm>
            <a:off x="2679800" y="824150"/>
            <a:ext cx="6224100" cy="1416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ru" sz="1600">
                <a:latin typeface="Comic Sans MS"/>
                <a:ea typeface="Comic Sans MS"/>
                <a:cs typeface="Comic Sans MS"/>
                <a:sym typeface="Comic Sans MS"/>
              </a:rPr>
              <a:t>Centaurs live in forests. They are very intelligent. They study the stars and the planets and sometimes see the future. Most centaurs stay far away from реople, but one of them, Firenze, saves Harry's life. He even becomes a teacher at Harry's school.</a:t>
            </a:r>
            <a:endParaRPr sz="1600">
              <a:latin typeface="Comic Sans MS"/>
              <a:ea typeface="Comic Sans MS"/>
              <a:cs typeface="Comic Sans MS"/>
              <a:sym typeface="Comic Sans MS"/>
            </a:endParaRPr>
          </a:p>
        </p:txBody>
      </p:sp>
      <p:sp>
        <p:nvSpPr>
          <p:cNvPr id="194" name="Google Shape;194;p25"/>
          <p:cNvSpPr txBox="1"/>
          <p:nvPr/>
        </p:nvSpPr>
        <p:spPr>
          <a:xfrm>
            <a:off x="118850" y="2354700"/>
            <a:ext cx="6970500" cy="1169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ru" sz="1600">
                <a:latin typeface="Comic Sans MS"/>
                <a:ea typeface="Comic Sans MS"/>
                <a:cs typeface="Comic Sans MS"/>
                <a:sym typeface="Comic Sans MS"/>
              </a:rPr>
              <a:t>The Phoenix is a beautiful bird. Harry's headmaster has a pet phoenix called Fawkes. Tears from its eyes save Harry's life after а poisonous monster bites him. Harry is shocked when Fawkes suddenly bursts into flames one day. Of coursе, Fawkes is born again from the ashes.</a:t>
            </a:r>
            <a:endParaRPr sz="1600">
              <a:latin typeface="Comic Sans MS"/>
              <a:ea typeface="Comic Sans MS"/>
              <a:cs typeface="Comic Sans MS"/>
              <a:sym typeface="Comic Sans MS"/>
            </a:endParaRPr>
          </a:p>
        </p:txBody>
      </p:sp>
      <p:sp>
        <p:nvSpPr>
          <p:cNvPr id="195" name="Google Shape;195;p25"/>
          <p:cNvSpPr txBox="1"/>
          <p:nvPr/>
        </p:nvSpPr>
        <p:spPr>
          <a:xfrm>
            <a:off x="2679800" y="3828025"/>
            <a:ext cx="6224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600">
                <a:latin typeface="Comic Sans MS"/>
                <a:ea typeface="Comic Sans MS"/>
                <a:cs typeface="Comic Sans MS"/>
                <a:sym typeface="Comic Sans MS"/>
              </a:rPr>
              <a:t>Chimeras live near volcanoes. They are very dangerous and very difficult to kill.</a:t>
            </a:r>
            <a:endParaRPr sz="1600">
              <a:latin typeface="Comic Sans MS"/>
              <a:ea typeface="Comic Sans MS"/>
              <a:cs typeface="Comic Sans MS"/>
              <a:sym typeface="Comic Sans MS"/>
            </a:endParaRPr>
          </a:p>
        </p:txBody>
      </p:sp>
      <p:pic>
        <p:nvPicPr>
          <p:cNvPr id="196" name="Google Shape;196;p25"/>
          <p:cNvPicPr preferRelativeResize="0"/>
          <p:nvPr/>
        </p:nvPicPr>
        <p:blipFill rotWithShape="1">
          <a:blip r:embed="rId3">
            <a:alphaModFix/>
          </a:blip>
          <a:srcRect l="9174" r="12675"/>
          <a:stretch/>
        </p:blipFill>
        <p:spPr>
          <a:xfrm>
            <a:off x="641594" y="528787"/>
            <a:ext cx="1684759" cy="1934126"/>
          </a:xfrm>
          <a:prstGeom prst="rect">
            <a:avLst/>
          </a:prstGeom>
          <a:noFill/>
          <a:ln>
            <a:noFill/>
          </a:ln>
        </p:spPr>
      </p:pic>
      <p:pic>
        <p:nvPicPr>
          <p:cNvPr id="197" name="Google Shape;197;p25"/>
          <p:cNvPicPr preferRelativeResize="0"/>
          <p:nvPr/>
        </p:nvPicPr>
        <p:blipFill>
          <a:blip r:embed="rId4">
            <a:alphaModFix/>
          </a:blip>
          <a:stretch>
            <a:fillRect/>
          </a:stretch>
        </p:blipFill>
        <p:spPr>
          <a:xfrm>
            <a:off x="7089500" y="2088175"/>
            <a:ext cx="1554399" cy="1562678"/>
          </a:xfrm>
          <a:prstGeom prst="rect">
            <a:avLst/>
          </a:prstGeom>
          <a:noFill/>
          <a:ln>
            <a:noFill/>
          </a:ln>
        </p:spPr>
      </p:pic>
      <p:pic>
        <p:nvPicPr>
          <p:cNvPr id="198" name="Google Shape;198;p25"/>
          <p:cNvPicPr preferRelativeResize="0"/>
          <p:nvPr/>
        </p:nvPicPr>
        <p:blipFill rotWithShape="1">
          <a:blip r:embed="rId5">
            <a:alphaModFix/>
          </a:blip>
          <a:srcRect t="10249"/>
          <a:stretch/>
        </p:blipFill>
        <p:spPr>
          <a:xfrm>
            <a:off x="118850" y="3490575"/>
            <a:ext cx="2271576" cy="154270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p:nvPr/>
        </p:nvSpPr>
        <p:spPr>
          <a:xfrm>
            <a:off x="184175" y="334950"/>
            <a:ext cx="75852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200">
                <a:highlight>
                  <a:srgbClr val="FFD966"/>
                </a:highlight>
                <a:latin typeface="Comic Sans MS"/>
                <a:ea typeface="Comic Sans MS"/>
                <a:cs typeface="Comic Sans MS"/>
                <a:sym typeface="Comic Sans MS"/>
              </a:rPr>
              <a:t>Look at the pictures, choose a creature and write a few sentences about it.</a:t>
            </a:r>
            <a:endParaRPr sz="2200">
              <a:highlight>
                <a:srgbClr val="FFD966"/>
              </a:highlight>
              <a:latin typeface="Comic Sans MS"/>
              <a:ea typeface="Comic Sans MS"/>
              <a:cs typeface="Comic Sans MS"/>
              <a:sym typeface="Comic Sans MS"/>
            </a:endParaRPr>
          </a:p>
        </p:txBody>
      </p:sp>
      <p:pic>
        <p:nvPicPr>
          <p:cNvPr id="204" name="Google Shape;204;p26"/>
          <p:cNvPicPr preferRelativeResize="0"/>
          <p:nvPr/>
        </p:nvPicPr>
        <p:blipFill rotWithShape="1">
          <a:blip r:embed="rId3">
            <a:alphaModFix/>
          </a:blip>
          <a:srcRect l="9174" r="12675"/>
          <a:stretch/>
        </p:blipFill>
        <p:spPr>
          <a:xfrm>
            <a:off x="560325" y="1196855"/>
            <a:ext cx="1018250" cy="1169000"/>
          </a:xfrm>
          <a:prstGeom prst="rect">
            <a:avLst/>
          </a:prstGeom>
          <a:noFill/>
          <a:ln>
            <a:noFill/>
          </a:ln>
        </p:spPr>
      </p:pic>
      <p:pic>
        <p:nvPicPr>
          <p:cNvPr id="205" name="Google Shape;205;p26"/>
          <p:cNvPicPr preferRelativeResize="0"/>
          <p:nvPr/>
        </p:nvPicPr>
        <p:blipFill>
          <a:blip r:embed="rId4">
            <a:alphaModFix/>
          </a:blip>
          <a:stretch>
            <a:fillRect/>
          </a:stretch>
        </p:blipFill>
        <p:spPr>
          <a:xfrm>
            <a:off x="3670624" y="1269500"/>
            <a:ext cx="1018250" cy="1023685"/>
          </a:xfrm>
          <a:prstGeom prst="rect">
            <a:avLst/>
          </a:prstGeom>
          <a:noFill/>
          <a:ln>
            <a:noFill/>
          </a:ln>
        </p:spPr>
      </p:pic>
      <p:pic>
        <p:nvPicPr>
          <p:cNvPr id="206" name="Google Shape;206;p26"/>
          <p:cNvPicPr preferRelativeResize="0"/>
          <p:nvPr/>
        </p:nvPicPr>
        <p:blipFill rotWithShape="1">
          <a:blip r:embed="rId5">
            <a:alphaModFix/>
          </a:blip>
          <a:srcRect t="10249"/>
          <a:stretch/>
        </p:blipFill>
        <p:spPr>
          <a:xfrm>
            <a:off x="6472950" y="1269511"/>
            <a:ext cx="1507347" cy="1023675"/>
          </a:xfrm>
          <a:prstGeom prst="rect">
            <a:avLst/>
          </a:prstGeom>
          <a:noFill/>
          <a:ln>
            <a:noFill/>
          </a:ln>
        </p:spPr>
      </p:pic>
      <p:sp>
        <p:nvSpPr>
          <p:cNvPr id="207" name="Google Shape;207;p26"/>
          <p:cNvSpPr txBox="1"/>
          <p:nvPr/>
        </p:nvSpPr>
        <p:spPr>
          <a:xfrm>
            <a:off x="560325" y="3386863"/>
            <a:ext cx="7877400" cy="786339"/>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600" dirty="0" smtClean="0">
                <a:latin typeface="Comic Sans MS"/>
                <a:ea typeface="Comic Sans MS"/>
                <a:cs typeface="Comic Sans MS"/>
                <a:sym typeface="Comic Sans MS"/>
              </a:rPr>
              <a:t> </a:t>
            </a:r>
            <a:r>
              <a:rPr lang="en-US" dirty="0" smtClean="0">
                <a:latin typeface="Comic Sans MS"/>
                <a:ea typeface="Comic Sans MS"/>
                <a:cs typeface="Comic Sans MS"/>
                <a:sym typeface="Comic Sans MS"/>
              </a:rPr>
              <a:t> </a:t>
            </a:r>
            <a:r>
              <a:rPr lang="ru" dirty="0" smtClean="0">
                <a:latin typeface="Comic Sans MS"/>
                <a:ea typeface="Comic Sans MS"/>
                <a:cs typeface="Comic Sans MS"/>
                <a:sym typeface="Comic Sans MS"/>
              </a:rPr>
              <a:t>2</a:t>
            </a:r>
            <a:r>
              <a:rPr lang="ru" dirty="0">
                <a:latin typeface="Comic Sans MS"/>
                <a:ea typeface="Comic Sans MS"/>
                <a:cs typeface="Comic Sans MS"/>
                <a:sym typeface="Comic Sans MS"/>
              </a:rPr>
              <a:t>.   </a:t>
            </a:r>
            <a:r>
              <a:rPr lang="ru" sz="1700" dirty="0" smtClean="0">
                <a:latin typeface="Comic Sans MS"/>
                <a:ea typeface="Comic Sans MS"/>
                <a:cs typeface="Comic Sans MS"/>
                <a:sym typeface="Comic Sans MS"/>
              </a:rPr>
              <a:t>Phoenix </a:t>
            </a:r>
            <a:r>
              <a:rPr lang="ru" sz="1700" dirty="0">
                <a:latin typeface="Comic Sans MS"/>
                <a:ea typeface="Comic Sans MS"/>
                <a:cs typeface="Comic Sans MS"/>
                <a:sym typeface="Comic Sans MS"/>
              </a:rPr>
              <a:t>is a very beautiful bird. </a:t>
            </a:r>
            <a:r>
              <a:rPr lang="ru" sz="1700" dirty="0">
                <a:solidFill>
                  <a:schemeClr val="dk1"/>
                </a:solidFill>
                <a:latin typeface="Comic Sans MS"/>
                <a:ea typeface="Comic Sans MS"/>
                <a:cs typeface="Comic Sans MS"/>
                <a:sym typeface="Comic Sans MS"/>
              </a:rPr>
              <a:t>It could burst into flames and could be born again from the ashes.</a:t>
            </a:r>
            <a:endParaRPr sz="1700" dirty="0">
              <a:latin typeface="Comic Sans MS"/>
              <a:ea typeface="Comic Sans MS"/>
              <a:cs typeface="Comic Sans MS"/>
              <a:sym typeface="Comic Sans MS"/>
            </a:endParaRPr>
          </a:p>
        </p:txBody>
      </p:sp>
      <p:sp>
        <p:nvSpPr>
          <p:cNvPr id="208" name="Google Shape;208;p26"/>
          <p:cNvSpPr txBox="1"/>
          <p:nvPr/>
        </p:nvSpPr>
        <p:spPr>
          <a:xfrm>
            <a:off x="560325" y="2468800"/>
            <a:ext cx="7877400" cy="84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ru" sz="2000" dirty="0">
                <a:highlight>
                  <a:srgbClr val="FFD966"/>
                </a:highlight>
                <a:latin typeface="Comic Sans MS"/>
                <a:ea typeface="Comic Sans MS"/>
                <a:cs typeface="Comic Sans MS"/>
                <a:sym typeface="Comic Sans MS"/>
              </a:rPr>
              <a:t>For example:</a:t>
            </a:r>
            <a:endParaRPr sz="2000" dirty="0">
              <a:highlight>
                <a:srgbClr val="FFD966"/>
              </a:highlight>
              <a:latin typeface="Comic Sans MS"/>
              <a:ea typeface="Comic Sans MS"/>
              <a:cs typeface="Comic Sans MS"/>
              <a:sym typeface="Comic Sans MS"/>
            </a:endParaRPr>
          </a:p>
          <a:p>
            <a:pPr marL="139700" lvl="0" algn="l" rtl="0">
              <a:lnSpc>
                <a:spcPct val="115000"/>
              </a:lnSpc>
              <a:spcBef>
                <a:spcPts val="0"/>
              </a:spcBef>
              <a:spcAft>
                <a:spcPts val="0"/>
              </a:spcAft>
              <a:buSzPts val="1400"/>
            </a:pPr>
            <a:r>
              <a:rPr lang="en-US" sz="1700" dirty="0" smtClean="0">
                <a:solidFill>
                  <a:schemeClr val="dk1"/>
                </a:solidFill>
                <a:latin typeface="Comic Sans MS"/>
                <a:ea typeface="Comic Sans MS"/>
                <a:cs typeface="Comic Sans MS"/>
                <a:sym typeface="Comic Sans MS"/>
              </a:rPr>
              <a:t>1.  </a:t>
            </a:r>
            <a:r>
              <a:rPr lang="ru" sz="1700" dirty="0" smtClean="0">
                <a:solidFill>
                  <a:schemeClr val="dk1"/>
                </a:solidFill>
                <a:latin typeface="Comic Sans MS"/>
                <a:ea typeface="Comic Sans MS"/>
                <a:cs typeface="Comic Sans MS"/>
                <a:sym typeface="Comic Sans MS"/>
              </a:rPr>
              <a:t>Centaurs </a:t>
            </a:r>
            <a:r>
              <a:rPr lang="ru" sz="1700" dirty="0">
                <a:solidFill>
                  <a:schemeClr val="dk1"/>
                </a:solidFill>
                <a:latin typeface="Comic Sans MS"/>
                <a:ea typeface="Comic Sans MS"/>
                <a:cs typeface="Comic Sans MS"/>
                <a:sym typeface="Comic Sans MS"/>
              </a:rPr>
              <a:t>live in forests and sometimes see the future.</a:t>
            </a:r>
            <a:endParaRPr sz="1700" dirty="0">
              <a:latin typeface="Comic Sans MS"/>
              <a:ea typeface="Comic Sans MS"/>
              <a:cs typeface="Comic Sans MS"/>
              <a:sym typeface="Comic Sans MS"/>
            </a:endParaRPr>
          </a:p>
        </p:txBody>
      </p:sp>
      <p:sp>
        <p:nvSpPr>
          <p:cNvPr id="209" name="Google Shape;209;p26"/>
          <p:cNvSpPr txBox="1"/>
          <p:nvPr/>
        </p:nvSpPr>
        <p:spPr>
          <a:xfrm>
            <a:off x="633300" y="4205625"/>
            <a:ext cx="7877400"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ru" sz="1500" dirty="0">
                <a:solidFill>
                  <a:schemeClr val="dk1"/>
                </a:solidFill>
                <a:latin typeface="Comic Sans MS"/>
                <a:ea typeface="Comic Sans MS"/>
                <a:cs typeface="Comic Sans MS"/>
                <a:sym typeface="Comic Sans MS"/>
              </a:rPr>
              <a:t>3.  </a:t>
            </a:r>
            <a:r>
              <a:rPr lang="ru" sz="1700" dirty="0" smtClean="0">
                <a:solidFill>
                  <a:schemeClr val="dk1"/>
                </a:solidFill>
                <a:latin typeface="Comic Sans MS"/>
                <a:ea typeface="Comic Sans MS"/>
                <a:cs typeface="Comic Sans MS"/>
                <a:sym typeface="Comic Sans MS"/>
              </a:rPr>
              <a:t>Chimeras </a:t>
            </a:r>
            <a:r>
              <a:rPr lang="ru" sz="1700" dirty="0">
                <a:solidFill>
                  <a:schemeClr val="dk1"/>
                </a:solidFill>
                <a:latin typeface="Comic Sans MS"/>
                <a:ea typeface="Comic Sans MS"/>
                <a:cs typeface="Comic Sans MS"/>
                <a:sym typeface="Comic Sans MS"/>
              </a:rPr>
              <a:t>live near volcanoes  and it is very difficult to kill them.</a:t>
            </a:r>
            <a:endParaRPr sz="1700" dirty="0">
              <a:solidFill>
                <a:schemeClr val="dk1"/>
              </a:solidFill>
              <a:latin typeface="Comic Sans MS"/>
              <a:ea typeface="Comic Sans MS"/>
              <a:cs typeface="Comic Sans MS"/>
              <a:sym typeface="Comic Sans MS"/>
            </a:endParaRPr>
          </a:p>
          <a:p>
            <a:pPr marL="0" lvl="0" indent="0" algn="l" rtl="0">
              <a:lnSpc>
                <a:spcPct val="115000"/>
              </a:lnSpc>
              <a:spcBef>
                <a:spcPts val="0"/>
              </a:spcBef>
              <a:spcAft>
                <a:spcPts val="0"/>
              </a:spcAft>
              <a:buNone/>
            </a:pPr>
            <a:endParaRPr sz="2000" dirty="0">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000"/>
                                        <p:tgtEl>
                                          <p:spTgt spid="2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fade">
                                      <p:cBhvr>
                                        <p:cTn id="12" dur="1000"/>
                                        <p:tgtEl>
                                          <p:spTgt spid="2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9"/>
                                        </p:tgtEl>
                                        <p:attrNameLst>
                                          <p:attrName>style.visibility</p:attrName>
                                        </p:attrNameLst>
                                      </p:cBhvr>
                                      <p:to>
                                        <p:strVal val="visible"/>
                                      </p:to>
                                    </p:set>
                                    <p:animEffect transition="in" filter="fade">
                                      <p:cBhvr>
                                        <p:cTn id="17" dur="1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7"/>
          <p:cNvSpPr txBox="1"/>
          <p:nvPr/>
        </p:nvSpPr>
        <p:spPr>
          <a:xfrm>
            <a:off x="2635925" y="697900"/>
            <a:ext cx="6224100" cy="1169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ru" sz="1600">
                <a:latin typeface="Comic Sans MS"/>
                <a:ea typeface="Comic Sans MS"/>
                <a:cs typeface="Comic Sans MS"/>
                <a:sym typeface="Comic Sans MS"/>
              </a:rPr>
              <a:t>Centaurs were half human and half horse. They were from the mountains and forests of central Greeсе. They were wild, dangerous - except for one, Chiron, who was an astronomer and famous teacher of medicine.</a:t>
            </a:r>
            <a:endParaRPr sz="1600">
              <a:latin typeface="Comic Sans MS"/>
              <a:ea typeface="Comic Sans MS"/>
              <a:cs typeface="Comic Sans MS"/>
              <a:sym typeface="Comic Sans MS"/>
            </a:endParaRPr>
          </a:p>
        </p:txBody>
      </p:sp>
      <p:sp>
        <p:nvSpPr>
          <p:cNvPr id="215" name="Google Shape;215;p27"/>
          <p:cNvSpPr txBox="1"/>
          <p:nvPr/>
        </p:nvSpPr>
        <p:spPr>
          <a:xfrm>
            <a:off x="432200" y="2139425"/>
            <a:ext cx="6224100" cy="1169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ru" sz="1600">
                <a:latin typeface="Comic Sans MS"/>
                <a:ea typeface="Comic Sans MS"/>
                <a:cs typeface="Comic Sans MS"/>
                <a:sym typeface="Comic Sans MS"/>
              </a:rPr>
              <a:t>The Phoenix was a beautiful red or purple bird with a long golden tail. It was from india and Egypt. It could burst into flames and could be born again from the ashes. Its tears could heal someone's wounds.</a:t>
            </a:r>
            <a:endParaRPr sz="1600">
              <a:latin typeface="Comic Sans MS"/>
              <a:ea typeface="Comic Sans MS"/>
              <a:cs typeface="Comic Sans MS"/>
              <a:sym typeface="Comic Sans MS"/>
            </a:endParaRPr>
          </a:p>
        </p:txBody>
      </p:sp>
      <p:sp>
        <p:nvSpPr>
          <p:cNvPr id="216" name="Google Shape;216;p27"/>
          <p:cNvSpPr txBox="1"/>
          <p:nvPr/>
        </p:nvSpPr>
        <p:spPr>
          <a:xfrm>
            <a:off x="2635925" y="3430775"/>
            <a:ext cx="6224100" cy="16623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ru" sz="1600">
                <a:latin typeface="Comic Sans MS"/>
                <a:ea typeface="Comic Sans MS"/>
                <a:cs typeface="Comic Sans MS"/>
                <a:sym typeface="Comic Sans MS"/>
              </a:rPr>
              <a:t>The Chimera was a weird Greek mythical creature. It was really weird. It had three heads from three different animals. At the front it had a lion's head, in the middle it had a goat's head and its tail was a snake. It was a terrifying creature. It could bite like a lion and it could breathe fire like a dragon from its goat's head</a:t>
            </a:r>
            <a:r>
              <a:rPr lang="ru" sz="1600">
                <a:latin typeface="Comfortaa"/>
                <a:ea typeface="Comfortaa"/>
                <a:cs typeface="Comfortaa"/>
                <a:sym typeface="Comfortaa"/>
              </a:rPr>
              <a:t>.</a:t>
            </a:r>
            <a:endParaRPr sz="1600">
              <a:latin typeface="Comfortaa"/>
              <a:ea typeface="Comfortaa"/>
              <a:cs typeface="Comfortaa"/>
              <a:sym typeface="Comfortaa"/>
            </a:endParaRPr>
          </a:p>
        </p:txBody>
      </p:sp>
      <p:pic>
        <p:nvPicPr>
          <p:cNvPr id="217" name="Google Shape;217;p27"/>
          <p:cNvPicPr preferRelativeResize="0"/>
          <p:nvPr/>
        </p:nvPicPr>
        <p:blipFill rotWithShape="1">
          <a:blip r:embed="rId3">
            <a:alphaModFix/>
          </a:blip>
          <a:srcRect l="9174" r="12675"/>
          <a:stretch/>
        </p:blipFill>
        <p:spPr>
          <a:xfrm>
            <a:off x="587569" y="205300"/>
            <a:ext cx="1684759" cy="1934126"/>
          </a:xfrm>
          <a:prstGeom prst="rect">
            <a:avLst/>
          </a:prstGeom>
          <a:noFill/>
          <a:ln>
            <a:noFill/>
          </a:ln>
        </p:spPr>
      </p:pic>
      <p:pic>
        <p:nvPicPr>
          <p:cNvPr id="218" name="Google Shape;218;p27"/>
          <p:cNvPicPr preferRelativeResize="0"/>
          <p:nvPr/>
        </p:nvPicPr>
        <p:blipFill>
          <a:blip r:embed="rId4">
            <a:alphaModFix/>
          </a:blip>
          <a:stretch>
            <a:fillRect/>
          </a:stretch>
        </p:blipFill>
        <p:spPr>
          <a:xfrm>
            <a:off x="7305625" y="1884000"/>
            <a:ext cx="1554399" cy="1562678"/>
          </a:xfrm>
          <a:prstGeom prst="rect">
            <a:avLst/>
          </a:prstGeom>
          <a:noFill/>
          <a:ln>
            <a:noFill/>
          </a:ln>
        </p:spPr>
      </p:pic>
      <p:pic>
        <p:nvPicPr>
          <p:cNvPr id="219" name="Google Shape;219;p27"/>
          <p:cNvPicPr preferRelativeResize="0"/>
          <p:nvPr/>
        </p:nvPicPr>
        <p:blipFill rotWithShape="1">
          <a:blip r:embed="rId5">
            <a:alphaModFix/>
          </a:blip>
          <a:srcRect t="10249"/>
          <a:stretch/>
        </p:blipFill>
        <p:spPr>
          <a:xfrm>
            <a:off x="118850" y="3490575"/>
            <a:ext cx="2271576" cy="1542700"/>
          </a:xfrm>
          <a:prstGeom prst="rect">
            <a:avLst/>
          </a:prstGeom>
          <a:noFill/>
          <a:ln>
            <a:noFill/>
          </a:ln>
        </p:spPr>
      </p:pic>
      <p:sp>
        <p:nvSpPr>
          <p:cNvPr id="220" name="Google Shape;220;p27"/>
          <p:cNvSpPr txBox="1"/>
          <p:nvPr/>
        </p:nvSpPr>
        <p:spPr>
          <a:xfrm>
            <a:off x="3176875" y="205300"/>
            <a:ext cx="6224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000">
                <a:highlight>
                  <a:srgbClr val="FFD966"/>
                </a:highlight>
                <a:latin typeface="Comic Sans MS"/>
                <a:ea typeface="Comic Sans MS"/>
                <a:cs typeface="Comic Sans MS"/>
                <a:sym typeface="Comic Sans MS"/>
              </a:rPr>
              <a:t>MYTHICAL CREATURES IN MYTHOLOGY</a:t>
            </a:r>
            <a:endParaRPr sz="2000">
              <a:highlight>
                <a:srgbClr val="FFD966"/>
              </a:highlight>
              <a:latin typeface="Comic Sans MS"/>
              <a:ea typeface="Comic Sans MS"/>
              <a:cs typeface="Comic Sans MS"/>
              <a:sym typeface="Comic Sans M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8"/>
          <p:cNvSpPr txBox="1"/>
          <p:nvPr/>
        </p:nvSpPr>
        <p:spPr>
          <a:xfrm>
            <a:off x="302575" y="249950"/>
            <a:ext cx="7274700" cy="8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400">
                <a:highlight>
                  <a:srgbClr val="FFD966"/>
                </a:highlight>
                <a:latin typeface="Comic Sans MS"/>
                <a:ea typeface="Comic Sans MS"/>
                <a:cs typeface="Comic Sans MS"/>
                <a:sym typeface="Comic Sans MS"/>
              </a:rPr>
              <a:t>Mark the sentences with True or False</a:t>
            </a:r>
            <a:endParaRPr sz="2400">
              <a:highlight>
                <a:srgbClr val="FFD966"/>
              </a:highlight>
              <a:latin typeface="Comic Sans MS"/>
              <a:ea typeface="Comic Sans MS"/>
              <a:cs typeface="Comic Sans MS"/>
              <a:sym typeface="Comic Sans MS"/>
            </a:endParaRPr>
          </a:p>
        </p:txBody>
      </p:sp>
      <p:sp>
        <p:nvSpPr>
          <p:cNvPr id="226" name="Google Shape;226;p28"/>
          <p:cNvSpPr txBox="1"/>
          <p:nvPr/>
        </p:nvSpPr>
        <p:spPr>
          <a:xfrm>
            <a:off x="381475" y="1118150"/>
            <a:ext cx="7274700" cy="3696600"/>
          </a:xfrm>
          <a:prstGeom prst="rect">
            <a:avLst/>
          </a:prstGeom>
          <a:noFill/>
          <a:ln>
            <a:noFill/>
          </a:ln>
        </p:spPr>
        <p:txBody>
          <a:bodyPr spcFirstLastPara="1" wrap="square" lIns="91425" tIns="91425" rIns="91425" bIns="91425" anchor="t" anchorCtr="0">
            <a:noAutofit/>
          </a:bodyPr>
          <a:lstStyle/>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Centaurs had two heads.</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Centaurs could see the future.</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Phoenix could heal someone’s wounds with its tears.</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Phoenix was an ugly bird.</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Chimera could breathe fire.</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Chimera had three lion heads.</a:t>
            </a:r>
            <a:endParaRPr sz="2000">
              <a:latin typeface="Comic Sans MS"/>
              <a:ea typeface="Comic Sans MS"/>
              <a:cs typeface="Comic Sans MS"/>
              <a:sym typeface="Comic Sans MS"/>
            </a:endParaRPr>
          </a:p>
        </p:txBody>
      </p:sp>
      <p:sp>
        <p:nvSpPr>
          <p:cNvPr id="227" name="Google Shape;227;p28"/>
          <p:cNvSpPr txBox="1"/>
          <p:nvPr/>
        </p:nvSpPr>
        <p:spPr>
          <a:xfrm>
            <a:off x="9326700" y="2920350"/>
            <a:ext cx="73350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9"/>
          <p:cNvSpPr txBox="1"/>
          <p:nvPr/>
        </p:nvSpPr>
        <p:spPr>
          <a:xfrm>
            <a:off x="302575" y="249950"/>
            <a:ext cx="7274700" cy="8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400">
                <a:highlight>
                  <a:srgbClr val="FFD966"/>
                </a:highlight>
                <a:latin typeface="Comic Sans MS"/>
                <a:ea typeface="Comic Sans MS"/>
                <a:cs typeface="Comic Sans MS"/>
                <a:sym typeface="Comic Sans MS"/>
              </a:rPr>
              <a:t>Mark the sentences with True or False</a:t>
            </a:r>
            <a:endParaRPr sz="2400">
              <a:highlight>
                <a:srgbClr val="FFD966"/>
              </a:highlight>
              <a:latin typeface="Comic Sans MS"/>
              <a:ea typeface="Comic Sans MS"/>
              <a:cs typeface="Comic Sans MS"/>
              <a:sym typeface="Comic Sans MS"/>
            </a:endParaRPr>
          </a:p>
        </p:txBody>
      </p:sp>
      <p:sp>
        <p:nvSpPr>
          <p:cNvPr id="233" name="Google Shape;233;p29"/>
          <p:cNvSpPr txBox="1"/>
          <p:nvPr/>
        </p:nvSpPr>
        <p:spPr>
          <a:xfrm>
            <a:off x="381475" y="1118150"/>
            <a:ext cx="7274700" cy="3696600"/>
          </a:xfrm>
          <a:prstGeom prst="rect">
            <a:avLst/>
          </a:prstGeom>
          <a:noFill/>
          <a:ln>
            <a:noFill/>
          </a:ln>
        </p:spPr>
        <p:txBody>
          <a:bodyPr spcFirstLastPara="1" wrap="square" lIns="91425" tIns="91425" rIns="91425" bIns="91425" anchor="t" anchorCtr="0">
            <a:noAutofit/>
          </a:bodyPr>
          <a:lstStyle/>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Centaurs had two heads.</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Centaurs could see the future.</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Phoenix could heal someone’s wounds with its tears.</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Phoenix was an ugly bird.</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Chimera could breathe fire.</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Chimera had three lion heads.</a:t>
            </a:r>
            <a:endParaRPr sz="2000">
              <a:latin typeface="Comic Sans MS"/>
              <a:ea typeface="Comic Sans MS"/>
              <a:cs typeface="Comic Sans MS"/>
              <a:sym typeface="Comic Sans MS"/>
            </a:endParaRPr>
          </a:p>
        </p:txBody>
      </p:sp>
      <p:sp>
        <p:nvSpPr>
          <p:cNvPr id="234" name="Google Shape;234;p29"/>
          <p:cNvSpPr txBox="1"/>
          <p:nvPr/>
        </p:nvSpPr>
        <p:spPr>
          <a:xfrm>
            <a:off x="9326700" y="2920350"/>
            <a:ext cx="73350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29"/>
          <p:cNvSpPr txBox="1"/>
          <p:nvPr/>
        </p:nvSpPr>
        <p:spPr>
          <a:xfrm>
            <a:off x="4840925" y="1150938"/>
            <a:ext cx="3643800" cy="5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highlight>
                  <a:srgbClr val="FFD966"/>
                </a:highlight>
              </a:rPr>
              <a:t>Centaurs had only one head.</a:t>
            </a:r>
            <a:endParaRPr sz="2000">
              <a:highlight>
                <a:srgbClr val="FFD966"/>
              </a:highlight>
            </a:endParaRPr>
          </a:p>
        </p:txBody>
      </p:sp>
      <p:pic>
        <p:nvPicPr>
          <p:cNvPr id="236" name="Google Shape;236;p29"/>
          <p:cNvPicPr preferRelativeResize="0"/>
          <p:nvPr/>
        </p:nvPicPr>
        <p:blipFill>
          <a:blip r:embed="rId3">
            <a:alphaModFix/>
          </a:blip>
          <a:stretch>
            <a:fillRect/>
          </a:stretch>
        </p:blipFill>
        <p:spPr>
          <a:xfrm>
            <a:off x="3895093" y="932593"/>
            <a:ext cx="855900" cy="8559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0"/>
          <p:cNvSpPr txBox="1"/>
          <p:nvPr/>
        </p:nvSpPr>
        <p:spPr>
          <a:xfrm>
            <a:off x="302575" y="249950"/>
            <a:ext cx="7274700" cy="8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400">
                <a:highlight>
                  <a:srgbClr val="FFD966"/>
                </a:highlight>
                <a:latin typeface="Comic Sans MS"/>
                <a:ea typeface="Comic Sans MS"/>
                <a:cs typeface="Comic Sans MS"/>
                <a:sym typeface="Comic Sans MS"/>
              </a:rPr>
              <a:t>Mark the sentences with True or False</a:t>
            </a:r>
            <a:endParaRPr sz="2400">
              <a:highlight>
                <a:srgbClr val="FFD966"/>
              </a:highlight>
              <a:latin typeface="Comic Sans MS"/>
              <a:ea typeface="Comic Sans MS"/>
              <a:cs typeface="Comic Sans MS"/>
              <a:sym typeface="Comic Sans MS"/>
            </a:endParaRPr>
          </a:p>
        </p:txBody>
      </p:sp>
      <p:sp>
        <p:nvSpPr>
          <p:cNvPr id="242" name="Google Shape;242;p30"/>
          <p:cNvSpPr txBox="1"/>
          <p:nvPr/>
        </p:nvSpPr>
        <p:spPr>
          <a:xfrm>
            <a:off x="381475" y="1118150"/>
            <a:ext cx="7274700" cy="3696600"/>
          </a:xfrm>
          <a:prstGeom prst="rect">
            <a:avLst/>
          </a:prstGeom>
          <a:noFill/>
          <a:ln>
            <a:noFill/>
          </a:ln>
        </p:spPr>
        <p:txBody>
          <a:bodyPr spcFirstLastPara="1" wrap="square" lIns="91425" tIns="91425" rIns="91425" bIns="91425" anchor="t" anchorCtr="0">
            <a:noAutofit/>
          </a:bodyPr>
          <a:lstStyle/>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Centaurs had two heads.</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Centaurs could see the future.</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Phoenix could heal someone’s wounds with its tears.</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Phoenix was an ugly bird.</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Chimera could breathe fire.</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Chimera had three lion heads.</a:t>
            </a:r>
            <a:endParaRPr sz="2000">
              <a:latin typeface="Comic Sans MS"/>
              <a:ea typeface="Comic Sans MS"/>
              <a:cs typeface="Comic Sans MS"/>
              <a:sym typeface="Comic Sans MS"/>
            </a:endParaRPr>
          </a:p>
        </p:txBody>
      </p:sp>
      <p:sp>
        <p:nvSpPr>
          <p:cNvPr id="243" name="Google Shape;243;p30"/>
          <p:cNvSpPr txBox="1"/>
          <p:nvPr/>
        </p:nvSpPr>
        <p:spPr>
          <a:xfrm>
            <a:off x="9326700" y="2920350"/>
            <a:ext cx="73350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44" name="Google Shape;244;p30"/>
          <p:cNvPicPr preferRelativeResize="0"/>
          <p:nvPr/>
        </p:nvPicPr>
        <p:blipFill>
          <a:blip r:embed="rId3">
            <a:alphaModFix/>
          </a:blip>
          <a:stretch>
            <a:fillRect/>
          </a:stretch>
        </p:blipFill>
        <p:spPr>
          <a:xfrm>
            <a:off x="4672194" y="1703550"/>
            <a:ext cx="623299" cy="644575"/>
          </a:xfrm>
          <a:prstGeom prst="rect">
            <a:avLst/>
          </a:prstGeom>
          <a:noFill/>
          <a:ln>
            <a:noFill/>
          </a:ln>
        </p:spPr>
      </p:pic>
      <p:pic>
        <p:nvPicPr>
          <p:cNvPr id="245" name="Google Shape;245;p30"/>
          <p:cNvPicPr preferRelativeResize="0"/>
          <p:nvPr/>
        </p:nvPicPr>
        <p:blipFill>
          <a:blip r:embed="rId4">
            <a:alphaModFix/>
          </a:blip>
          <a:stretch>
            <a:fillRect/>
          </a:stretch>
        </p:blipFill>
        <p:spPr>
          <a:xfrm>
            <a:off x="3895093" y="932593"/>
            <a:ext cx="855900" cy="855900"/>
          </a:xfrm>
          <a:prstGeom prst="rect">
            <a:avLst/>
          </a:prstGeom>
          <a:noFill/>
          <a:ln>
            <a:noFill/>
          </a:ln>
        </p:spPr>
      </p:pic>
      <p:pic>
        <p:nvPicPr>
          <p:cNvPr id="246" name="Google Shape;246;p30"/>
          <p:cNvPicPr preferRelativeResize="0"/>
          <p:nvPr/>
        </p:nvPicPr>
        <p:blipFill>
          <a:blip r:embed="rId3">
            <a:alphaModFix/>
          </a:blip>
          <a:stretch>
            <a:fillRect/>
          </a:stretch>
        </p:blipFill>
        <p:spPr>
          <a:xfrm>
            <a:off x="4672194" y="1703550"/>
            <a:ext cx="623299" cy="644575"/>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1"/>
          <p:cNvSpPr txBox="1"/>
          <p:nvPr/>
        </p:nvSpPr>
        <p:spPr>
          <a:xfrm>
            <a:off x="302575" y="249950"/>
            <a:ext cx="7274700" cy="8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400">
                <a:highlight>
                  <a:srgbClr val="FFD966"/>
                </a:highlight>
                <a:latin typeface="Comic Sans MS"/>
                <a:ea typeface="Comic Sans MS"/>
                <a:cs typeface="Comic Sans MS"/>
                <a:sym typeface="Comic Sans MS"/>
              </a:rPr>
              <a:t>Mark the sentences with True or False</a:t>
            </a:r>
            <a:endParaRPr sz="2400">
              <a:highlight>
                <a:srgbClr val="FFD966"/>
              </a:highlight>
              <a:latin typeface="Comic Sans MS"/>
              <a:ea typeface="Comic Sans MS"/>
              <a:cs typeface="Comic Sans MS"/>
              <a:sym typeface="Comic Sans MS"/>
            </a:endParaRPr>
          </a:p>
        </p:txBody>
      </p:sp>
      <p:sp>
        <p:nvSpPr>
          <p:cNvPr id="252" name="Google Shape;252;p31"/>
          <p:cNvSpPr txBox="1"/>
          <p:nvPr/>
        </p:nvSpPr>
        <p:spPr>
          <a:xfrm>
            <a:off x="381475" y="1118150"/>
            <a:ext cx="7274700" cy="3696600"/>
          </a:xfrm>
          <a:prstGeom prst="rect">
            <a:avLst/>
          </a:prstGeom>
          <a:noFill/>
          <a:ln>
            <a:noFill/>
          </a:ln>
        </p:spPr>
        <p:txBody>
          <a:bodyPr spcFirstLastPara="1" wrap="square" lIns="91425" tIns="91425" rIns="91425" bIns="91425" anchor="t" anchorCtr="0">
            <a:noAutofit/>
          </a:bodyPr>
          <a:lstStyle/>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Centaurs had two heads.</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Centaurs could see the future.</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Phoenix could heal someone’s wounds with its tears.</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Phoenix was an ugly bird.</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Chimera could breathe fire.</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Chimera had three lion heads.</a:t>
            </a:r>
            <a:endParaRPr sz="2000">
              <a:latin typeface="Comic Sans MS"/>
              <a:ea typeface="Comic Sans MS"/>
              <a:cs typeface="Comic Sans MS"/>
              <a:sym typeface="Comic Sans MS"/>
            </a:endParaRPr>
          </a:p>
        </p:txBody>
      </p:sp>
      <p:sp>
        <p:nvSpPr>
          <p:cNvPr id="253" name="Google Shape;253;p31"/>
          <p:cNvSpPr txBox="1"/>
          <p:nvPr/>
        </p:nvSpPr>
        <p:spPr>
          <a:xfrm>
            <a:off x="9326700" y="2920350"/>
            <a:ext cx="73350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54" name="Google Shape;254;p31"/>
          <p:cNvPicPr preferRelativeResize="0"/>
          <p:nvPr/>
        </p:nvPicPr>
        <p:blipFill>
          <a:blip r:embed="rId3">
            <a:alphaModFix/>
          </a:blip>
          <a:stretch>
            <a:fillRect/>
          </a:stretch>
        </p:blipFill>
        <p:spPr>
          <a:xfrm>
            <a:off x="3895093" y="932593"/>
            <a:ext cx="855900" cy="855900"/>
          </a:xfrm>
          <a:prstGeom prst="rect">
            <a:avLst/>
          </a:prstGeom>
          <a:noFill/>
          <a:ln>
            <a:noFill/>
          </a:ln>
        </p:spPr>
      </p:pic>
      <p:pic>
        <p:nvPicPr>
          <p:cNvPr id="255" name="Google Shape;255;p31"/>
          <p:cNvPicPr preferRelativeResize="0"/>
          <p:nvPr/>
        </p:nvPicPr>
        <p:blipFill>
          <a:blip r:embed="rId4">
            <a:alphaModFix/>
          </a:blip>
          <a:stretch>
            <a:fillRect/>
          </a:stretch>
        </p:blipFill>
        <p:spPr>
          <a:xfrm>
            <a:off x="4672194" y="1703550"/>
            <a:ext cx="623299" cy="644575"/>
          </a:xfrm>
          <a:prstGeom prst="rect">
            <a:avLst/>
          </a:prstGeom>
          <a:noFill/>
          <a:ln>
            <a:noFill/>
          </a:ln>
        </p:spPr>
      </p:pic>
      <p:pic>
        <p:nvPicPr>
          <p:cNvPr id="256" name="Google Shape;256;p31"/>
          <p:cNvPicPr preferRelativeResize="0"/>
          <p:nvPr/>
        </p:nvPicPr>
        <p:blipFill>
          <a:blip r:embed="rId4">
            <a:alphaModFix/>
          </a:blip>
          <a:stretch>
            <a:fillRect/>
          </a:stretch>
        </p:blipFill>
        <p:spPr>
          <a:xfrm>
            <a:off x="7656169" y="2249463"/>
            <a:ext cx="623299" cy="644575"/>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p:nvPr/>
        </p:nvSpPr>
        <p:spPr>
          <a:xfrm>
            <a:off x="0" y="723450"/>
            <a:ext cx="7077300" cy="369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500" b="1">
                <a:latin typeface="Comic Sans MS"/>
                <a:ea typeface="Comic Sans MS"/>
                <a:cs typeface="Comic Sans MS"/>
                <a:sym typeface="Comic Sans MS"/>
              </a:rPr>
              <a:t>In today’s lesson you’ll:</a:t>
            </a:r>
            <a:endParaRPr sz="2500" b="1">
              <a:latin typeface="Comic Sans MS"/>
              <a:ea typeface="Comic Sans MS"/>
              <a:cs typeface="Comic Sans MS"/>
              <a:sym typeface="Comic Sans MS"/>
            </a:endParaRPr>
          </a:p>
          <a:p>
            <a:pPr marL="0" lvl="0" indent="0" algn="l" rtl="0">
              <a:lnSpc>
                <a:spcPct val="100000"/>
              </a:lnSpc>
              <a:spcBef>
                <a:spcPts val="0"/>
              </a:spcBef>
              <a:spcAft>
                <a:spcPts val="0"/>
              </a:spcAft>
              <a:buNone/>
            </a:pPr>
            <a:endParaRPr sz="25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Char char="❏"/>
            </a:pPr>
            <a:r>
              <a:rPr lang="ru" sz="2000">
                <a:highlight>
                  <a:srgbClr val="FFD966"/>
                </a:highlight>
                <a:latin typeface="Comic Sans MS"/>
                <a:ea typeface="Comic Sans MS"/>
                <a:cs typeface="Comic Sans MS"/>
                <a:sym typeface="Comic Sans MS"/>
              </a:rPr>
              <a:t>find out about mythical creatures</a:t>
            </a:r>
            <a:endParaRPr sz="2000">
              <a:highlight>
                <a:srgbClr val="FFD966"/>
              </a:highlight>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Char char="❏"/>
            </a:pPr>
            <a:r>
              <a:rPr lang="ru" sz="2000">
                <a:highlight>
                  <a:srgbClr val="FFD966"/>
                </a:highlight>
                <a:latin typeface="Comic Sans MS"/>
                <a:ea typeface="Comic Sans MS"/>
                <a:cs typeface="Comic Sans MS"/>
                <a:sym typeface="Comic Sans MS"/>
              </a:rPr>
              <a:t>learn new words and phrases from the text</a:t>
            </a:r>
            <a:endParaRPr sz="2000">
              <a:highlight>
                <a:srgbClr val="FFD966"/>
              </a:highlight>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Char char="❏"/>
            </a:pPr>
            <a:r>
              <a:rPr lang="ru" sz="2000">
                <a:highlight>
                  <a:srgbClr val="FFD966"/>
                </a:highlight>
                <a:latin typeface="Comic Sans MS"/>
                <a:ea typeface="Comic Sans MS"/>
                <a:cs typeface="Comic Sans MS"/>
                <a:sym typeface="Comic Sans MS"/>
              </a:rPr>
              <a:t>listen and read the text about mythical creatures from J.K. Rowling’s Harry Potter books and Mythology</a:t>
            </a:r>
            <a:endParaRPr sz="2000">
              <a:highlight>
                <a:srgbClr val="FFD966"/>
              </a:highlight>
              <a:latin typeface="Comic Sans MS"/>
              <a:ea typeface="Comic Sans MS"/>
              <a:cs typeface="Comic Sans MS"/>
              <a:sym typeface="Comic Sans MS"/>
            </a:endParaRPr>
          </a:p>
        </p:txBody>
      </p:sp>
      <p:pic>
        <p:nvPicPr>
          <p:cNvPr id="65" name="Google Shape;65;p14"/>
          <p:cNvPicPr preferRelativeResize="0"/>
          <p:nvPr/>
        </p:nvPicPr>
        <p:blipFill>
          <a:blip r:embed="rId3">
            <a:alphaModFix/>
          </a:blip>
          <a:stretch>
            <a:fillRect/>
          </a:stretch>
        </p:blipFill>
        <p:spPr>
          <a:xfrm>
            <a:off x="6958850" y="925075"/>
            <a:ext cx="2106225" cy="349497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2"/>
          <p:cNvSpPr txBox="1"/>
          <p:nvPr/>
        </p:nvSpPr>
        <p:spPr>
          <a:xfrm>
            <a:off x="302575" y="249950"/>
            <a:ext cx="7274700" cy="8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400">
                <a:highlight>
                  <a:srgbClr val="FFD966"/>
                </a:highlight>
                <a:latin typeface="Comic Sans MS"/>
                <a:ea typeface="Comic Sans MS"/>
                <a:cs typeface="Comic Sans MS"/>
                <a:sym typeface="Comic Sans MS"/>
              </a:rPr>
              <a:t>Mark the sentences with True or False</a:t>
            </a:r>
            <a:endParaRPr sz="2400">
              <a:highlight>
                <a:srgbClr val="FFD966"/>
              </a:highlight>
              <a:latin typeface="Comic Sans MS"/>
              <a:ea typeface="Comic Sans MS"/>
              <a:cs typeface="Comic Sans MS"/>
              <a:sym typeface="Comic Sans MS"/>
            </a:endParaRPr>
          </a:p>
        </p:txBody>
      </p:sp>
      <p:sp>
        <p:nvSpPr>
          <p:cNvPr id="262" name="Google Shape;262;p32"/>
          <p:cNvSpPr txBox="1"/>
          <p:nvPr/>
        </p:nvSpPr>
        <p:spPr>
          <a:xfrm>
            <a:off x="381475" y="1118150"/>
            <a:ext cx="7274700" cy="3696600"/>
          </a:xfrm>
          <a:prstGeom prst="rect">
            <a:avLst/>
          </a:prstGeom>
          <a:noFill/>
          <a:ln>
            <a:noFill/>
          </a:ln>
        </p:spPr>
        <p:txBody>
          <a:bodyPr spcFirstLastPara="1" wrap="square" lIns="91425" tIns="91425" rIns="91425" bIns="91425" anchor="t" anchorCtr="0">
            <a:noAutofit/>
          </a:bodyPr>
          <a:lstStyle/>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Centaurs had two heads.</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Centaurs could see the future.</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Phoenix could heal someone’s wounds with its tears.</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Phoenix was an ugly bird.</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Chimera could breathe fire.</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Chimera had three lion heads.</a:t>
            </a:r>
            <a:endParaRPr sz="2000">
              <a:latin typeface="Comic Sans MS"/>
              <a:ea typeface="Comic Sans MS"/>
              <a:cs typeface="Comic Sans MS"/>
              <a:sym typeface="Comic Sans MS"/>
            </a:endParaRPr>
          </a:p>
        </p:txBody>
      </p:sp>
      <p:pic>
        <p:nvPicPr>
          <p:cNvPr id="263" name="Google Shape;263;p32"/>
          <p:cNvPicPr preferRelativeResize="0"/>
          <p:nvPr/>
        </p:nvPicPr>
        <p:blipFill>
          <a:blip r:embed="rId3">
            <a:alphaModFix/>
          </a:blip>
          <a:stretch>
            <a:fillRect/>
          </a:stretch>
        </p:blipFill>
        <p:spPr>
          <a:xfrm>
            <a:off x="3895093" y="932593"/>
            <a:ext cx="855900" cy="855900"/>
          </a:xfrm>
          <a:prstGeom prst="rect">
            <a:avLst/>
          </a:prstGeom>
          <a:noFill/>
          <a:ln>
            <a:noFill/>
          </a:ln>
        </p:spPr>
      </p:pic>
      <p:pic>
        <p:nvPicPr>
          <p:cNvPr id="264" name="Google Shape;264;p32"/>
          <p:cNvPicPr preferRelativeResize="0"/>
          <p:nvPr/>
        </p:nvPicPr>
        <p:blipFill>
          <a:blip r:embed="rId4">
            <a:alphaModFix/>
          </a:blip>
          <a:stretch>
            <a:fillRect/>
          </a:stretch>
        </p:blipFill>
        <p:spPr>
          <a:xfrm>
            <a:off x="4672194" y="1703550"/>
            <a:ext cx="623299" cy="644575"/>
          </a:xfrm>
          <a:prstGeom prst="rect">
            <a:avLst/>
          </a:prstGeom>
          <a:noFill/>
          <a:ln>
            <a:noFill/>
          </a:ln>
        </p:spPr>
      </p:pic>
      <p:pic>
        <p:nvPicPr>
          <p:cNvPr id="265" name="Google Shape;265;p32"/>
          <p:cNvPicPr preferRelativeResize="0"/>
          <p:nvPr/>
        </p:nvPicPr>
        <p:blipFill>
          <a:blip r:embed="rId4">
            <a:alphaModFix/>
          </a:blip>
          <a:stretch>
            <a:fillRect/>
          </a:stretch>
        </p:blipFill>
        <p:spPr>
          <a:xfrm>
            <a:off x="7656169" y="2249463"/>
            <a:ext cx="623299" cy="644575"/>
          </a:xfrm>
          <a:prstGeom prst="rect">
            <a:avLst/>
          </a:prstGeom>
          <a:noFill/>
          <a:ln>
            <a:noFill/>
          </a:ln>
        </p:spPr>
      </p:pic>
      <p:pic>
        <p:nvPicPr>
          <p:cNvPr id="266" name="Google Shape;266;p32"/>
          <p:cNvPicPr preferRelativeResize="0"/>
          <p:nvPr/>
        </p:nvPicPr>
        <p:blipFill>
          <a:blip r:embed="rId3">
            <a:alphaModFix/>
          </a:blip>
          <a:stretch>
            <a:fillRect/>
          </a:stretch>
        </p:blipFill>
        <p:spPr>
          <a:xfrm>
            <a:off x="3985018" y="2729343"/>
            <a:ext cx="855900" cy="855900"/>
          </a:xfrm>
          <a:prstGeom prst="rect">
            <a:avLst/>
          </a:prstGeom>
          <a:noFill/>
          <a:ln>
            <a:noFill/>
          </a:ln>
        </p:spPr>
      </p:pic>
      <p:sp>
        <p:nvSpPr>
          <p:cNvPr id="267" name="Google Shape;267;p32"/>
          <p:cNvSpPr txBox="1"/>
          <p:nvPr/>
        </p:nvSpPr>
        <p:spPr>
          <a:xfrm>
            <a:off x="4840925" y="2946713"/>
            <a:ext cx="3643800" cy="5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highlight>
                  <a:srgbClr val="FFD966"/>
                </a:highlight>
              </a:rPr>
              <a:t>Phoenix was a beautiful bird.</a:t>
            </a:r>
            <a:endParaRPr sz="2000">
              <a:highlight>
                <a:srgbClr val="FFD966"/>
              </a:highligh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3"/>
          <p:cNvSpPr txBox="1"/>
          <p:nvPr/>
        </p:nvSpPr>
        <p:spPr>
          <a:xfrm>
            <a:off x="302575" y="249950"/>
            <a:ext cx="7274700" cy="8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400">
                <a:highlight>
                  <a:srgbClr val="FFD966"/>
                </a:highlight>
                <a:latin typeface="Comic Sans MS"/>
                <a:ea typeface="Comic Sans MS"/>
                <a:cs typeface="Comic Sans MS"/>
                <a:sym typeface="Comic Sans MS"/>
              </a:rPr>
              <a:t>Mark the sentences with True or False</a:t>
            </a:r>
            <a:endParaRPr sz="2400">
              <a:highlight>
                <a:srgbClr val="FFD966"/>
              </a:highlight>
              <a:latin typeface="Comic Sans MS"/>
              <a:ea typeface="Comic Sans MS"/>
              <a:cs typeface="Comic Sans MS"/>
              <a:sym typeface="Comic Sans MS"/>
            </a:endParaRPr>
          </a:p>
        </p:txBody>
      </p:sp>
      <p:sp>
        <p:nvSpPr>
          <p:cNvPr id="273" name="Google Shape;273;p33"/>
          <p:cNvSpPr txBox="1"/>
          <p:nvPr/>
        </p:nvSpPr>
        <p:spPr>
          <a:xfrm>
            <a:off x="381475" y="1118150"/>
            <a:ext cx="7274700" cy="3696600"/>
          </a:xfrm>
          <a:prstGeom prst="rect">
            <a:avLst/>
          </a:prstGeom>
          <a:noFill/>
          <a:ln>
            <a:noFill/>
          </a:ln>
        </p:spPr>
        <p:txBody>
          <a:bodyPr spcFirstLastPara="1" wrap="square" lIns="91425" tIns="91425" rIns="91425" bIns="91425" anchor="t" anchorCtr="0">
            <a:noAutofit/>
          </a:bodyPr>
          <a:lstStyle/>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Centaurs had two heads.</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Centaurs could see the future.</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Phoenix could heal someone’s wounds with its tears.</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Phoenix was an ugly bird.</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Chimera could breathe fire.</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Chimera had three lion heads.</a:t>
            </a:r>
            <a:endParaRPr sz="2000">
              <a:latin typeface="Comic Sans MS"/>
              <a:ea typeface="Comic Sans MS"/>
              <a:cs typeface="Comic Sans MS"/>
              <a:sym typeface="Comic Sans MS"/>
            </a:endParaRPr>
          </a:p>
        </p:txBody>
      </p:sp>
      <p:sp>
        <p:nvSpPr>
          <p:cNvPr id="274" name="Google Shape;274;p33"/>
          <p:cNvSpPr txBox="1"/>
          <p:nvPr/>
        </p:nvSpPr>
        <p:spPr>
          <a:xfrm>
            <a:off x="9326700" y="2920350"/>
            <a:ext cx="73350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75" name="Google Shape;275;p33"/>
          <p:cNvPicPr preferRelativeResize="0"/>
          <p:nvPr/>
        </p:nvPicPr>
        <p:blipFill>
          <a:blip r:embed="rId3">
            <a:alphaModFix/>
          </a:blip>
          <a:stretch>
            <a:fillRect/>
          </a:stretch>
        </p:blipFill>
        <p:spPr>
          <a:xfrm>
            <a:off x="3895093" y="932593"/>
            <a:ext cx="855900" cy="855900"/>
          </a:xfrm>
          <a:prstGeom prst="rect">
            <a:avLst/>
          </a:prstGeom>
          <a:noFill/>
          <a:ln>
            <a:noFill/>
          </a:ln>
        </p:spPr>
      </p:pic>
      <p:pic>
        <p:nvPicPr>
          <p:cNvPr id="276" name="Google Shape;276;p33"/>
          <p:cNvPicPr preferRelativeResize="0"/>
          <p:nvPr/>
        </p:nvPicPr>
        <p:blipFill>
          <a:blip r:embed="rId4">
            <a:alphaModFix/>
          </a:blip>
          <a:stretch>
            <a:fillRect/>
          </a:stretch>
        </p:blipFill>
        <p:spPr>
          <a:xfrm>
            <a:off x="4672194" y="1703550"/>
            <a:ext cx="623299" cy="644575"/>
          </a:xfrm>
          <a:prstGeom prst="rect">
            <a:avLst/>
          </a:prstGeom>
          <a:noFill/>
          <a:ln>
            <a:noFill/>
          </a:ln>
        </p:spPr>
      </p:pic>
      <p:pic>
        <p:nvPicPr>
          <p:cNvPr id="277" name="Google Shape;277;p33"/>
          <p:cNvPicPr preferRelativeResize="0"/>
          <p:nvPr/>
        </p:nvPicPr>
        <p:blipFill>
          <a:blip r:embed="rId4">
            <a:alphaModFix/>
          </a:blip>
          <a:stretch>
            <a:fillRect/>
          </a:stretch>
        </p:blipFill>
        <p:spPr>
          <a:xfrm>
            <a:off x="7656169" y="2249463"/>
            <a:ext cx="623299" cy="644575"/>
          </a:xfrm>
          <a:prstGeom prst="rect">
            <a:avLst/>
          </a:prstGeom>
          <a:noFill/>
          <a:ln>
            <a:noFill/>
          </a:ln>
        </p:spPr>
      </p:pic>
      <p:pic>
        <p:nvPicPr>
          <p:cNvPr id="278" name="Google Shape;278;p33"/>
          <p:cNvPicPr preferRelativeResize="0"/>
          <p:nvPr/>
        </p:nvPicPr>
        <p:blipFill>
          <a:blip r:embed="rId3">
            <a:alphaModFix/>
          </a:blip>
          <a:stretch>
            <a:fillRect/>
          </a:stretch>
        </p:blipFill>
        <p:spPr>
          <a:xfrm>
            <a:off x="3985018" y="2729343"/>
            <a:ext cx="855900" cy="855900"/>
          </a:xfrm>
          <a:prstGeom prst="rect">
            <a:avLst/>
          </a:prstGeom>
          <a:noFill/>
          <a:ln>
            <a:noFill/>
          </a:ln>
        </p:spPr>
      </p:pic>
      <p:pic>
        <p:nvPicPr>
          <p:cNvPr id="279" name="Google Shape;279;p33"/>
          <p:cNvPicPr preferRelativeResize="0"/>
          <p:nvPr/>
        </p:nvPicPr>
        <p:blipFill>
          <a:blip r:embed="rId4">
            <a:alphaModFix/>
          </a:blip>
          <a:stretch>
            <a:fillRect/>
          </a:stretch>
        </p:blipFill>
        <p:spPr>
          <a:xfrm>
            <a:off x="4916669" y="3500275"/>
            <a:ext cx="623299" cy="644575"/>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4"/>
          <p:cNvSpPr txBox="1"/>
          <p:nvPr/>
        </p:nvSpPr>
        <p:spPr>
          <a:xfrm>
            <a:off x="302575" y="249950"/>
            <a:ext cx="7274700" cy="8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400">
                <a:highlight>
                  <a:srgbClr val="FFD966"/>
                </a:highlight>
                <a:latin typeface="Comic Sans MS"/>
                <a:ea typeface="Comic Sans MS"/>
                <a:cs typeface="Comic Sans MS"/>
                <a:sym typeface="Comic Sans MS"/>
              </a:rPr>
              <a:t>Mark the sentences with True or False</a:t>
            </a:r>
            <a:endParaRPr sz="2400">
              <a:highlight>
                <a:srgbClr val="FFD966"/>
              </a:highlight>
              <a:latin typeface="Comic Sans MS"/>
              <a:ea typeface="Comic Sans MS"/>
              <a:cs typeface="Comic Sans MS"/>
              <a:sym typeface="Comic Sans MS"/>
            </a:endParaRPr>
          </a:p>
        </p:txBody>
      </p:sp>
      <p:sp>
        <p:nvSpPr>
          <p:cNvPr id="285" name="Google Shape;285;p34"/>
          <p:cNvSpPr txBox="1"/>
          <p:nvPr/>
        </p:nvSpPr>
        <p:spPr>
          <a:xfrm>
            <a:off x="381475" y="1118150"/>
            <a:ext cx="7274700" cy="3696600"/>
          </a:xfrm>
          <a:prstGeom prst="rect">
            <a:avLst/>
          </a:prstGeom>
          <a:noFill/>
          <a:ln>
            <a:noFill/>
          </a:ln>
        </p:spPr>
        <p:txBody>
          <a:bodyPr spcFirstLastPara="1" wrap="square" lIns="91425" tIns="91425" rIns="91425" bIns="91425" anchor="t" anchorCtr="0">
            <a:noAutofit/>
          </a:bodyPr>
          <a:lstStyle/>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Centaurs had two heads.</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Centaurs could see the future.</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Phoenix could heal someone’s wounds with its tears.</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Phoenix was an ugly bird.</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Chimera could breathe fire.</a:t>
            </a: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AutoNum type="arabicPeriod"/>
            </a:pPr>
            <a:r>
              <a:rPr lang="ru" sz="2000">
                <a:latin typeface="Comic Sans MS"/>
                <a:ea typeface="Comic Sans MS"/>
                <a:cs typeface="Comic Sans MS"/>
                <a:sym typeface="Comic Sans MS"/>
              </a:rPr>
              <a:t>The Chimera had three lion heads.</a:t>
            </a:r>
            <a:endParaRPr sz="2000">
              <a:latin typeface="Comic Sans MS"/>
              <a:ea typeface="Comic Sans MS"/>
              <a:cs typeface="Comic Sans MS"/>
              <a:sym typeface="Comic Sans MS"/>
            </a:endParaRPr>
          </a:p>
        </p:txBody>
      </p:sp>
      <p:sp>
        <p:nvSpPr>
          <p:cNvPr id="286" name="Google Shape;286;p34"/>
          <p:cNvSpPr txBox="1"/>
          <p:nvPr/>
        </p:nvSpPr>
        <p:spPr>
          <a:xfrm>
            <a:off x="9326700" y="2920350"/>
            <a:ext cx="73350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87" name="Google Shape;287;p34"/>
          <p:cNvPicPr preferRelativeResize="0"/>
          <p:nvPr/>
        </p:nvPicPr>
        <p:blipFill>
          <a:blip r:embed="rId3">
            <a:alphaModFix/>
          </a:blip>
          <a:stretch>
            <a:fillRect/>
          </a:stretch>
        </p:blipFill>
        <p:spPr>
          <a:xfrm>
            <a:off x="3895093" y="932593"/>
            <a:ext cx="855900" cy="855900"/>
          </a:xfrm>
          <a:prstGeom prst="rect">
            <a:avLst/>
          </a:prstGeom>
          <a:noFill/>
          <a:ln>
            <a:noFill/>
          </a:ln>
        </p:spPr>
      </p:pic>
      <p:pic>
        <p:nvPicPr>
          <p:cNvPr id="288" name="Google Shape;288;p34"/>
          <p:cNvPicPr preferRelativeResize="0"/>
          <p:nvPr/>
        </p:nvPicPr>
        <p:blipFill>
          <a:blip r:embed="rId4">
            <a:alphaModFix/>
          </a:blip>
          <a:stretch>
            <a:fillRect/>
          </a:stretch>
        </p:blipFill>
        <p:spPr>
          <a:xfrm>
            <a:off x="4672194" y="1703550"/>
            <a:ext cx="623299" cy="644575"/>
          </a:xfrm>
          <a:prstGeom prst="rect">
            <a:avLst/>
          </a:prstGeom>
          <a:noFill/>
          <a:ln>
            <a:noFill/>
          </a:ln>
        </p:spPr>
      </p:pic>
      <p:pic>
        <p:nvPicPr>
          <p:cNvPr id="289" name="Google Shape;289;p34"/>
          <p:cNvPicPr preferRelativeResize="0"/>
          <p:nvPr/>
        </p:nvPicPr>
        <p:blipFill>
          <a:blip r:embed="rId4">
            <a:alphaModFix/>
          </a:blip>
          <a:stretch>
            <a:fillRect/>
          </a:stretch>
        </p:blipFill>
        <p:spPr>
          <a:xfrm>
            <a:off x="7656169" y="2249463"/>
            <a:ext cx="623299" cy="644575"/>
          </a:xfrm>
          <a:prstGeom prst="rect">
            <a:avLst/>
          </a:prstGeom>
          <a:noFill/>
          <a:ln>
            <a:noFill/>
          </a:ln>
        </p:spPr>
      </p:pic>
      <p:pic>
        <p:nvPicPr>
          <p:cNvPr id="290" name="Google Shape;290;p34"/>
          <p:cNvPicPr preferRelativeResize="0"/>
          <p:nvPr/>
        </p:nvPicPr>
        <p:blipFill>
          <a:blip r:embed="rId3">
            <a:alphaModFix/>
          </a:blip>
          <a:stretch>
            <a:fillRect/>
          </a:stretch>
        </p:blipFill>
        <p:spPr>
          <a:xfrm>
            <a:off x="3985018" y="2729343"/>
            <a:ext cx="855900" cy="855900"/>
          </a:xfrm>
          <a:prstGeom prst="rect">
            <a:avLst/>
          </a:prstGeom>
          <a:noFill/>
          <a:ln>
            <a:noFill/>
          </a:ln>
        </p:spPr>
      </p:pic>
      <p:pic>
        <p:nvPicPr>
          <p:cNvPr id="291" name="Google Shape;291;p34"/>
          <p:cNvPicPr preferRelativeResize="0"/>
          <p:nvPr/>
        </p:nvPicPr>
        <p:blipFill>
          <a:blip r:embed="rId4">
            <a:alphaModFix/>
          </a:blip>
          <a:stretch>
            <a:fillRect/>
          </a:stretch>
        </p:blipFill>
        <p:spPr>
          <a:xfrm>
            <a:off x="4916669" y="3500275"/>
            <a:ext cx="623299" cy="644575"/>
          </a:xfrm>
          <a:prstGeom prst="rect">
            <a:avLst/>
          </a:prstGeom>
          <a:noFill/>
          <a:ln>
            <a:noFill/>
          </a:ln>
        </p:spPr>
      </p:pic>
      <p:sp>
        <p:nvSpPr>
          <p:cNvPr id="292" name="Google Shape;292;p34"/>
          <p:cNvSpPr txBox="1"/>
          <p:nvPr/>
        </p:nvSpPr>
        <p:spPr>
          <a:xfrm>
            <a:off x="5976817" y="4144843"/>
            <a:ext cx="3044634" cy="8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dirty="0">
                <a:highlight>
                  <a:srgbClr val="FFD966"/>
                </a:highlight>
              </a:rPr>
              <a:t>It had a lion, a goat and </a:t>
            </a:r>
            <a:r>
              <a:rPr lang="en-US" sz="2000" dirty="0" smtClean="0">
                <a:highlight>
                  <a:srgbClr val="FFD966"/>
                </a:highlight>
              </a:rPr>
              <a:t>a </a:t>
            </a:r>
            <a:r>
              <a:rPr lang="ru" sz="2000" dirty="0" smtClean="0">
                <a:highlight>
                  <a:srgbClr val="FFD966"/>
                </a:highlight>
              </a:rPr>
              <a:t>snake’s </a:t>
            </a:r>
            <a:r>
              <a:rPr lang="ru" sz="2000" dirty="0">
                <a:highlight>
                  <a:srgbClr val="FFD966"/>
                </a:highlight>
              </a:rPr>
              <a:t>head </a:t>
            </a:r>
            <a:endParaRPr sz="2000" dirty="0">
              <a:highlight>
                <a:srgbClr val="FFD966"/>
              </a:highlight>
            </a:endParaRPr>
          </a:p>
        </p:txBody>
      </p:sp>
      <p:pic>
        <p:nvPicPr>
          <p:cNvPr id="293" name="Google Shape;293;p34"/>
          <p:cNvPicPr preferRelativeResize="0"/>
          <p:nvPr/>
        </p:nvPicPr>
        <p:blipFill>
          <a:blip r:embed="rId3">
            <a:alphaModFix/>
          </a:blip>
          <a:stretch>
            <a:fillRect/>
          </a:stretch>
        </p:blipFill>
        <p:spPr>
          <a:xfrm>
            <a:off x="5018793" y="4144393"/>
            <a:ext cx="855900" cy="855900"/>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5"/>
          <p:cNvSpPr txBox="1"/>
          <p:nvPr/>
        </p:nvSpPr>
        <p:spPr>
          <a:xfrm>
            <a:off x="289400" y="276250"/>
            <a:ext cx="4775100" cy="80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500">
                <a:highlight>
                  <a:srgbClr val="FFD966"/>
                </a:highlight>
                <a:latin typeface="Comic Sans MS"/>
                <a:ea typeface="Comic Sans MS"/>
                <a:cs typeface="Comic Sans MS"/>
                <a:sym typeface="Comic Sans MS"/>
              </a:rPr>
              <a:t>Self-evaluation</a:t>
            </a:r>
            <a:endParaRPr sz="2500">
              <a:highlight>
                <a:srgbClr val="FFD966"/>
              </a:highlight>
              <a:latin typeface="Comic Sans MS"/>
              <a:ea typeface="Comic Sans MS"/>
              <a:cs typeface="Comic Sans MS"/>
              <a:sym typeface="Comic Sans MS"/>
            </a:endParaRPr>
          </a:p>
        </p:txBody>
      </p:sp>
      <p:pic>
        <p:nvPicPr>
          <p:cNvPr id="299" name="Google Shape;299;p35"/>
          <p:cNvPicPr preferRelativeResize="0"/>
          <p:nvPr/>
        </p:nvPicPr>
        <p:blipFill>
          <a:blip r:embed="rId3">
            <a:alphaModFix/>
          </a:blip>
          <a:stretch>
            <a:fillRect/>
          </a:stretch>
        </p:blipFill>
        <p:spPr>
          <a:xfrm>
            <a:off x="5485625" y="60300"/>
            <a:ext cx="3487353" cy="4838702"/>
          </a:xfrm>
          <a:prstGeom prst="rect">
            <a:avLst/>
          </a:prstGeom>
          <a:noFill/>
          <a:ln>
            <a:noFill/>
          </a:ln>
        </p:spPr>
      </p:pic>
      <p:pic>
        <p:nvPicPr>
          <p:cNvPr id="300" name="Google Shape;300;p35"/>
          <p:cNvPicPr preferRelativeResize="0"/>
          <p:nvPr/>
        </p:nvPicPr>
        <p:blipFill rotWithShape="1">
          <a:blip r:embed="rId4">
            <a:alphaModFix/>
          </a:blip>
          <a:srcRect b="12072"/>
          <a:stretch/>
        </p:blipFill>
        <p:spPr>
          <a:xfrm>
            <a:off x="3234100" y="4096500"/>
            <a:ext cx="798568" cy="802500"/>
          </a:xfrm>
          <a:prstGeom prst="rect">
            <a:avLst/>
          </a:prstGeom>
          <a:noFill/>
          <a:ln>
            <a:noFill/>
          </a:ln>
        </p:spPr>
      </p:pic>
      <p:pic>
        <p:nvPicPr>
          <p:cNvPr id="301" name="Google Shape;301;p35"/>
          <p:cNvPicPr preferRelativeResize="0"/>
          <p:nvPr/>
        </p:nvPicPr>
        <p:blipFill rotWithShape="1">
          <a:blip r:embed="rId4">
            <a:alphaModFix/>
          </a:blip>
          <a:srcRect b="12072"/>
          <a:stretch/>
        </p:blipFill>
        <p:spPr>
          <a:xfrm>
            <a:off x="3234100" y="2854500"/>
            <a:ext cx="798568" cy="802500"/>
          </a:xfrm>
          <a:prstGeom prst="rect">
            <a:avLst/>
          </a:prstGeom>
          <a:noFill/>
          <a:ln>
            <a:noFill/>
          </a:ln>
        </p:spPr>
      </p:pic>
      <p:pic>
        <p:nvPicPr>
          <p:cNvPr id="302" name="Google Shape;302;p35"/>
          <p:cNvPicPr preferRelativeResize="0"/>
          <p:nvPr/>
        </p:nvPicPr>
        <p:blipFill rotWithShape="1">
          <a:blip r:embed="rId4">
            <a:alphaModFix/>
          </a:blip>
          <a:srcRect b="12072"/>
          <a:stretch/>
        </p:blipFill>
        <p:spPr>
          <a:xfrm>
            <a:off x="3020400" y="1681050"/>
            <a:ext cx="798568" cy="802500"/>
          </a:xfrm>
          <a:prstGeom prst="rect">
            <a:avLst/>
          </a:prstGeom>
          <a:noFill/>
          <a:ln>
            <a:noFill/>
          </a:ln>
        </p:spPr>
      </p:pic>
      <p:pic>
        <p:nvPicPr>
          <p:cNvPr id="303" name="Google Shape;303;p35"/>
          <p:cNvPicPr preferRelativeResize="0"/>
          <p:nvPr/>
        </p:nvPicPr>
        <p:blipFill rotWithShape="1">
          <a:blip r:embed="rId4">
            <a:alphaModFix/>
          </a:blip>
          <a:srcRect b="12072"/>
          <a:stretch/>
        </p:blipFill>
        <p:spPr>
          <a:xfrm>
            <a:off x="4172713" y="2979500"/>
            <a:ext cx="798568" cy="802500"/>
          </a:xfrm>
          <a:prstGeom prst="rect">
            <a:avLst/>
          </a:prstGeom>
          <a:noFill/>
          <a:ln>
            <a:noFill/>
          </a:ln>
        </p:spPr>
      </p:pic>
      <p:pic>
        <p:nvPicPr>
          <p:cNvPr id="304" name="Google Shape;304;p35"/>
          <p:cNvPicPr preferRelativeResize="0"/>
          <p:nvPr/>
        </p:nvPicPr>
        <p:blipFill rotWithShape="1">
          <a:blip r:embed="rId4">
            <a:alphaModFix/>
          </a:blip>
          <a:srcRect b="12072"/>
          <a:stretch/>
        </p:blipFill>
        <p:spPr>
          <a:xfrm>
            <a:off x="3818963" y="1627875"/>
            <a:ext cx="798568" cy="802500"/>
          </a:xfrm>
          <a:prstGeom prst="rect">
            <a:avLst/>
          </a:prstGeom>
          <a:noFill/>
          <a:ln>
            <a:noFill/>
          </a:ln>
        </p:spPr>
      </p:pic>
      <p:pic>
        <p:nvPicPr>
          <p:cNvPr id="305" name="Google Shape;305;p35"/>
          <p:cNvPicPr preferRelativeResize="0"/>
          <p:nvPr/>
        </p:nvPicPr>
        <p:blipFill rotWithShape="1">
          <a:blip r:embed="rId4">
            <a:alphaModFix/>
          </a:blip>
          <a:srcRect b="12072"/>
          <a:stretch/>
        </p:blipFill>
        <p:spPr>
          <a:xfrm>
            <a:off x="4617525" y="1262850"/>
            <a:ext cx="798568" cy="802500"/>
          </a:xfrm>
          <a:prstGeom prst="rect">
            <a:avLst/>
          </a:prstGeom>
          <a:noFill/>
          <a:ln>
            <a:noFill/>
          </a:ln>
        </p:spPr>
      </p:pic>
      <p:sp>
        <p:nvSpPr>
          <p:cNvPr id="306" name="Google Shape;306;p35"/>
          <p:cNvSpPr txBox="1"/>
          <p:nvPr/>
        </p:nvSpPr>
        <p:spPr>
          <a:xfrm>
            <a:off x="381475" y="1262850"/>
            <a:ext cx="4248900" cy="344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Comic Sans MS"/>
                <a:ea typeface="Comic Sans MS"/>
                <a:cs typeface="Comic Sans MS"/>
                <a:sym typeface="Comic Sans MS"/>
              </a:rPr>
              <a:t>If you have 5-6 correct answers Harry gives you 3 stars.</a:t>
            </a:r>
            <a:endParaRPr sz="2000">
              <a:latin typeface="Comic Sans MS"/>
              <a:ea typeface="Comic Sans MS"/>
              <a:cs typeface="Comic Sans MS"/>
              <a:sym typeface="Comic Sans MS"/>
            </a:endParaRPr>
          </a:p>
          <a:p>
            <a:pPr marL="0" lvl="0" indent="0" algn="l" rtl="0">
              <a:spcBef>
                <a:spcPts val="0"/>
              </a:spcBef>
              <a:spcAft>
                <a:spcPts val="0"/>
              </a:spcAft>
              <a:buNone/>
            </a:pPr>
            <a:endParaRPr sz="2000">
              <a:latin typeface="Comic Sans MS"/>
              <a:ea typeface="Comic Sans MS"/>
              <a:cs typeface="Comic Sans MS"/>
              <a:sym typeface="Comic Sans MS"/>
            </a:endParaRPr>
          </a:p>
          <a:p>
            <a:pPr marL="0" lvl="0" indent="0" algn="l" rtl="0">
              <a:spcBef>
                <a:spcPts val="0"/>
              </a:spcBef>
              <a:spcAft>
                <a:spcPts val="0"/>
              </a:spcAft>
              <a:buNone/>
            </a:pPr>
            <a:endParaRPr sz="2000">
              <a:latin typeface="Comic Sans MS"/>
              <a:ea typeface="Comic Sans MS"/>
              <a:cs typeface="Comic Sans MS"/>
              <a:sym typeface="Comic Sans MS"/>
            </a:endParaRPr>
          </a:p>
          <a:p>
            <a:pPr marL="0" lvl="0" indent="0" algn="l" rtl="0">
              <a:spcBef>
                <a:spcPts val="0"/>
              </a:spcBef>
              <a:spcAft>
                <a:spcPts val="0"/>
              </a:spcAft>
              <a:buNone/>
            </a:pPr>
            <a:r>
              <a:rPr lang="ru" sz="2000">
                <a:solidFill>
                  <a:schemeClr val="dk1"/>
                </a:solidFill>
                <a:latin typeface="Comic Sans MS"/>
                <a:ea typeface="Comic Sans MS"/>
                <a:cs typeface="Comic Sans MS"/>
                <a:sym typeface="Comic Sans MS"/>
              </a:rPr>
              <a:t>If you have 3-4 correct answers Harry gives you 2 stars.</a:t>
            </a:r>
            <a:endParaRPr sz="2000">
              <a:solidFill>
                <a:schemeClr val="dk1"/>
              </a:solidFill>
              <a:latin typeface="Comic Sans MS"/>
              <a:ea typeface="Comic Sans MS"/>
              <a:cs typeface="Comic Sans MS"/>
              <a:sym typeface="Comic Sans MS"/>
            </a:endParaRPr>
          </a:p>
          <a:p>
            <a:pPr marL="0" lvl="0" indent="0" algn="l" rtl="0">
              <a:spcBef>
                <a:spcPts val="0"/>
              </a:spcBef>
              <a:spcAft>
                <a:spcPts val="0"/>
              </a:spcAft>
              <a:buNone/>
            </a:pPr>
            <a:endParaRPr sz="2000">
              <a:solidFill>
                <a:schemeClr val="dk1"/>
              </a:solidFill>
              <a:latin typeface="Comic Sans MS"/>
              <a:ea typeface="Comic Sans MS"/>
              <a:cs typeface="Comic Sans MS"/>
              <a:sym typeface="Comic Sans MS"/>
            </a:endParaRPr>
          </a:p>
          <a:p>
            <a:pPr marL="0" lvl="0" indent="0" algn="l" rtl="0">
              <a:spcBef>
                <a:spcPts val="0"/>
              </a:spcBef>
              <a:spcAft>
                <a:spcPts val="0"/>
              </a:spcAft>
              <a:buNone/>
            </a:pPr>
            <a:endParaRPr sz="2000">
              <a:solidFill>
                <a:schemeClr val="dk1"/>
              </a:solidFill>
              <a:latin typeface="Comic Sans MS"/>
              <a:ea typeface="Comic Sans MS"/>
              <a:cs typeface="Comic Sans MS"/>
              <a:sym typeface="Comic Sans MS"/>
            </a:endParaRPr>
          </a:p>
          <a:p>
            <a:pPr marL="0" lvl="0" indent="0" algn="l" rtl="0">
              <a:spcBef>
                <a:spcPts val="0"/>
              </a:spcBef>
              <a:spcAft>
                <a:spcPts val="0"/>
              </a:spcAft>
              <a:buClr>
                <a:schemeClr val="dk1"/>
              </a:buClr>
              <a:buSzPts val="1100"/>
              <a:buFont typeface="Arial"/>
              <a:buNone/>
            </a:pPr>
            <a:r>
              <a:rPr lang="ru" sz="2000">
                <a:solidFill>
                  <a:schemeClr val="dk1"/>
                </a:solidFill>
                <a:latin typeface="Comic Sans MS"/>
                <a:ea typeface="Comic Sans MS"/>
                <a:cs typeface="Comic Sans MS"/>
                <a:sym typeface="Comic Sans MS"/>
              </a:rPr>
              <a:t>If you have 1-2 correct answers Harry gives you 1 star.</a:t>
            </a:r>
            <a:endParaRPr sz="2000">
              <a:solidFill>
                <a:schemeClr val="dk1"/>
              </a:solidFill>
              <a:latin typeface="Comic Sans MS"/>
              <a:ea typeface="Comic Sans MS"/>
              <a:cs typeface="Comic Sans MS"/>
              <a:sym typeface="Comic Sans M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6"/>
          <p:cNvSpPr txBox="1"/>
          <p:nvPr/>
        </p:nvSpPr>
        <p:spPr>
          <a:xfrm>
            <a:off x="315725" y="249950"/>
            <a:ext cx="3788700" cy="8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900" b="1">
                <a:highlight>
                  <a:srgbClr val="FFD966"/>
                </a:highlight>
                <a:latin typeface="Comic Sans MS"/>
                <a:ea typeface="Comic Sans MS"/>
                <a:cs typeface="Comic Sans MS"/>
                <a:sym typeface="Comic Sans MS"/>
              </a:rPr>
              <a:t>Homework</a:t>
            </a:r>
            <a:endParaRPr sz="2900" b="1">
              <a:highlight>
                <a:srgbClr val="FFD966"/>
              </a:highlight>
              <a:latin typeface="Comic Sans MS"/>
              <a:ea typeface="Comic Sans MS"/>
              <a:cs typeface="Comic Sans MS"/>
              <a:sym typeface="Comic Sans MS"/>
            </a:endParaRPr>
          </a:p>
        </p:txBody>
      </p:sp>
      <p:sp>
        <p:nvSpPr>
          <p:cNvPr id="312" name="Google Shape;312;p36"/>
          <p:cNvSpPr txBox="1"/>
          <p:nvPr/>
        </p:nvSpPr>
        <p:spPr>
          <a:xfrm>
            <a:off x="236725" y="1447025"/>
            <a:ext cx="4151100" cy="2525700"/>
          </a:xfrm>
          <a:prstGeom prst="rect">
            <a:avLst/>
          </a:prstGeom>
          <a:solidFill>
            <a:srgbClr val="FFD966"/>
          </a:solidFill>
          <a:ln>
            <a:noFill/>
          </a:ln>
        </p:spPr>
        <p:txBody>
          <a:bodyPr spcFirstLastPara="1" wrap="square" lIns="91425" tIns="91425" rIns="91425" bIns="91425" anchor="t" anchorCtr="0">
            <a:noAutofit/>
          </a:bodyPr>
          <a:lstStyle/>
          <a:p>
            <a:pPr marL="0" lvl="0" indent="0" algn="just" rtl="0">
              <a:lnSpc>
                <a:spcPct val="200000"/>
              </a:lnSpc>
              <a:spcBef>
                <a:spcPts val="0"/>
              </a:spcBef>
              <a:spcAft>
                <a:spcPts val="0"/>
              </a:spcAft>
              <a:buNone/>
            </a:pPr>
            <a:r>
              <a:rPr lang="ru" sz="2000">
                <a:latin typeface="Comic Sans MS"/>
                <a:ea typeface="Comic Sans MS"/>
                <a:cs typeface="Comic Sans MS"/>
                <a:sym typeface="Comic Sans MS"/>
              </a:rPr>
              <a:t>Use internet to find information about other Harry Potter creatures. Write 5-6 sentences about it in your own words.</a:t>
            </a:r>
            <a:endParaRPr sz="2000">
              <a:latin typeface="Comic Sans MS"/>
              <a:ea typeface="Comic Sans MS"/>
              <a:cs typeface="Comic Sans MS"/>
              <a:sym typeface="Comic Sans MS"/>
            </a:endParaRPr>
          </a:p>
        </p:txBody>
      </p:sp>
      <p:pic>
        <p:nvPicPr>
          <p:cNvPr id="313" name="Google Shape;313;p36"/>
          <p:cNvPicPr preferRelativeResize="0"/>
          <p:nvPr/>
        </p:nvPicPr>
        <p:blipFill>
          <a:blip r:embed="rId3">
            <a:alphaModFix/>
          </a:blip>
          <a:stretch>
            <a:fillRect/>
          </a:stretch>
        </p:blipFill>
        <p:spPr>
          <a:xfrm>
            <a:off x="4724450" y="152400"/>
            <a:ext cx="3870960" cy="483870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7"/>
          <p:cNvSpPr txBox="1"/>
          <p:nvPr/>
        </p:nvSpPr>
        <p:spPr>
          <a:xfrm>
            <a:off x="0" y="723450"/>
            <a:ext cx="7077300" cy="369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500" b="1">
                <a:latin typeface="Comic Sans MS"/>
                <a:ea typeface="Comic Sans MS"/>
                <a:cs typeface="Comic Sans MS"/>
                <a:sym typeface="Comic Sans MS"/>
              </a:rPr>
              <a:t>In today’s lesson you’ve:</a:t>
            </a:r>
            <a:endParaRPr sz="2500" b="1">
              <a:latin typeface="Comic Sans MS"/>
              <a:ea typeface="Comic Sans MS"/>
              <a:cs typeface="Comic Sans MS"/>
              <a:sym typeface="Comic Sans MS"/>
            </a:endParaRPr>
          </a:p>
          <a:p>
            <a:pPr marL="0" lvl="0" indent="0" algn="l" rtl="0">
              <a:lnSpc>
                <a:spcPct val="100000"/>
              </a:lnSpc>
              <a:spcBef>
                <a:spcPts val="0"/>
              </a:spcBef>
              <a:spcAft>
                <a:spcPts val="0"/>
              </a:spcAft>
              <a:buNone/>
            </a:pPr>
            <a:endParaRPr sz="25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Char char="❏"/>
            </a:pPr>
            <a:r>
              <a:rPr lang="ru" sz="2000">
                <a:highlight>
                  <a:srgbClr val="FFD966"/>
                </a:highlight>
                <a:latin typeface="Comic Sans MS"/>
                <a:ea typeface="Comic Sans MS"/>
                <a:cs typeface="Comic Sans MS"/>
                <a:sym typeface="Comic Sans MS"/>
              </a:rPr>
              <a:t>found out about mythical creatures</a:t>
            </a:r>
            <a:endParaRPr sz="2000">
              <a:highlight>
                <a:srgbClr val="FFD966"/>
              </a:highlight>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Char char="❏"/>
            </a:pPr>
            <a:r>
              <a:rPr lang="ru" sz="2000">
                <a:highlight>
                  <a:srgbClr val="FFD966"/>
                </a:highlight>
                <a:latin typeface="Comic Sans MS"/>
                <a:ea typeface="Comic Sans MS"/>
                <a:cs typeface="Comic Sans MS"/>
                <a:sym typeface="Comic Sans MS"/>
              </a:rPr>
              <a:t>learnt new words and phrases from the text</a:t>
            </a:r>
            <a:endParaRPr sz="2000">
              <a:highlight>
                <a:srgbClr val="FFD966"/>
              </a:highlight>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Char char="❏"/>
            </a:pPr>
            <a:r>
              <a:rPr lang="ru" sz="2000">
                <a:highlight>
                  <a:srgbClr val="FFD966"/>
                </a:highlight>
                <a:latin typeface="Comic Sans MS"/>
                <a:ea typeface="Comic Sans MS"/>
                <a:cs typeface="Comic Sans MS"/>
                <a:sym typeface="Comic Sans MS"/>
              </a:rPr>
              <a:t>listened and read the text about mythical creatures from J.K. Rowling Harry Potter books and Mythology</a:t>
            </a:r>
            <a:endParaRPr sz="2000">
              <a:highlight>
                <a:srgbClr val="FFD966"/>
              </a:highlight>
              <a:latin typeface="Comic Sans MS"/>
              <a:ea typeface="Comic Sans MS"/>
              <a:cs typeface="Comic Sans MS"/>
              <a:sym typeface="Comic Sans MS"/>
            </a:endParaRPr>
          </a:p>
        </p:txBody>
      </p:sp>
      <p:pic>
        <p:nvPicPr>
          <p:cNvPr id="319" name="Google Shape;319;p37"/>
          <p:cNvPicPr preferRelativeResize="0"/>
          <p:nvPr/>
        </p:nvPicPr>
        <p:blipFill>
          <a:blip r:embed="rId3">
            <a:alphaModFix/>
          </a:blip>
          <a:stretch>
            <a:fillRect/>
          </a:stretch>
        </p:blipFill>
        <p:spPr>
          <a:xfrm>
            <a:off x="6787850" y="925075"/>
            <a:ext cx="2277224" cy="3494975"/>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152875" y="1883600"/>
            <a:ext cx="2399625" cy="2687576"/>
          </a:xfrm>
          <a:prstGeom prst="rect">
            <a:avLst/>
          </a:prstGeom>
          <a:noFill/>
          <a:ln>
            <a:noFill/>
          </a:ln>
        </p:spPr>
      </p:pic>
      <p:pic>
        <p:nvPicPr>
          <p:cNvPr id="71" name="Google Shape;71;p15"/>
          <p:cNvPicPr preferRelativeResize="0"/>
          <p:nvPr/>
        </p:nvPicPr>
        <p:blipFill rotWithShape="1">
          <a:blip r:embed="rId4">
            <a:alphaModFix/>
          </a:blip>
          <a:srcRect t="10249"/>
          <a:stretch/>
        </p:blipFill>
        <p:spPr>
          <a:xfrm>
            <a:off x="5795300" y="162550"/>
            <a:ext cx="3197399" cy="2171475"/>
          </a:xfrm>
          <a:prstGeom prst="rect">
            <a:avLst/>
          </a:prstGeom>
          <a:noFill/>
          <a:ln>
            <a:noFill/>
          </a:ln>
        </p:spPr>
      </p:pic>
      <p:pic>
        <p:nvPicPr>
          <p:cNvPr id="72" name="Google Shape;72;p15"/>
          <p:cNvPicPr preferRelativeResize="0"/>
          <p:nvPr/>
        </p:nvPicPr>
        <p:blipFill rotWithShape="1">
          <a:blip r:embed="rId5">
            <a:alphaModFix/>
          </a:blip>
          <a:srcRect l="9174" r="12675"/>
          <a:stretch/>
        </p:blipFill>
        <p:spPr>
          <a:xfrm>
            <a:off x="6376975" y="2194200"/>
            <a:ext cx="2399625" cy="2754799"/>
          </a:xfrm>
          <a:prstGeom prst="rect">
            <a:avLst/>
          </a:prstGeom>
          <a:noFill/>
          <a:ln>
            <a:noFill/>
          </a:ln>
        </p:spPr>
      </p:pic>
      <p:pic>
        <p:nvPicPr>
          <p:cNvPr id="73" name="Google Shape;73;p15"/>
          <p:cNvPicPr preferRelativeResize="0"/>
          <p:nvPr/>
        </p:nvPicPr>
        <p:blipFill>
          <a:blip r:embed="rId6">
            <a:alphaModFix/>
          </a:blip>
          <a:stretch>
            <a:fillRect/>
          </a:stretch>
        </p:blipFill>
        <p:spPr>
          <a:xfrm>
            <a:off x="3379825" y="2055550"/>
            <a:ext cx="2557000" cy="2570625"/>
          </a:xfrm>
          <a:prstGeom prst="rect">
            <a:avLst/>
          </a:prstGeom>
          <a:noFill/>
          <a:ln>
            <a:noFill/>
          </a:ln>
        </p:spPr>
      </p:pic>
      <p:sp>
        <p:nvSpPr>
          <p:cNvPr id="74" name="Google Shape;74;p15"/>
          <p:cNvSpPr txBox="1"/>
          <p:nvPr/>
        </p:nvSpPr>
        <p:spPr>
          <a:xfrm>
            <a:off x="4786900" y="4413325"/>
            <a:ext cx="6224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latin typeface="Comfortaa"/>
                <a:ea typeface="Comfortaa"/>
                <a:cs typeface="Comfortaa"/>
                <a:sym typeface="Comfortaa"/>
              </a:rPr>
              <a:t>PHOENIX</a:t>
            </a:r>
            <a:endParaRPr>
              <a:latin typeface="Comfortaa"/>
              <a:ea typeface="Comfortaa"/>
              <a:cs typeface="Comfortaa"/>
              <a:sym typeface="Comfortaa"/>
            </a:endParaRPr>
          </a:p>
          <a:p>
            <a:pPr marL="0" lvl="0" indent="0" algn="l" rtl="0">
              <a:spcBef>
                <a:spcPts val="0"/>
              </a:spcBef>
              <a:spcAft>
                <a:spcPts val="0"/>
              </a:spcAft>
              <a:buNone/>
            </a:pPr>
            <a:endParaRPr>
              <a:latin typeface="Comfortaa"/>
              <a:ea typeface="Comfortaa"/>
              <a:cs typeface="Comfortaa"/>
              <a:sym typeface="Comfortaa"/>
            </a:endParaRPr>
          </a:p>
        </p:txBody>
      </p:sp>
      <p:sp>
        <p:nvSpPr>
          <p:cNvPr id="75" name="Google Shape;75;p15"/>
          <p:cNvSpPr txBox="1"/>
          <p:nvPr/>
        </p:nvSpPr>
        <p:spPr>
          <a:xfrm>
            <a:off x="6321325" y="2194200"/>
            <a:ext cx="622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latin typeface="Comfortaa"/>
                <a:ea typeface="Comfortaa"/>
                <a:cs typeface="Comfortaa"/>
                <a:sym typeface="Comfortaa"/>
              </a:rPr>
              <a:t>CHIMERA</a:t>
            </a:r>
            <a:endParaRPr>
              <a:latin typeface="Comfortaa"/>
              <a:ea typeface="Comfortaa"/>
              <a:cs typeface="Comfortaa"/>
              <a:sym typeface="Comfortaa"/>
            </a:endParaRPr>
          </a:p>
        </p:txBody>
      </p:sp>
      <p:sp>
        <p:nvSpPr>
          <p:cNvPr id="76" name="Google Shape;76;p15"/>
          <p:cNvSpPr txBox="1"/>
          <p:nvPr/>
        </p:nvSpPr>
        <p:spPr>
          <a:xfrm>
            <a:off x="1039700" y="4468400"/>
            <a:ext cx="144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latin typeface="Comfortaa"/>
                <a:ea typeface="Comfortaa"/>
                <a:cs typeface="Comfortaa"/>
                <a:sym typeface="Comfortaa"/>
              </a:rPr>
              <a:t>HIPPOGRIFF</a:t>
            </a:r>
            <a:endParaRPr>
              <a:latin typeface="Comfortaa"/>
              <a:ea typeface="Comfortaa"/>
              <a:cs typeface="Comfortaa"/>
              <a:sym typeface="Comfortaa"/>
            </a:endParaRPr>
          </a:p>
        </p:txBody>
      </p:sp>
      <p:sp>
        <p:nvSpPr>
          <p:cNvPr id="77" name="Google Shape;77;p15"/>
          <p:cNvSpPr txBox="1"/>
          <p:nvPr/>
        </p:nvSpPr>
        <p:spPr>
          <a:xfrm>
            <a:off x="7855725" y="4743300"/>
            <a:ext cx="622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latin typeface="Comfortaa"/>
                <a:ea typeface="Comfortaa"/>
                <a:cs typeface="Comfortaa"/>
                <a:sym typeface="Comfortaa"/>
              </a:rPr>
              <a:t>CENTAUR</a:t>
            </a:r>
            <a:endParaRPr>
              <a:latin typeface="Comfortaa"/>
              <a:ea typeface="Comfortaa"/>
              <a:cs typeface="Comfortaa"/>
              <a:sym typeface="Comfortaa"/>
            </a:endParaRPr>
          </a:p>
        </p:txBody>
      </p:sp>
      <p:sp>
        <p:nvSpPr>
          <p:cNvPr id="78" name="Google Shape;78;p15"/>
          <p:cNvSpPr txBox="1"/>
          <p:nvPr/>
        </p:nvSpPr>
        <p:spPr>
          <a:xfrm>
            <a:off x="152875" y="671375"/>
            <a:ext cx="62241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300">
                <a:highlight>
                  <a:srgbClr val="FFD966"/>
                </a:highlight>
                <a:latin typeface="Comic Sans MS"/>
                <a:ea typeface="Comic Sans MS"/>
                <a:cs typeface="Comic Sans MS"/>
                <a:sym typeface="Comic Sans MS"/>
              </a:rPr>
              <a:t>Look at these pictures. </a:t>
            </a:r>
            <a:endParaRPr sz="2300">
              <a:highlight>
                <a:srgbClr val="FFD966"/>
              </a:highlight>
              <a:latin typeface="Comic Sans MS"/>
              <a:ea typeface="Comic Sans MS"/>
              <a:cs typeface="Comic Sans MS"/>
              <a:sym typeface="Comic Sans MS"/>
            </a:endParaRPr>
          </a:p>
          <a:p>
            <a:pPr marL="0" lvl="0" indent="0" algn="l" rtl="0">
              <a:spcBef>
                <a:spcPts val="0"/>
              </a:spcBef>
              <a:spcAft>
                <a:spcPts val="0"/>
              </a:spcAft>
              <a:buNone/>
            </a:pPr>
            <a:r>
              <a:rPr lang="ru" sz="2300">
                <a:highlight>
                  <a:srgbClr val="FFD966"/>
                </a:highlight>
                <a:latin typeface="Comic Sans MS"/>
                <a:ea typeface="Comic Sans MS"/>
                <a:cs typeface="Comic Sans MS"/>
                <a:sym typeface="Comic Sans MS"/>
              </a:rPr>
              <a:t>What are these creatures in your language?</a:t>
            </a:r>
            <a:endParaRPr sz="2300">
              <a:highlight>
                <a:srgbClr val="FFD966"/>
              </a:highlight>
              <a:latin typeface="Comic Sans MS"/>
              <a:ea typeface="Comic Sans MS"/>
              <a:cs typeface="Comic Sans MS"/>
              <a:sym typeface="Comic Sans M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p:nvPr/>
        </p:nvSpPr>
        <p:spPr>
          <a:xfrm>
            <a:off x="5143525" y="583925"/>
            <a:ext cx="6224100" cy="418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000">
                <a:latin typeface="Comfortaa"/>
                <a:ea typeface="Comfortaa"/>
                <a:cs typeface="Comfortaa"/>
                <a:sym typeface="Comfortaa"/>
              </a:rPr>
              <a:t>Is half human and half horse</a:t>
            </a:r>
            <a:endParaRPr sz="2000">
              <a:latin typeface="Comfortaa"/>
              <a:ea typeface="Comfortaa"/>
              <a:cs typeface="Comfortaa"/>
              <a:sym typeface="Comfortaa"/>
            </a:endParaRPr>
          </a:p>
          <a:p>
            <a:pPr marL="0" lvl="0" indent="0" algn="l" rtl="0">
              <a:spcBef>
                <a:spcPts val="0"/>
              </a:spcBef>
              <a:spcAft>
                <a:spcPts val="0"/>
              </a:spcAft>
              <a:buNone/>
            </a:pPr>
            <a:endParaRPr sz="2000">
              <a:latin typeface="Comfortaa"/>
              <a:ea typeface="Comfortaa"/>
              <a:cs typeface="Comfortaa"/>
              <a:sym typeface="Comfortaa"/>
            </a:endParaRPr>
          </a:p>
          <a:p>
            <a:pPr marL="0" lvl="0" indent="0" algn="l" rtl="0">
              <a:spcBef>
                <a:spcPts val="0"/>
              </a:spcBef>
              <a:spcAft>
                <a:spcPts val="0"/>
              </a:spcAft>
              <a:buNone/>
            </a:pPr>
            <a:endParaRPr sz="2000">
              <a:latin typeface="Comfortaa"/>
              <a:ea typeface="Comfortaa"/>
              <a:cs typeface="Comfortaa"/>
              <a:sym typeface="Comfortaa"/>
            </a:endParaRPr>
          </a:p>
          <a:p>
            <a:pPr marL="0" lvl="0" indent="0" algn="l" rtl="0">
              <a:spcBef>
                <a:spcPts val="0"/>
              </a:spcBef>
              <a:spcAft>
                <a:spcPts val="0"/>
              </a:spcAft>
              <a:buNone/>
            </a:pPr>
            <a:endParaRPr sz="2000">
              <a:latin typeface="Comfortaa"/>
              <a:ea typeface="Comfortaa"/>
              <a:cs typeface="Comfortaa"/>
              <a:sym typeface="Comfortaa"/>
            </a:endParaRPr>
          </a:p>
          <a:p>
            <a:pPr marL="0" lvl="0" indent="0" algn="l" rtl="0">
              <a:spcBef>
                <a:spcPts val="0"/>
              </a:spcBef>
              <a:spcAft>
                <a:spcPts val="0"/>
              </a:spcAft>
              <a:buNone/>
            </a:pPr>
            <a:r>
              <a:rPr lang="ru" sz="2000">
                <a:latin typeface="Comfortaa"/>
                <a:ea typeface="Comfortaa"/>
                <a:cs typeface="Comfortaa"/>
                <a:sym typeface="Comfortaa"/>
              </a:rPr>
              <a:t>Has got three heads</a:t>
            </a:r>
            <a:endParaRPr sz="2000">
              <a:latin typeface="Comfortaa"/>
              <a:ea typeface="Comfortaa"/>
              <a:cs typeface="Comfortaa"/>
              <a:sym typeface="Comfortaa"/>
            </a:endParaRPr>
          </a:p>
          <a:p>
            <a:pPr marL="0" lvl="0" indent="0" algn="l" rtl="0">
              <a:spcBef>
                <a:spcPts val="0"/>
              </a:spcBef>
              <a:spcAft>
                <a:spcPts val="0"/>
              </a:spcAft>
              <a:buNone/>
            </a:pPr>
            <a:endParaRPr sz="2000">
              <a:latin typeface="Comfortaa"/>
              <a:ea typeface="Comfortaa"/>
              <a:cs typeface="Comfortaa"/>
              <a:sym typeface="Comfortaa"/>
            </a:endParaRPr>
          </a:p>
          <a:p>
            <a:pPr marL="0" lvl="0" indent="0" algn="l" rtl="0">
              <a:spcBef>
                <a:spcPts val="0"/>
              </a:spcBef>
              <a:spcAft>
                <a:spcPts val="0"/>
              </a:spcAft>
              <a:buNone/>
            </a:pPr>
            <a:endParaRPr sz="2000">
              <a:latin typeface="Comfortaa"/>
              <a:ea typeface="Comfortaa"/>
              <a:cs typeface="Comfortaa"/>
              <a:sym typeface="Comfortaa"/>
            </a:endParaRPr>
          </a:p>
          <a:p>
            <a:pPr marL="0" lvl="0" indent="0" algn="l" rtl="0">
              <a:spcBef>
                <a:spcPts val="0"/>
              </a:spcBef>
              <a:spcAft>
                <a:spcPts val="0"/>
              </a:spcAft>
              <a:buNone/>
            </a:pPr>
            <a:endParaRPr sz="2000">
              <a:latin typeface="Comfortaa"/>
              <a:ea typeface="Comfortaa"/>
              <a:cs typeface="Comfortaa"/>
              <a:sym typeface="Comfortaa"/>
            </a:endParaRPr>
          </a:p>
          <a:p>
            <a:pPr marL="0" lvl="0" indent="0" algn="l" rtl="0">
              <a:spcBef>
                <a:spcPts val="0"/>
              </a:spcBef>
              <a:spcAft>
                <a:spcPts val="0"/>
              </a:spcAft>
              <a:buNone/>
            </a:pPr>
            <a:r>
              <a:rPr lang="ru" sz="2000">
                <a:latin typeface="Comfortaa"/>
                <a:ea typeface="Comfortaa"/>
                <a:cs typeface="Comfortaa"/>
                <a:sym typeface="Comfortaa"/>
              </a:rPr>
              <a:t>Has got a sharp beak</a:t>
            </a:r>
            <a:endParaRPr sz="2000">
              <a:latin typeface="Comfortaa"/>
              <a:ea typeface="Comfortaa"/>
              <a:cs typeface="Comfortaa"/>
              <a:sym typeface="Comfortaa"/>
            </a:endParaRPr>
          </a:p>
          <a:p>
            <a:pPr marL="0" lvl="0" indent="0" algn="l" rtl="0">
              <a:spcBef>
                <a:spcPts val="0"/>
              </a:spcBef>
              <a:spcAft>
                <a:spcPts val="0"/>
              </a:spcAft>
              <a:buNone/>
            </a:pPr>
            <a:endParaRPr sz="2000">
              <a:latin typeface="Comfortaa"/>
              <a:ea typeface="Comfortaa"/>
              <a:cs typeface="Comfortaa"/>
              <a:sym typeface="Comfortaa"/>
            </a:endParaRPr>
          </a:p>
          <a:p>
            <a:pPr marL="0" lvl="0" indent="0" algn="l" rtl="0">
              <a:spcBef>
                <a:spcPts val="0"/>
              </a:spcBef>
              <a:spcAft>
                <a:spcPts val="0"/>
              </a:spcAft>
              <a:buNone/>
            </a:pPr>
            <a:endParaRPr sz="2000">
              <a:latin typeface="Comfortaa"/>
              <a:ea typeface="Comfortaa"/>
              <a:cs typeface="Comfortaa"/>
              <a:sym typeface="Comfortaa"/>
            </a:endParaRPr>
          </a:p>
          <a:p>
            <a:pPr marL="0" lvl="0" indent="0" algn="l" rtl="0">
              <a:spcBef>
                <a:spcPts val="0"/>
              </a:spcBef>
              <a:spcAft>
                <a:spcPts val="0"/>
              </a:spcAft>
              <a:buNone/>
            </a:pPr>
            <a:endParaRPr sz="2000">
              <a:latin typeface="Comfortaa"/>
              <a:ea typeface="Comfortaa"/>
              <a:cs typeface="Comfortaa"/>
              <a:sym typeface="Comfortaa"/>
            </a:endParaRPr>
          </a:p>
          <a:p>
            <a:pPr marL="0" lvl="0" indent="0" algn="l" rtl="0">
              <a:spcBef>
                <a:spcPts val="0"/>
              </a:spcBef>
              <a:spcAft>
                <a:spcPts val="0"/>
              </a:spcAft>
              <a:buNone/>
            </a:pPr>
            <a:r>
              <a:rPr lang="ru" sz="2000">
                <a:latin typeface="Comfortaa"/>
                <a:ea typeface="Comfortaa"/>
                <a:cs typeface="Comfortaa"/>
                <a:sym typeface="Comfortaa"/>
              </a:rPr>
              <a:t>Has got a long tail </a:t>
            </a:r>
            <a:endParaRPr sz="2000">
              <a:latin typeface="Comfortaa"/>
              <a:ea typeface="Comfortaa"/>
              <a:cs typeface="Comfortaa"/>
              <a:sym typeface="Comfortaa"/>
            </a:endParaRPr>
          </a:p>
        </p:txBody>
      </p:sp>
      <p:pic>
        <p:nvPicPr>
          <p:cNvPr id="84" name="Google Shape;84;p16"/>
          <p:cNvPicPr preferRelativeResize="0"/>
          <p:nvPr/>
        </p:nvPicPr>
        <p:blipFill>
          <a:blip r:embed="rId3">
            <a:alphaModFix/>
          </a:blip>
          <a:stretch>
            <a:fillRect/>
          </a:stretch>
        </p:blipFill>
        <p:spPr>
          <a:xfrm>
            <a:off x="199038" y="89876"/>
            <a:ext cx="1026549" cy="1149725"/>
          </a:xfrm>
          <a:prstGeom prst="rect">
            <a:avLst/>
          </a:prstGeom>
          <a:noFill/>
          <a:ln>
            <a:noFill/>
          </a:ln>
        </p:spPr>
      </p:pic>
      <p:pic>
        <p:nvPicPr>
          <p:cNvPr id="85" name="Google Shape;85;p16"/>
          <p:cNvPicPr preferRelativeResize="0"/>
          <p:nvPr/>
        </p:nvPicPr>
        <p:blipFill>
          <a:blip r:embed="rId4">
            <a:alphaModFix/>
          </a:blip>
          <a:stretch>
            <a:fillRect/>
          </a:stretch>
        </p:blipFill>
        <p:spPr>
          <a:xfrm>
            <a:off x="140500" y="1307775"/>
            <a:ext cx="1143632" cy="1149726"/>
          </a:xfrm>
          <a:prstGeom prst="rect">
            <a:avLst/>
          </a:prstGeom>
          <a:noFill/>
          <a:ln>
            <a:noFill/>
          </a:ln>
        </p:spPr>
      </p:pic>
      <p:pic>
        <p:nvPicPr>
          <p:cNvPr id="86" name="Google Shape;86;p16"/>
          <p:cNvPicPr preferRelativeResize="0"/>
          <p:nvPr/>
        </p:nvPicPr>
        <p:blipFill rotWithShape="1">
          <a:blip r:embed="rId5">
            <a:alphaModFix/>
          </a:blip>
          <a:srcRect l="9174" r="12675"/>
          <a:stretch/>
        </p:blipFill>
        <p:spPr>
          <a:xfrm>
            <a:off x="199038" y="2571757"/>
            <a:ext cx="1026550" cy="1178493"/>
          </a:xfrm>
          <a:prstGeom prst="rect">
            <a:avLst/>
          </a:prstGeom>
          <a:noFill/>
          <a:ln>
            <a:noFill/>
          </a:ln>
        </p:spPr>
      </p:pic>
      <p:pic>
        <p:nvPicPr>
          <p:cNvPr id="87" name="Google Shape;87;p16"/>
          <p:cNvPicPr preferRelativeResize="0"/>
          <p:nvPr/>
        </p:nvPicPr>
        <p:blipFill rotWithShape="1">
          <a:blip r:embed="rId6">
            <a:alphaModFix/>
          </a:blip>
          <a:srcRect t="10249"/>
          <a:stretch/>
        </p:blipFill>
        <p:spPr>
          <a:xfrm>
            <a:off x="97275" y="3955350"/>
            <a:ext cx="1585908" cy="1077050"/>
          </a:xfrm>
          <a:prstGeom prst="rect">
            <a:avLst/>
          </a:prstGeom>
          <a:noFill/>
          <a:ln>
            <a:noFill/>
          </a:ln>
        </p:spPr>
      </p:pic>
      <p:sp>
        <p:nvSpPr>
          <p:cNvPr id="88" name="Google Shape;88;p16"/>
          <p:cNvSpPr txBox="1"/>
          <p:nvPr/>
        </p:nvSpPr>
        <p:spPr>
          <a:xfrm>
            <a:off x="1459950" y="561500"/>
            <a:ext cx="3039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000"/>
              <a:t>HIPPOGRIFF</a:t>
            </a:r>
            <a:endParaRPr sz="2000"/>
          </a:p>
        </p:txBody>
      </p:sp>
      <p:sp>
        <p:nvSpPr>
          <p:cNvPr id="89" name="Google Shape;89;p16"/>
          <p:cNvSpPr txBox="1"/>
          <p:nvPr/>
        </p:nvSpPr>
        <p:spPr>
          <a:xfrm>
            <a:off x="1512800" y="1599250"/>
            <a:ext cx="6224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000"/>
              <a:t>PHOENIX</a:t>
            </a:r>
            <a:endParaRPr sz="2000"/>
          </a:p>
        </p:txBody>
      </p:sp>
      <p:sp>
        <p:nvSpPr>
          <p:cNvPr id="90" name="Google Shape;90;p16"/>
          <p:cNvSpPr txBox="1"/>
          <p:nvPr/>
        </p:nvSpPr>
        <p:spPr>
          <a:xfrm>
            <a:off x="1556025" y="3014775"/>
            <a:ext cx="6224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000"/>
              <a:t>CENTAUR</a:t>
            </a:r>
            <a:endParaRPr sz="2000"/>
          </a:p>
        </p:txBody>
      </p:sp>
      <p:sp>
        <p:nvSpPr>
          <p:cNvPr id="91" name="Google Shape;91;p16"/>
          <p:cNvSpPr txBox="1"/>
          <p:nvPr/>
        </p:nvSpPr>
        <p:spPr>
          <a:xfrm>
            <a:off x="1739700" y="4343875"/>
            <a:ext cx="6224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000"/>
              <a:t>CHIMERA</a:t>
            </a:r>
            <a:endParaRPr sz="2000"/>
          </a:p>
        </p:txBody>
      </p:sp>
      <p:sp>
        <p:nvSpPr>
          <p:cNvPr id="92" name="Google Shape;92;p16"/>
          <p:cNvSpPr txBox="1"/>
          <p:nvPr/>
        </p:nvSpPr>
        <p:spPr>
          <a:xfrm>
            <a:off x="1739700" y="60725"/>
            <a:ext cx="6224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200">
                <a:highlight>
                  <a:srgbClr val="FFD966"/>
                </a:highlight>
                <a:latin typeface="Comic Sans MS"/>
                <a:ea typeface="Comic Sans MS"/>
                <a:cs typeface="Comic Sans MS"/>
                <a:sym typeface="Comic Sans MS"/>
              </a:rPr>
              <a:t>Match pictures with sentences:</a:t>
            </a:r>
            <a:endParaRPr sz="2200">
              <a:highlight>
                <a:srgbClr val="FFD966"/>
              </a:highlight>
              <a:latin typeface="Comic Sans MS"/>
              <a:ea typeface="Comic Sans MS"/>
              <a:cs typeface="Comic Sans MS"/>
              <a:sym typeface="Comic Sans MS"/>
            </a:endParaRPr>
          </a:p>
        </p:txBody>
      </p:sp>
      <p:cxnSp>
        <p:nvCxnSpPr>
          <p:cNvPr id="93" name="Google Shape;93;p16"/>
          <p:cNvCxnSpPr>
            <a:stCxn id="88" idx="2"/>
          </p:cNvCxnSpPr>
          <p:nvPr/>
        </p:nvCxnSpPr>
        <p:spPr>
          <a:xfrm>
            <a:off x="2979450" y="1054100"/>
            <a:ext cx="2293800" cy="2133600"/>
          </a:xfrm>
          <a:prstGeom prst="straightConnector1">
            <a:avLst/>
          </a:prstGeom>
          <a:noFill/>
          <a:ln w="38100" cap="flat" cmpd="sng">
            <a:solidFill>
              <a:schemeClr val="dk2"/>
            </a:solidFill>
            <a:prstDash val="solid"/>
            <a:round/>
            <a:headEnd type="none" w="med" len="med"/>
            <a:tailEnd type="none" w="med" len="med"/>
          </a:ln>
        </p:spPr>
      </p:cxnSp>
      <p:cxnSp>
        <p:nvCxnSpPr>
          <p:cNvPr id="94" name="Google Shape;94;p16"/>
          <p:cNvCxnSpPr/>
          <p:nvPr/>
        </p:nvCxnSpPr>
        <p:spPr>
          <a:xfrm>
            <a:off x="2766250" y="1836975"/>
            <a:ext cx="2485200" cy="2571900"/>
          </a:xfrm>
          <a:prstGeom prst="straightConnector1">
            <a:avLst/>
          </a:prstGeom>
          <a:noFill/>
          <a:ln w="38100" cap="flat" cmpd="sng">
            <a:solidFill>
              <a:schemeClr val="dk2"/>
            </a:solidFill>
            <a:prstDash val="solid"/>
            <a:round/>
            <a:headEnd type="none" w="med" len="med"/>
            <a:tailEnd type="none" w="med" len="med"/>
          </a:ln>
        </p:spPr>
      </p:cxnSp>
      <p:cxnSp>
        <p:nvCxnSpPr>
          <p:cNvPr id="95" name="Google Shape;95;p16"/>
          <p:cNvCxnSpPr/>
          <p:nvPr/>
        </p:nvCxnSpPr>
        <p:spPr>
          <a:xfrm rot="10800000" flipH="1">
            <a:off x="2831075" y="918450"/>
            <a:ext cx="2355600" cy="2247600"/>
          </a:xfrm>
          <a:prstGeom prst="straightConnector1">
            <a:avLst/>
          </a:prstGeom>
          <a:noFill/>
          <a:ln w="38100" cap="flat" cmpd="sng">
            <a:solidFill>
              <a:schemeClr val="dk2"/>
            </a:solidFill>
            <a:prstDash val="solid"/>
            <a:round/>
            <a:headEnd type="none" w="med" len="med"/>
            <a:tailEnd type="none" w="med" len="med"/>
          </a:ln>
        </p:spPr>
      </p:cxnSp>
      <p:cxnSp>
        <p:nvCxnSpPr>
          <p:cNvPr id="96" name="Google Shape;96;p16"/>
          <p:cNvCxnSpPr/>
          <p:nvPr/>
        </p:nvCxnSpPr>
        <p:spPr>
          <a:xfrm rot="10800000" flipH="1">
            <a:off x="2993175" y="2107225"/>
            <a:ext cx="2247600" cy="250680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fade">
                                      <p:cBhvr>
                                        <p:cTn id="17" dur="1000"/>
                                        <p:tgtEl>
                                          <p:spTgt spid="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p:nvPr/>
        </p:nvSpPr>
        <p:spPr>
          <a:xfrm>
            <a:off x="92075" y="92075"/>
            <a:ext cx="5274900" cy="1395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ru" sz="2100" dirty="0">
                <a:highlight>
                  <a:srgbClr val="FFD966"/>
                </a:highlight>
                <a:latin typeface="Comic Sans MS"/>
                <a:ea typeface="Comic Sans MS"/>
                <a:cs typeface="Comic Sans MS"/>
                <a:sym typeface="Comic Sans MS"/>
              </a:rPr>
              <a:t>Read the title and the introduction to the text. </a:t>
            </a:r>
            <a:endParaRPr sz="2100" dirty="0">
              <a:highlight>
                <a:srgbClr val="FFD966"/>
              </a:highlight>
              <a:latin typeface="Comic Sans MS"/>
              <a:ea typeface="Comic Sans MS"/>
              <a:cs typeface="Comic Sans MS"/>
              <a:sym typeface="Comic Sans MS"/>
            </a:endParaRPr>
          </a:p>
        </p:txBody>
      </p:sp>
      <p:pic>
        <p:nvPicPr>
          <p:cNvPr id="102" name="Google Shape;102;p17"/>
          <p:cNvPicPr preferRelativeResize="0"/>
          <p:nvPr/>
        </p:nvPicPr>
        <p:blipFill>
          <a:blip r:embed="rId3">
            <a:alphaModFix/>
          </a:blip>
          <a:stretch>
            <a:fillRect/>
          </a:stretch>
        </p:blipFill>
        <p:spPr>
          <a:xfrm>
            <a:off x="211549" y="1295775"/>
            <a:ext cx="5503400" cy="3498300"/>
          </a:xfrm>
          <a:prstGeom prst="rect">
            <a:avLst/>
          </a:prstGeom>
          <a:noFill/>
          <a:ln>
            <a:noFill/>
          </a:ln>
        </p:spPr>
      </p:pic>
      <p:sp>
        <p:nvSpPr>
          <p:cNvPr id="103" name="Google Shape;103;p17"/>
          <p:cNvSpPr txBox="1"/>
          <p:nvPr/>
        </p:nvSpPr>
        <p:spPr>
          <a:xfrm rot="-489202">
            <a:off x="653551" y="1709788"/>
            <a:ext cx="4283498" cy="2670276"/>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ru" sz="2000">
                <a:latin typeface="Comic Sans MS"/>
                <a:ea typeface="Comic Sans MS"/>
                <a:cs typeface="Comic Sans MS"/>
                <a:sym typeface="Comic Sans MS"/>
              </a:rPr>
              <a:t>J.K. Rowling, the creator of Harry Potter uses a lot of weird and wonderful creatures from mythology. Нow different are they from the mythical creatures? </a:t>
            </a:r>
            <a:endParaRPr sz="2400">
              <a:latin typeface="Comic Sans MS"/>
              <a:ea typeface="Comic Sans MS"/>
              <a:cs typeface="Comic Sans MS"/>
              <a:sym typeface="Comic Sans MS"/>
            </a:endParaRPr>
          </a:p>
        </p:txBody>
      </p:sp>
      <p:pic>
        <p:nvPicPr>
          <p:cNvPr id="104" name="Google Shape;104;p17"/>
          <p:cNvPicPr preferRelativeResize="0"/>
          <p:nvPr/>
        </p:nvPicPr>
        <p:blipFill>
          <a:blip r:embed="rId4">
            <a:alphaModFix/>
          </a:blip>
          <a:stretch>
            <a:fillRect/>
          </a:stretch>
        </p:blipFill>
        <p:spPr>
          <a:xfrm>
            <a:off x="5827900" y="1124775"/>
            <a:ext cx="2854224" cy="3742474"/>
          </a:xfrm>
          <a:prstGeom prst="rect">
            <a:avLst/>
          </a:prstGeom>
          <a:noFill/>
          <a:ln>
            <a:noFill/>
          </a:ln>
        </p:spPr>
      </p:pic>
      <p:sp>
        <p:nvSpPr>
          <p:cNvPr id="105" name="Google Shape;105;p17"/>
          <p:cNvSpPr/>
          <p:nvPr/>
        </p:nvSpPr>
        <p:spPr>
          <a:xfrm>
            <a:off x="5590750" y="302575"/>
            <a:ext cx="3154311" cy="749800"/>
          </a:xfrm>
          <a:prstGeom prst="rect">
            <a:avLst/>
          </a:prstGeom>
        </p:spPr>
        <p:txBody>
          <a:bodyPr>
            <a:prstTxWarp prst="textPlain">
              <a:avLst/>
            </a:prstTxWarp>
          </a:bodyPr>
          <a:lstStyle/>
          <a:p>
            <a:pPr lvl="0" algn="ctr"/>
            <a:r>
              <a:rPr b="1" i="0">
                <a:ln w="9525" cap="flat" cmpd="sng">
                  <a:solidFill>
                    <a:srgbClr val="FF9900"/>
                  </a:solidFill>
                  <a:prstDash val="solid"/>
                  <a:round/>
                  <a:headEnd type="none" w="sm" len="sm"/>
                  <a:tailEnd type="none" w="sm" len="sm"/>
                </a:ln>
                <a:solidFill>
                  <a:srgbClr val="FFD966"/>
                </a:solidFill>
                <a:latin typeface="Comic Sans MS"/>
              </a:rPr>
              <a:t>Mythical creatures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p:nvPr/>
        </p:nvSpPr>
        <p:spPr>
          <a:xfrm>
            <a:off x="2854575" y="289400"/>
            <a:ext cx="3315000" cy="6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2800">
                <a:highlight>
                  <a:srgbClr val="F1C232"/>
                </a:highlight>
                <a:latin typeface="Comic Sans MS"/>
                <a:ea typeface="Comic Sans MS"/>
                <a:cs typeface="Comic Sans MS"/>
                <a:sym typeface="Comic Sans MS"/>
              </a:rPr>
              <a:t>New words</a:t>
            </a:r>
            <a:endParaRPr sz="2800">
              <a:highlight>
                <a:srgbClr val="F1C232"/>
              </a:highlight>
              <a:latin typeface="Comic Sans MS"/>
              <a:ea typeface="Comic Sans MS"/>
              <a:cs typeface="Comic Sans MS"/>
              <a:sym typeface="Comic Sans MS"/>
            </a:endParaRPr>
          </a:p>
        </p:txBody>
      </p:sp>
      <p:sp>
        <p:nvSpPr>
          <p:cNvPr id="111" name="Google Shape;111;p18"/>
          <p:cNvSpPr txBox="1"/>
          <p:nvPr/>
        </p:nvSpPr>
        <p:spPr>
          <a:xfrm>
            <a:off x="434100" y="1328625"/>
            <a:ext cx="2657400" cy="8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Comic Sans MS"/>
                <a:ea typeface="Comic Sans MS"/>
                <a:cs typeface="Comic Sans MS"/>
                <a:sym typeface="Comic Sans MS"/>
              </a:rPr>
              <a:t>Mythology </a:t>
            </a:r>
            <a:endParaRPr sz="2000">
              <a:latin typeface="Comic Sans MS"/>
              <a:ea typeface="Comic Sans MS"/>
              <a:cs typeface="Comic Sans MS"/>
              <a:sym typeface="Comic Sans MS"/>
            </a:endParaRPr>
          </a:p>
        </p:txBody>
      </p:sp>
      <p:sp>
        <p:nvSpPr>
          <p:cNvPr id="112" name="Google Shape;112;p18"/>
          <p:cNvSpPr txBox="1"/>
          <p:nvPr/>
        </p:nvSpPr>
        <p:spPr>
          <a:xfrm>
            <a:off x="434100" y="2157450"/>
            <a:ext cx="2657400" cy="8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Comic Sans MS"/>
                <a:ea typeface="Comic Sans MS"/>
                <a:cs typeface="Comic Sans MS"/>
                <a:sym typeface="Comic Sans MS"/>
              </a:rPr>
              <a:t>Mythical creatures</a:t>
            </a:r>
            <a:endParaRPr sz="2000">
              <a:latin typeface="Comic Sans MS"/>
              <a:ea typeface="Comic Sans MS"/>
              <a:cs typeface="Comic Sans MS"/>
              <a:sym typeface="Comic Sans MS"/>
            </a:endParaRPr>
          </a:p>
        </p:txBody>
      </p:sp>
      <p:sp>
        <p:nvSpPr>
          <p:cNvPr id="113" name="Google Shape;113;p18"/>
          <p:cNvSpPr txBox="1"/>
          <p:nvPr/>
        </p:nvSpPr>
        <p:spPr>
          <a:xfrm>
            <a:off x="502100" y="2986050"/>
            <a:ext cx="2657400" cy="8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Comic Sans MS"/>
                <a:ea typeface="Comic Sans MS"/>
                <a:cs typeface="Comic Sans MS"/>
                <a:sym typeface="Comic Sans MS"/>
              </a:rPr>
              <a:t>Poisonous</a:t>
            </a:r>
            <a:endParaRPr sz="2000">
              <a:latin typeface="Comic Sans MS"/>
              <a:ea typeface="Comic Sans MS"/>
              <a:cs typeface="Comic Sans MS"/>
              <a:sym typeface="Comic Sans MS"/>
            </a:endParaRPr>
          </a:p>
        </p:txBody>
      </p:sp>
      <p:sp>
        <p:nvSpPr>
          <p:cNvPr id="114" name="Google Shape;114;p18"/>
          <p:cNvSpPr txBox="1"/>
          <p:nvPr/>
        </p:nvSpPr>
        <p:spPr>
          <a:xfrm>
            <a:off x="3130825" y="1341775"/>
            <a:ext cx="3315000" cy="67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highlight>
                  <a:srgbClr val="FFD966"/>
                </a:highlight>
                <a:latin typeface="Comic Sans MS"/>
                <a:ea typeface="Comic Sans MS"/>
                <a:cs typeface="Comic Sans MS"/>
                <a:sym typeface="Comic Sans MS"/>
              </a:rPr>
              <a:t>a collection of myths</a:t>
            </a:r>
            <a:endParaRPr sz="2000">
              <a:highlight>
                <a:srgbClr val="FFD966"/>
              </a:highlight>
              <a:latin typeface="Comic Sans MS"/>
              <a:ea typeface="Comic Sans MS"/>
              <a:cs typeface="Comic Sans MS"/>
              <a:sym typeface="Comic Sans MS"/>
            </a:endParaRPr>
          </a:p>
        </p:txBody>
      </p:sp>
      <p:sp>
        <p:nvSpPr>
          <p:cNvPr id="115" name="Google Shape;115;p18"/>
          <p:cNvSpPr txBox="1"/>
          <p:nvPr/>
        </p:nvSpPr>
        <p:spPr>
          <a:xfrm>
            <a:off x="3159500" y="2157450"/>
            <a:ext cx="3315000" cy="67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highlight>
                  <a:srgbClr val="FFD966"/>
                </a:highlight>
                <a:latin typeface="Comic Sans MS"/>
                <a:ea typeface="Comic Sans MS"/>
                <a:cs typeface="Comic Sans MS"/>
                <a:sym typeface="Comic Sans MS"/>
              </a:rPr>
              <a:t>unreal animals</a:t>
            </a:r>
            <a:endParaRPr sz="2000">
              <a:highlight>
                <a:srgbClr val="FFD966"/>
              </a:highlight>
              <a:latin typeface="Comic Sans MS"/>
              <a:ea typeface="Comic Sans MS"/>
              <a:cs typeface="Comic Sans MS"/>
              <a:sym typeface="Comic Sans MS"/>
            </a:endParaRPr>
          </a:p>
        </p:txBody>
      </p:sp>
      <p:sp>
        <p:nvSpPr>
          <p:cNvPr id="116" name="Google Shape;116;p18"/>
          <p:cNvSpPr txBox="1"/>
          <p:nvPr/>
        </p:nvSpPr>
        <p:spPr>
          <a:xfrm>
            <a:off x="3159500" y="2973125"/>
            <a:ext cx="3315000" cy="67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highlight>
                  <a:srgbClr val="FFD966"/>
                </a:highlight>
                <a:latin typeface="Comic Sans MS"/>
                <a:ea typeface="Comic Sans MS"/>
                <a:cs typeface="Comic Sans MS"/>
                <a:sym typeface="Comic Sans MS"/>
              </a:rPr>
              <a:t>harmful</a:t>
            </a:r>
            <a:endParaRPr sz="2000">
              <a:highlight>
                <a:srgbClr val="FFD966"/>
              </a:highlight>
              <a:latin typeface="Comic Sans MS"/>
              <a:ea typeface="Comic Sans MS"/>
              <a:cs typeface="Comic Sans MS"/>
              <a:sym typeface="Comic Sans MS"/>
            </a:endParaRPr>
          </a:p>
        </p:txBody>
      </p:sp>
      <p:sp>
        <p:nvSpPr>
          <p:cNvPr id="117" name="Google Shape;117;p18"/>
          <p:cNvSpPr txBox="1"/>
          <p:nvPr/>
        </p:nvSpPr>
        <p:spPr>
          <a:xfrm>
            <a:off x="502100" y="3643925"/>
            <a:ext cx="2657400" cy="8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Comic Sans MS"/>
                <a:ea typeface="Comic Sans MS"/>
                <a:cs typeface="Comic Sans MS"/>
                <a:sym typeface="Comic Sans MS"/>
              </a:rPr>
              <a:t>Wound</a:t>
            </a:r>
            <a:endParaRPr sz="2000">
              <a:latin typeface="Comic Sans MS"/>
              <a:ea typeface="Comic Sans MS"/>
              <a:cs typeface="Comic Sans MS"/>
              <a:sym typeface="Comic Sans MS"/>
            </a:endParaRPr>
          </a:p>
        </p:txBody>
      </p:sp>
      <p:sp>
        <p:nvSpPr>
          <p:cNvPr id="118" name="Google Shape;118;p18"/>
          <p:cNvSpPr txBox="1"/>
          <p:nvPr/>
        </p:nvSpPr>
        <p:spPr>
          <a:xfrm>
            <a:off x="3130825" y="3722825"/>
            <a:ext cx="3315000" cy="67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dirty="0">
                <a:highlight>
                  <a:srgbClr val="FFD966"/>
                </a:highlight>
                <a:latin typeface="Comic Sans MS"/>
                <a:ea typeface="Comic Sans MS"/>
                <a:cs typeface="Comic Sans MS"/>
                <a:sym typeface="Comic Sans MS"/>
              </a:rPr>
              <a:t>when your skin is broken</a:t>
            </a:r>
            <a:endParaRPr sz="2000" dirty="0">
              <a:highlight>
                <a:srgbClr val="FFD966"/>
              </a:highlight>
              <a:latin typeface="Comic Sans MS"/>
              <a:ea typeface="Comic Sans MS"/>
              <a:cs typeface="Comic Sans MS"/>
              <a:sym typeface="Comic Sans MS"/>
            </a:endParaRPr>
          </a:p>
        </p:txBody>
      </p:sp>
      <p:pic>
        <p:nvPicPr>
          <p:cNvPr id="119" name="Google Shape;119;p18"/>
          <p:cNvPicPr preferRelativeResize="0"/>
          <p:nvPr/>
        </p:nvPicPr>
        <p:blipFill>
          <a:blip r:embed="rId3">
            <a:alphaModFix/>
          </a:blip>
          <a:stretch>
            <a:fillRect/>
          </a:stretch>
        </p:blipFill>
        <p:spPr>
          <a:xfrm>
            <a:off x="6577375" y="3565025"/>
            <a:ext cx="1456874" cy="828600"/>
          </a:xfrm>
          <a:prstGeom prst="rect">
            <a:avLst/>
          </a:prstGeom>
          <a:noFill/>
          <a:ln>
            <a:noFill/>
          </a:ln>
        </p:spPr>
      </p:pic>
      <p:pic>
        <p:nvPicPr>
          <p:cNvPr id="120" name="Google Shape;120;p18"/>
          <p:cNvPicPr preferRelativeResize="0"/>
          <p:nvPr/>
        </p:nvPicPr>
        <p:blipFill>
          <a:blip r:embed="rId4">
            <a:alphaModFix/>
          </a:blip>
          <a:stretch>
            <a:fillRect/>
          </a:stretch>
        </p:blipFill>
        <p:spPr>
          <a:xfrm>
            <a:off x="5356450" y="1886162"/>
            <a:ext cx="813126" cy="910701"/>
          </a:xfrm>
          <a:prstGeom prst="rect">
            <a:avLst/>
          </a:prstGeom>
          <a:noFill/>
          <a:ln>
            <a:noFill/>
          </a:ln>
        </p:spPr>
      </p:pic>
      <p:pic>
        <p:nvPicPr>
          <p:cNvPr id="121" name="Google Shape;121;p18"/>
          <p:cNvPicPr preferRelativeResize="0"/>
          <p:nvPr/>
        </p:nvPicPr>
        <p:blipFill>
          <a:blip r:embed="rId5">
            <a:alphaModFix/>
          </a:blip>
          <a:stretch>
            <a:fillRect/>
          </a:stretch>
        </p:blipFill>
        <p:spPr>
          <a:xfrm>
            <a:off x="6369280" y="1101867"/>
            <a:ext cx="2255966" cy="910700"/>
          </a:xfrm>
          <a:prstGeom prst="rect">
            <a:avLst/>
          </a:prstGeom>
          <a:noFill/>
          <a:ln>
            <a:noFill/>
          </a:ln>
        </p:spPr>
      </p:pic>
      <p:pic>
        <p:nvPicPr>
          <p:cNvPr id="122" name="Google Shape;122;p18"/>
          <p:cNvPicPr preferRelativeResize="0"/>
          <p:nvPr/>
        </p:nvPicPr>
        <p:blipFill>
          <a:blip r:embed="rId6">
            <a:alphaModFix/>
          </a:blip>
          <a:stretch>
            <a:fillRect/>
          </a:stretch>
        </p:blipFill>
        <p:spPr>
          <a:xfrm>
            <a:off x="6169575" y="2733225"/>
            <a:ext cx="726481" cy="9107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9"/>
          <p:cNvSpPr txBox="1"/>
          <p:nvPr/>
        </p:nvSpPr>
        <p:spPr>
          <a:xfrm>
            <a:off x="2854575" y="289400"/>
            <a:ext cx="3315000" cy="6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2800">
                <a:highlight>
                  <a:srgbClr val="F1C232"/>
                </a:highlight>
                <a:latin typeface="Comic Sans MS"/>
                <a:ea typeface="Comic Sans MS"/>
                <a:cs typeface="Comic Sans MS"/>
                <a:sym typeface="Comic Sans MS"/>
              </a:rPr>
              <a:t>New words</a:t>
            </a:r>
            <a:endParaRPr sz="2800">
              <a:highlight>
                <a:srgbClr val="F1C232"/>
              </a:highlight>
              <a:latin typeface="Comic Sans MS"/>
              <a:ea typeface="Comic Sans MS"/>
              <a:cs typeface="Comic Sans MS"/>
              <a:sym typeface="Comic Sans MS"/>
            </a:endParaRPr>
          </a:p>
        </p:txBody>
      </p:sp>
      <p:sp>
        <p:nvSpPr>
          <p:cNvPr id="128" name="Google Shape;128;p19"/>
          <p:cNvSpPr txBox="1"/>
          <p:nvPr/>
        </p:nvSpPr>
        <p:spPr>
          <a:xfrm>
            <a:off x="434100" y="1292275"/>
            <a:ext cx="2657400" cy="8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Comic Sans MS"/>
                <a:ea typeface="Comic Sans MS"/>
                <a:cs typeface="Comic Sans MS"/>
                <a:sym typeface="Comic Sans MS"/>
              </a:rPr>
              <a:t>Ashes</a:t>
            </a:r>
            <a:endParaRPr sz="2000">
              <a:latin typeface="Comic Sans MS"/>
              <a:ea typeface="Comic Sans MS"/>
              <a:cs typeface="Comic Sans MS"/>
              <a:sym typeface="Comic Sans MS"/>
            </a:endParaRPr>
          </a:p>
        </p:txBody>
      </p:sp>
      <p:sp>
        <p:nvSpPr>
          <p:cNvPr id="129" name="Google Shape;129;p19"/>
          <p:cNvSpPr txBox="1"/>
          <p:nvPr/>
        </p:nvSpPr>
        <p:spPr>
          <a:xfrm>
            <a:off x="434100" y="2153863"/>
            <a:ext cx="2657400" cy="8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Comic Sans MS"/>
                <a:ea typeface="Comic Sans MS"/>
                <a:cs typeface="Comic Sans MS"/>
                <a:sym typeface="Comic Sans MS"/>
              </a:rPr>
              <a:t>heal</a:t>
            </a:r>
            <a:endParaRPr sz="2000">
              <a:latin typeface="Comic Sans MS"/>
              <a:ea typeface="Comic Sans MS"/>
              <a:cs typeface="Comic Sans MS"/>
              <a:sym typeface="Comic Sans MS"/>
            </a:endParaRPr>
          </a:p>
        </p:txBody>
      </p:sp>
      <p:sp>
        <p:nvSpPr>
          <p:cNvPr id="130" name="Google Shape;130;p19"/>
          <p:cNvSpPr txBox="1"/>
          <p:nvPr/>
        </p:nvSpPr>
        <p:spPr>
          <a:xfrm>
            <a:off x="434100" y="2982475"/>
            <a:ext cx="2657400" cy="8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Comic Sans MS"/>
                <a:ea typeface="Comic Sans MS"/>
                <a:cs typeface="Comic Sans MS"/>
                <a:sym typeface="Comic Sans MS"/>
              </a:rPr>
              <a:t>Bite</a:t>
            </a:r>
            <a:endParaRPr sz="2000">
              <a:latin typeface="Comic Sans MS"/>
              <a:ea typeface="Comic Sans MS"/>
              <a:cs typeface="Comic Sans MS"/>
              <a:sym typeface="Comic Sans MS"/>
            </a:endParaRPr>
          </a:p>
        </p:txBody>
      </p:sp>
      <p:sp>
        <p:nvSpPr>
          <p:cNvPr id="131" name="Google Shape;131;p19"/>
          <p:cNvSpPr txBox="1"/>
          <p:nvPr/>
        </p:nvSpPr>
        <p:spPr>
          <a:xfrm>
            <a:off x="3038725" y="1341763"/>
            <a:ext cx="4367400" cy="67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dirty="0">
                <a:solidFill>
                  <a:schemeClr val="dk1"/>
                </a:solidFill>
                <a:highlight>
                  <a:srgbClr val="FFD966"/>
                </a:highlight>
                <a:latin typeface="Comic Sans MS"/>
                <a:ea typeface="Comic Sans MS"/>
                <a:cs typeface="Comic Sans MS"/>
                <a:sym typeface="Comic Sans MS"/>
              </a:rPr>
              <a:t>left after the burning </a:t>
            </a:r>
            <a:r>
              <a:rPr lang="ru" sz="2000" dirty="0" smtClean="0">
                <a:solidFill>
                  <a:schemeClr val="dk1"/>
                </a:solidFill>
                <a:highlight>
                  <a:srgbClr val="FFD966"/>
                </a:highlight>
                <a:latin typeface="Comic Sans MS"/>
                <a:ea typeface="Comic Sans MS"/>
                <a:cs typeface="Comic Sans MS"/>
                <a:sym typeface="Comic Sans MS"/>
              </a:rPr>
              <a:t>s</a:t>
            </a:r>
            <a:r>
              <a:rPr lang="en-US" sz="2000" dirty="0" err="1" smtClean="0">
                <a:solidFill>
                  <a:schemeClr val="dk1"/>
                </a:solidFill>
                <a:highlight>
                  <a:srgbClr val="FFD966"/>
                </a:highlight>
                <a:latin typeface="Comic Sans MS"/>
                <a:ea typeface="Comic Sans MS"/>
                <a:cs typeface="Comic Sans MS"/>
                <a:sym typeface="Comic Sans MS"/>
              </a:rPr>
              <a:t>mth</a:t>
            </a:r>
            <a:endParaRPr sz="2000" dirty="0">
              <a:highlight>
                <a:srgbClr val="FFD966"/>
              </a:highlight>
              <a:latin typeface="Comic Sans MS"/>
              <a:ea typeface="Comic Sans MS"/>
              <a:cs typeface="Comic Sans MS"/>
              <a:sym typeface="Comic Sans MS"/>
            </a:endParaRPr>
          </a:p>
        </p:txBody>
      </p:sp>
      <p:sp>
        <p:nvSpPr>
          <p:cNvPr id="132" name="Google Shape;132;p19"/>
          <p:cNvSpPr txBox="1"/>
          <p:nvPr/>
        </p:nvSpPr>
        <p:spPr>
          <a:xfrm>
            <a:off x="3038725" y="2162113"/>
            <a:ext cx="3315000" cy="67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dirty="0">
                <a:highlight>
                  <a:srgbClr val="FFD966"/>
                </a:highlight>
                <a:latin typeface="Comic Sans MS"/>
                <a:ea typeface="Comic Sans MS"/>
                <a:cs typeface="Comic Sans MS"/>
                <a:sym typeface="Comic Sans MS"/>
              </a:rPr>
              <a:t>make </a:t>
            </a:r>
            <a:r>
              <a:rPr lang="en-US" sz="2000" dirty="0" err="1" smtClean="0">
                <a:highlight>
                  <a:srgbClr val="FFD966"/>
                </a:highlight>
                <a:latin typeface="Comic Sans MS"/>
                <a:ea typeface="Comic Sans MS"/>
                <a:cs typeface="Comic Sans MS"/>
                <a:sym typeface="Comic Sans MS"/>
              </a:rPr>
              <a:t>smb</a:t>
            </a:r>
            <a:r>
              <a:rPr lang="en-US" sz="2000" dirty="0" smtClean="0">
                <a:highlight>
                  <a:srgbClr val="FFD966"/>
                </a:highlight>
                <a:latin typeface="Comic Sans MS"/>
                <a:ea typeface="Comic Sans MS"/>
                <a:cs typeface="Comic Sans MS"/>
                <a:sym typeface="Comic Sans MS"/>
              </a:rPr>
              <a:t> </a:t>
            </a:r>
            <a:r>
              <a:rPr lang="ru" sz="2000" dirty="0" smtClean="0">
                <a:highlight>
                  <a:srgbClr val="FFD966"/>
                </a:highlight>
                <a:latin typeface="Comic Sans MS"/>
                <a:ea typeface="Comic Sans MS"/>
                <a:cs typeface="Comic Sans MS"/>
                <a:sym typeface="Comic Sans MS"/>
              </a:rPr>
              <a:t>healthy</a:t>
            </a:r>
            <a:endParaRPr sz="2000" dirty="0">
              <a:highlight>
                <a:srgbClr val="FFD966"/>
              </a:highlight>
              <a:latin typeface="Comic Sans MS"/>
              <a:ea typeface="Comic Sans MS"/>
              <a:cs typeface="Comic Sans MS"/>
              <a:sym typeface="Comic Sans MS"/>
            </a:endParaRPr>
          </a:p>
        </p:txBody>
      </p:sp>
      <p:sp>
        <p:nvSpPr>
          <p:cNvPr id="133" name="Google Shape;133;p19"/>
          <p:cNvSpPr txBox="1"/>
          <p:nvPr/>
        </p:nvSpPr>
        <p:spPr>
          <a:xfrm>
            <a:off x="3038725" y="3008263"/>
            <a:ext cx="3315000" cy="67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dirty="0">
                <a:highlight>
                  <a:srgbClr val="FFD966"/>
                </a:highlight>
                <a:latin typeface="Comic Sans MS"/>
                <a:ea typeface="Comic Sans MS"/>
                <a:cs typeface="Comic Sans MS"/>
                <a:sym typeface="Comic Sans MS"/>
              </a:rPr>
              <a:t>use teeth to </a:t>
            </a:r>
            <a:r>
              <a:rPr lang="ru" sz="2000" dirty="0" smtClean="0">
                <a:highlight>
                  <a:srgbClr val="FFD966"/>
                </a:highlight>
                <a:latin typeface="Comic Sans MS"/>
                <a:ea typeface="Comic Sans MS"/>
                <a:cs typeface="Comic Sans MS"/>
                <a:sym typeface="Comic Sans MS"/>
              </a:rPr>
              <a:t>cut</a:t>
            </a:r>
            <a:r>
              <a:rPr lang="en-US" sz="2000" dirty="0" smtClean="0">
                <a:highlight>
                  <a:srgbClr val="FFD966"/>
                </a:highlight>
                <a:latin typeface="Comic Sans MS"/>
                <a:ea typeface="Comic Sans MS"/>
                <a:cs typeface="Comic Sans MS"/>
                <a:sym typeface="Comic Sans MS"/>
              </a:rPr>
              <a:t> </a:t>
            </a:r>
            <a:r>
              <a:rPr lang="en-US" sz="2000" dirty="0" err="1" smtClean="0">
                <a:highlight>
                  <a:srgbClr val="FFD966"/>
                </a:highlight>
                <a:latin typeface="Comic Sans MS"/>
                <a:ea typeface="Comic Sans MS"/>
                <a:cs typeface="Comic Sans MS"/>
                <a:sym typeface="Comic Sans MS"/>
              </a:rPr>
              <a:t>smth</a:t>
            </a:r>
            <a:endParaRPr sz="2000" dirty="0">
              <a:highlight>
                <a:srgbClr val="FFD966"/>
              </a:highlight>
              <a:latin typeface="Comic Sans MS"/>
              <a:ea typeface="Comic Sans MS"/>
              <a:cs typeface="Comic Sans MS"/>
              <a:sym typeface="Comic Sans MS"/>
            </a:endParaRPr>
          </a:p>
        </p:txBody>
      </p:sp>
      <p:sp>
        <p:nvSpPr>
          <p:cNvPr id="134" name="Google Shape;134;p19"/>
          <p:cNvSpPr txBox="1"/>
          <p:nvPr/>
        </p:nvSpPr>
        <p:spPr>
          <a:xfrm>
            <a:off x="434100" y="3854425"/>
            <a:ext cx="2657400" cy="8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Comic Sans MS"/>
                <a:ea typeface="Comic Sans MS"/>
                <a:cs typeface="Comic Sans MS"/>
                <a:sym typeface="Comic Sans MS"/>
              </a:rPr>
              <a:t>Burst into flames</a:t>
            </a:r>
            <a:endParaRPr sz="2000">
              <a:latin typeface="Comic Sans MS"/>
              <a:ea typeface="Comic Sans MS"/>
              <a:cs typeface="Comic Sans MS"/>
              <a:sym typeface="Comic Sans MS"/>
            </a:endParaRPr>
          </a:p>
        </p:txBody>
      </p:sp>
      <p:sp>
        <p:nvSpPr>
          <p:cNvPr id="135" name="Google Shape;135;p19"/>
          <p:cNvSpPr txBox="1"/>
          <p:nvPr/>
        </p:nvSpPr>
        <p:spPr>
          <a:xfrm>
            <a:off x="2980275" y="3854425"/>
            <a:ext cx="3315000" cy="67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solidFill>
                  <a:schemeClr val="dk1"/>
                </a:solidFill>
                <a:highlight>
                  <a:srgbClr val="FFD966"/>
                </a:highlight>
                <a:latin typeface="Comic Sans MS"/>
                <a:ea typeface="Comic Sans MS"/>
                <a:cs typeface="Comic Sans MS"/>
                <a:sym typeface="Comic Sans MS"/>
              </a:rPr>
              <a:t>suddenly begin burning</a:t>
            </a:r>
            <a:endParaRPr sz="2000">
              <a:highlight>
                <a:srgbClr val="FFD966"/>
              </a:highlight>
              <a:latin typeface="Comic Sans MS"/>
              <a:ea typeface="Comic Sans MS"/>
              <a:cs typeface="Comic Sans MS"/>
              <a:sym typeface="Comic Sans MS"/>
            </a:endParaRPr>
          </a:p>
        </p:txBody>
      </p:sp>
      <p:pic>
        <p:nvPicPr>
          <p:cNvPr id="136" name="Google Shape;136;p19"/>
          <p:cNvPicPr preferRelativeResize="0"/>
          <p:nvPr/>
        </p:nvPicPr>
        <p:blipFill>
          <a:blip r:embed="rId3">
            <a:alphaModFix/>
          </a:blip>
          <a:stretch>
            <a:fillRect/>
          </a:stretch>
        </p:blipFill>
        <p:spPr>
          <a:xfrm>
            <a:off x="7192550" y="747537"/>
            <a:ext cx="1859275" cy="1859275"/>
          </a:xfrm>
          <a:prstGeom prst="rect">
            <a:avLst/>
          </a:prstGeom>
          <a:noFill/>
          <a:ln>
            <a:noFill/>
          </a:ln>
        </p:spPr>
      </p:pic>
      <p:pic>
        <p:nvPicPr>
          <p:cNvPr id="137" name="Google Shape;137;p19"/>
          <p:cNvPicPr preferRelativeResize="0"/>
          <p:nvPr/>
        </p:nvPicPr>
        <p:blipFill rotWithShape="1">
          <a:blip r:embed="rId4">
            <a:alphaModFix/>
          </a:blip>
          <a:srcRect b="-3788"/>
          <a:stretch/>
        </p:blipFill>
        <p:spPr>
          <a:xfrm>
            <a:off x="5476448" y="1759966"/>
            <a:ext cx="1296690" cy="1296712"/>
          </a:xfrm>
          <a:prstGeom prst="rect">
            <a:avLst/>
          </a:prstGeom>
          <a:noFill/>
          <a:ln>
            <a:noFill/>
          </a:ln>
        </p:spPr>
      </p:pic>
      <p:pic>
        <p:nvPicPr>
          <p:cNvPr id="138" name="Google Shape;138;p19"/>
          <p:cNvPicPr preferRelativeResize="0"/>
          <p:nvPr/>
        </p:nvPicPr>
        <p:blipFill rotWithShape="1">
          <a:blip r:embed="rId5">
            <a:alphaModFix/>
          </a:blip>
          <a:srcRect l="15088" t="9779"/>
          <a:stretch/>
        </p:blipFill>
        <p:spPr>
          <a:xfrm>
            <a:off x="5838200" y="3731004"/>
            <a:ext cx="1296700" cy="1377762"/>
          </a:xfrm>
          <a:prstGeom prst="rect">
            <a:avLst/>
          </a:prstGeom>
          <a:noFill/>
          <a:ln>
            <a:noFill/>
          </a:ln>
        </p:spPr>
      </p:pic>
      <p:pic>
        <p:nvPicPr>
          <p:cNvPr id="139" name="Google Shape;139;p19"/>
          <p:cNvPicPr preferRelativeResize="0"/>
          <p:nvPr/>
        </p:nvPicPr>
        <p:blipFill rotWithShape="1">
          <a:blip r:embed="rId6">
            <a:alphaModFix/>
          </a:blip>
          <a:srcRect l="5285"/>
          <a:stretch/>
        </p:blipFill>
        <p:spPr>
          <a:xfrm>
            <a:off x="6919375" y="2281850"/>
            <a:ext cx="1432226" cy="1859274"/>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p:nvPr/>
        </p:nvSpPr>
        <p:spPr>
          <a:xfrm>
            <a:off x="236800" y="223625"/>
            <a:ext cx="6195900" cy="7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500">
                <a:highlight>
                  <a:srgbClr val="FFD966"/>
                </a:highlight>
                <a:latin typeface="Comic Sans MS"/>
                <a:ea typeface="Comic Sans MS"/>
                <a:cs typeface="Comic Sans MS"/>
                <a:sym typeface="Comic Sans MS"/>
              </a:rPr>
              <a:t>Watch the video “Mythical creatures”</a:t>
            </a:r>
            <a:endParaRPr sz="2500">
              <a:highlight>
                <a:srgbClr val="FFD966"/>
              </a:highlight>
              <a:latin typeface="Comic Sans MS"/>
              <a:ea typeface="Comic Sans MS"/>
              <a:cs typeface="Comic Sans MS"/>
              <a:sym typeface="Comic Sans MS"/>
            </a:endParaRPr>
          </a:p>
        </p:txBody>
      </p:sp>
      <p:pic>
        <p:nvPicPr>
          <p:cNvPr id="146" name="Google Shape;146;p20"/>
          <p:cNvPicPr preferRelativeResize="0"/>
          <p:nvPr/>
        </p:nvPicPr>
        <p:blipFill>
          <a:blip r:embed="rId5">
            <a:alphaModFix/>
          </a:blip>
          <a:stretch>
            <a:fillRect/>
          </a:stretch>
        </p:blipFill>
        <p:spPr>
          <a:xfrm>
            <a:off x="5703775" y="1249700"/>
            <a:ext cx="3195749" cy="3195749"/>
          </a:xfrm>
          <a:prstGeom prst="rect">
            <a:avLst/>
          </a:prstGeom>
          <a:noFill/>
          <a:ln>
            <a:noFill/>
          </a:ln>
        </p:spPr>
      </p:pic>
      <p:pic>
        <p:nvPicPr>
          <p:cNvPr id="2" name="Mythical creatures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6799" y="1133073"/>
            <a:ext cx="5758755" cy="395639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1"/>
          <p:cNvSpPr txBox="1"/>
          <p:nvPr/>
        </p:nvSpPr>
        <p:spPr>
          <a:xfrm>
            <a:off x="289400" y="171000"/>
            <a:ext cx="8524200" cy="99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500">
                <a:highlight>
                  <a:srgbClr val="FFD966"/>
                </a:highlight>
                <a:latin typeface="Comic Sans MS"/>
                <a:ea typeface="Comic Sans MS"/>
                <a:cs typeface="Comic Sans MS"/>
                <a:sym typeface="Comic Sans MS"/>
              </a:rPr>
              <a:t>Where does each creature in Harry Potter world live? Give a full answer.</a:t>
            </a:r>
            <a:endParaRPr sz="2500">
              <a:highlight>
                <a:srgbClr val="FFD966"/>
              </a:highlight>
              <a:latin typeface="Comic Sans MS"/>
              <a:ea typeface="Comic Sans MS"/>
              <a:cs typeface="Comic Sans MS"/>
              <a:sym typeface="Comic Sans MS"/>
            </a:endParaRPr>
          </a:p>
        </p:txBody>
      </p:sp>
      <p:sp>
        <p:nvSpPr>
          <p:cNvPr id="152" name="Google Shape;152;p21"/>
          <p:cNvSpPr txBox="1"/>
          <p:nvPr/>
        </p:nvSpPr>
        <p:spPr>
          <a:xfrm>
            <a:off x="4735700" y="1565425"/>
            <a:ext cx="3828000" cy="3209700"/>
          </a:xfrm>
          <a:prstGeom prst="rect">
            <a:avLst/>
          </a:prstGeom>
          <a:noFill/>
          <a:ln>
            <a:noFill/>
          </a:ln>
        </p:spPr>
        <p:txBody>
          <a:bodyPr spcFirstLastPara="1" wrap="square" lIns="91425" tIns="91425" rIns="91425" bIns="91425" anchor="t" anchorCtr="0">
            <a:noAutofit/>
          </a:bodyPr>
          <a:lstStyle/>
          <a:p>
            <a:pPr marL="457200" lvl="0" indent="-355600" algn="l" rtl="0">
              <a:lnSpc>
                <a:spcPct val="200000"/>
              </a:lnSpc>
              <a:spcBef>
                <a:spcPts val="0"/>
              </a:spcBef>
              <a:spcAft>
                <a:spcPts val="0"/>
              </a:spcAft>
              <a:buSzPts val="2000"/>
              <a:buFont typeface="Comic Sans MS"/>
              <a:buChar char="➔"/>
            </a:pPr>
            <a:r>
              <a:rPr lang="ru" sz="2000">
                <a:latin typeface="Comic Sans MS"/>
                <a:ea typeface="Comic Sans MS"/>
                <a:cs typeface="Comic Sans MS"/>
                <a:sym typeface="Comic Sans MS"/>
              </a:rPr>
              <a:t>The phoenix</a:t>
            </a:r>
            <a:endParaRPr sz="2000">
              <a:latin typeface="Comic Sans MS"/>
              <a:ea typeface="Comic Sans MS"/>
              <a:cs typeface="Comic Sans MS"/>
              <a:sym typeface="Comic Sans MS"/>
            </a:endParaRPr>
          </a:p>
          <a:p>
            <a:pPr marL="457200" lvl="0" indent="0" algn="l" rtl="0">
              <a:lnSpc>
                <a:spcPct val="200000"/>
              </a:lnSpc>
              <a:spcBef>
                <a:spcPts val="0"/>
              </a:spcBef>
              <a:spcAft>
                <a:spcPts val="0"/>
              </a:spcAft>
              <a:buNone/>
            </a:pP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Char char="➔"/>
            </a:pPr>
            <a:r>
              <a:rPr lang="ru" sz="2000">
                <a:latin typeface="Comic Sans MS"/>
                <a:ea typeface="Comic Sans MS"/>
                <a:cs typeface="Comic Sans MS"/>
                <a:sym typeface="Comic Sans MS"/>
              </a:rPr>
              <a:t>Chimeras </a:t>
            </a:r>
            <a:endParaRPr sz="2000">
              <a:latin typeface="Comic Sans MS"/>
              <a:ea typeface="Comic Sans MS"/>
              <a:cs typeface="Comic Sans MS"/>
              <a:sym typeface="Comic Sans MS"/>
            </a:endParaRPr>
          </a:p>
          <a:p>
            <a:pPr marL="457200" lvl="0" indent="0" algn="l" rtl="0">
              <a:lnSpc>
                <a:spcPct val="200000"/>
              </a:lnSpc>
              <a:spcBef>
                <a:spcPts val="0"/>
              </a:spcBef>
              <a:spcAft>
                <a:spcPts val="0"/>
              </a:spcAft>
              <a:buNone/>
            </a:pPr>
            <a:endParaRPr sz="2000">
              <a:latin typeface="Comic Sans MS"/>
              <a:ea typeface="Comic Sans MS"/>
              <a:cs typeface="Comic Sans MS"/>
              <a:sym typeface="Comic Sans MS"/>
            </a:endParaRPr>
          </a:p>
          <a:p>
            <a:pPr marL="457200" lvl="0" indent="-355600" algn="l" rtl="0">
              <a:lnSpc>
                <a:spcPct val="200000"/>
              </a:lnSpc>
              <a:spcBef>
                <a:spcPts val="0"/>
              </a:spcBef>
              <a:spcAft>
                <a:spcPts val="0"/>
              </a:spcAft>
              <a:buSzPts val="2000"/>
              <a:buFont typeface="Comic Sans MS"/>
              <a:buChar char="➔"/>
            </a:pPr>
            <a:r>
              <a:rPr lang="ru" sz="2000">
                <a:latin typeface="Comic Sans MS"/>
                <a:ea typeface="Comic Sans MS"/>
                <a:cs typeface="Comic Sans MS"/>
                <a:sym typeface="Comic Sans MS"/>
              </a:rPr>
              <a:t>Centaurs </a:t>
            </a:r>
            <a:endParaRPr sz="2000">
              <a:latin typeface="Comic Sans MS"/>
              <a:ea typeface="Comic Sans MS"/>
              <a:cs typeface="Comic Sans MS"/>
              <a:sym typeface="Comic Sans MS"/>
            </a:endParaRPr>
          </a:p>
        </p:txBody>
      </p:sp>
      <p:pic>
        <p:nvPicPr>
          <p:cNvPr id="153" name="Google Shape;153;p21"/>
          <p:cNvPicPr preferRelativeResize="0"/>
          <p:nvPr/>
        </p:nvPicPr>
        <p:blipFill>
          <a:blip r:embed="rId3">
            <a:alphaModFix/>
          </a:blip>
          <a:stretch>
            <a:fillRect/>
          </a:stretch>
        </p:blipFill>
        <p:spPr>
          <a:xfrm>
            <a:off x="1993825" y="2415050"/>
            <a:ext cx="1484150" cy="1484150"/>
          </a:xfrm>
          <a:prstGeom prst="rect">
            <a:avLst/>
          </a:prstGeom>
          <a:noFill/>
          <a:ln>
            <a:noFill/>
          </a:ln>
        </p:spPr>
      </p:pic>
      <p:pic>
        <p:nvPicPr>
          <p:cNvPr id="154" name="Google Shape;154;p21"/>
          <p:cNvPicPr preferRelativeResize="0"/>
          <p:nvPr/>
        </p:nvPicPr>
        <p:blipFill>
          <a:blip r:embed="rId4">
            <a:alphaModFix/>
          </a:blip>
          <a:stretch>
            <a:fillRect/>
          </a:stretch>
        </p:blipFill>
        <p:spPr>
          <a:xfrm>
            <a:off x="524075" y="3841000"/>
            <a:ext cx="2106849" cy="999900"/>
          </a:xfrm>
          <a:prstGeom prst="rect">
            <a:avLst/>
          </a:prstGeom>
          <a:noFill/>
          <a:ln>
            <a:noFill/>
          </a:ln>
        </p:spPr>
      </p:pic>
      <p:pic>
        <p:nvPicPr>
          <p:cNvPr id="155" name="Google Shape;155;p21"/>
          <p:cNvPicPr preferRelativeResize="0"/>
          <p:nvPr/>
        </p:nvPicPr>
        <p:blipFill rotWithShape="1">
          <a:blip r:embed="rId5">
            <a:alphaModFix/>
          </a:blip>
          <a:srcRect l="28284" t="12095" r="28180"/>
          <a:stretch/>
        </p:blipFill>
        <p:spPr>
          <a:xfrm>
            <a:off x="618275" y="1170900"/>
            <a:ext cx="1188500" cy="1799775"/>
          </a:xfrm>
          <a:prstGeom prst="rect">
            <a:avLst/>
          </a:prstGeom>
          <a:noFill/>
          <a:ln>
            <a:noFill/>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3b4a94a167ad739e97ac9537184b73437bcbb4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TotalTime>
  <Words>1080</Words>
  <Application>Microsoft Office PowerPoint</Application>
  <PresentationFormat>Экран (16:9)</PresentationFormat>
  <Paragraphs>158</Paragraphs>
  <Slides>25</Slides>
  <Notes>25</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25</vt:i4>
      </vt:variant>
    </vt:vector>
  </HeadingPairs>
  <TitlesOfParts>
    <vt:vector size="29" baseType="lpstr">
      <vt:lpstr>Comfortaa</vt:lpstr>
      <vt:lpstr>Comic Sans MS</vt:lpstr>
      <vt:lpstr>Arial</vt:lpstr>
      <vt:lpstr>Simple Light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Пользователь Windows</cp:lastModifiedBy>
  <cp:revision>7</cp:revision>
  <dcterms:modified xsi:type="dcterms:W3CDTF">2021-01-24T10:31:30Z</dcterms:modified>
</cp:coreProperties>
</file>