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media/image9.png" ContentType="image/png"/>
  <Override PartName="/ppt/media/image17.png" ContentType="image/png"/>
  <Override PartName="/ppt/media/image11.png" ContentType="image/png"/>
  <Override PartName="/ppt/media/image1.jpeg" ContentType="image/jpeg"/>
  <Override PartName="/ppt/media/image6.png" ContentType="image/png"/>
  <Override PartName="/ppt/media/image14.png" ContentType="image/png"/>
  <Override PartName="/ppt/media/image4.jpeg" ContentType="image/jpeg"/>
  <Override PartName="/ppt/media/image5.jpeg" ContentType="image/jpeg"/>
  <Override PartName="/ppt/media/image7.gif" ContentType="image/gif"/>
  <Override PartName="/ppt/media/image8.png" ContentType="image/png"/>
  <Override PartName="/ppt/media/image3.jpeg" ContentType="image/jpeg"/>
  <Override PartName="/ppt/media/image16.png" ContentType="image/png"/>
  <Override PartName="/ppt/media/image2.png" ContentType="image/png"/>
  <Override PartName="/ppt/media/image10.png" ContentType="image/png"/>
  <Override PartName="/ppt/media/image12.gif" ContentType="image/gif"/>
  <Override PartName="/ppt/media/image13.png" ContentType="image/png"/>
  <Override PartName="/ppt/media/image18.png" ContentType="image/png"/>
  <Override PartName="/ppt/media/image20.png" ContentType="image/png"/>
  <Override PartName="/ppt/media/image15.png" ContentType="image/png"/>
  <Override PartName="/ppt/media/image21.gif" ContentType="image/gif"/>
  <Override PartName="/ppt/media/image19.png" ContentType="image/png"/>
  <Override PartName="/ppt/media/image22.jpeg" ContentType="image/jpeg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notesSlides/_rels/notesSlide15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15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8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dt" idx="4"/>
          </p:nvPr>
        </p:nvSpPr>
        <p:spPr>
          <a:xfrm>
            <a:off x="3884400" y="0"/>
            <a:ext cx="2971800" cy="458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sldImg"/>
          </p:nvPr>
        </p:nvSpPr>
        <p:spPr>
          <a:xfrm>
            <a:off x="1371600" y="1142640"/>
            <a:ext cx="4114800" cy="308628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move the slide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body"/>
          </p:nvPr>
        </p:nvSpPr>
        <p:spPr>
          <a:xfrm>
            <a:off x="685800" y="4400280"/>
            <a:ext cx="5486400" cy="360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uFillTx/>
                <a:latin typeface="Calibri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ftr" idx="5"/>
          </p:nvPr>
        </p:nvSpPr>
        <p:spPr>
          <a:xfrm>
            <a:off x="-360" y="8685360"/>
            <a:ext cx="2971800" cy="458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PlaceHolder 6"/>
          <p:cNvSpPr>
            <a:spLocks noGrp="1"/>
          </p:cNvSpPr>
          <p:nvPr>
            <p:ph type="sldNum" idx="6"/>
          </p:nvPr>
        </p:nvSpPr>
        <p:spPr>
          <a:xfrm>
            <a:off x="3884400" y="8685360"/>
            <a:ext cx="2971800" cy="458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A31B7CD-D9D9-4F9B-ADEA-37D9BE8C297E}" type="slidenum">
              <a:rPr b="0" lang="ru-RU" sz="12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800" cy="3086280"/>
          </a:xfrm>
          <a:prstGeom prst="rect">
            <a:avLst/>
          </a:prstGeom>
          <a:ln w="0">
            <a:noFill/>
          </a:ln>
        </p:spPr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85800" y="4400280"/>
            <a:ext cx="5486400" cy="360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9" name="Google Shape;268;p18:notes"/>
          <p:cNvSpPr/>
          <p:nvPr/>
        </p:nvSpPr>
        <p:spPr>
          <a:xfrm>
            <a:off x="3884760" y="8685360"/>
            <a:ext cx="2971800" cy="45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A3B0B3F-0693-4F00-8631-C80B3D86C58B}" type="slidenum">
              <a:rPr b="0" lang="en-US" sz="12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800" cy="3086280"/>
          </a:xfrm>
          <a:prstGeom prst="rect">
            <a:avLst/>
          </a:prstGeom>
          <a:ln w="0">
            <a:noFill/>
          </a:ln>
        </p:spPr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85800" y="4400280"/>
            <a:ext cx="5486400" cy="360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6" name="Номер слайда 3"/>
          <p:cNvSpPr/>
          <p:nvPr/>
        </p:nvSpPr>
        <p:spPr>
          <a:xfrm>
            <a:off x="3884760" y="8685360"/>
            <a:ext cx="2971800" cy="45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EDA44A1-443A-46EB-99CA-BACEA20C2592}" type="slidenum">
              <a:rPr b="0" lang="en-US" sz="12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DCF8ACB-CF9F-4AF5-9510-C1E9E9B33C0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s-ES" sz="14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60B0D9E-E688-42AD-9197-0EA17006484D}" type="slidenum">
              <a:rPr b="0" lang="es-ES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gif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gif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gif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gif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1.gif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gif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9.png"/><Relationship Id="rId5" Type="http://schemas.openxmlformats.org/officeDocument/2006/relationships/image" Target="../media/image9.png"/><Relationship Id="rId6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030560" y="1700280"/>
            <a:ext cx="5113440" cy="1930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400" strike="noStrike" u="none">
                <a:solidFill>
                  <a:srgbClr val="002060"/>
                </a:solidFill>
                <a:uFillTx/>
                <a:latin typeface="comic"/>
              </a:rPr>
              <a:t>The Lord of Greenwood</a:t>
            </a:r>
            <a:endParaRPr b="0" lang="en-US" sz="5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7" name="Picture 4" descr="Robin Hood in the Greenwood: Curry, Jane Louise, Downing, Julie:  9780689801471: Amazon.com: Books"/>
          <p:cNvPicPr/>
          <p:nvPr/>
        </p:nvPicPr>
        <p:blipFill>
          <a:blip r:embed="rId1"/>
          <a:stretch/>
        </p:blipFill>
        <p:spPr>
          <a:xfrm>
            <a:off x="450720" y="115920"/>
            <a:ext cx="3945240" cy="11783880"/>
          </a:xfrm>
          <a:prstGeom prst="rect">
            <a:avLst/>
          </a:prstGeom>
          <a:ln w="0">
            <a:noFill/>
          </a:ln>
        </p:spPr>
      </p:pic>
    </p:spTree>
  </p:cSld>
  <p:transition spd="slow">
    <p:split dir="out" orient="vert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6" name="Объект 2" descr=""/>
          <p:cNvPicPr/>
          <p:nvPr/>
        </p:nvPicPr>
        <p:blipFill>
          <a:blip r:embed="rId1"/>
          <a:stretch/>
        </p:blipFill>
        <p:spPr>
          <a:xfrm>
            <a:off x="2266920" y="1700280"/>
            <a:ext cx="4848120" cy="3313080"/>
          </a:xfrm>
          <a:prstGeom prst="rect">
            <a:avLst/>
          </a:prstGeom>
          <a:ln w="0">
            <a:noFill/>
          </a:ln>
        </p:spPr>
      </p:pic>
    </p:spTree>
  </p:cSld>
  <p:transition spd="med">
    <p:pull dir="l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"/>
          <p:cNvSpPr txBox="1"/>
          <p:nvPr/>
        </p:nvSpPr>
        <p:spPr>
          <a:xfrm>
            <a:off x="103320" y="1234800"/>
            <a:ext cx="8937360" cy="5218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000000"/>
                </a:solidFill>
                <a:uFillTx/>
                <a:latin typeface="Arial"/>
              </a:rPr>
              <a:t>A          The men asked Robert to be their leader.</a:t>
            </a:r>
            <a:endParaRPr b="0" lang="en-US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000000"/>
                </a:solidFill>
                <a:uFillTx/>
                <a:latin typeface="Arial"/>
              </a:rPr>
              <a:t>B          Robert changed his name to Robin Hood.</a:t>
            </a:r>
            <a:endParaRPr b="0" lang="en-US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000000"/>
                </a:solidFill>
                <a:uFillTx/>
                <a:latin typeface="Arial"/>
              </a:rPr>
              <a:t>C          Will Scarlet gave Robin Hood a bow and arrow and a green hood to wear.</a:t>
            </a:r>
            <a:endParaRPr b="0" lang="en-US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000000"/>
                </a:solidFill>
                <a:uFillTx/>
                <a:latin typeface="Arial"/>
              </a:rPr>
              <a:t>D         The sheriff entered the church.</a:t>
            </a:r>
            <a:endParaRPr b="0" lang="en-US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000000"/>
                </a:solidFill>
                <a:uFillTx/>
                <a:latin typeface="Arial"/>
              </a:rPr>
              <a:t>E         Marian and Robert were in a church.</a:t>
            </a:r>
            <a:endParaRPr b="0" lang="en-US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000000"/>
                </a:solidFill>
                <a:uFillTx/>
                <a:latin typeface="Arial"/>
              </a:rPr>
              <a:t>F         Robert escaped the guards on a horse.</a:t>
            </a:r>
            <a:endParaRPr b="0" lang="en-US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000000"/>
                </a:solidFill>
                <a:uFillTx/>
                <a:latin typeface="Arial"/>
              </a:rPr>
              <a:t>G        The sheriff told his men to arrest Robert.</a:t>
            </a:r>
            <a:endParaRPr b="0" lang="en-US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6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000000"/>
                </a:solidFill>
                <a:uFillTx/>
                <a:latin typeface="Arial"/>
              </a:rPr>
              <a:t>H         A group of men stopped Robert in the forest</a:t>
            </a:r>
            <a:r>
              <a:rPr b="0" lang="en-US" sz="2600" strike="noStrike" u="none">
                <a:solidFill>
                  <a:srgbClr val="000000"/>
                </a:solidFill>
                <a:uFillTx/>
                <a:latin typeface="Arial"/>
              </a:rPr>
              <a:t>.</a:t>
            </a:r>
            <a:endParaRPr b="0" lang="en-US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8" name="Прямоугольник: скругленные углы 1" descr=""/>
          <p:cNvPicPr/>
          <p:nvPr/>
        </p:nvPicPr>
        <p:blipFill>
          <a:blip r:embed="rId1"/>
          <a:stretch/>
        </p:blipFill>
        <p:spPr>
          <a:xfrm>
            <a:off x="506520" y="1347840"/>
            <a:ext cx="438120" cy="298440"/>
          </a:xfrm>
          <a:prstGeom prst="rect">
            <a:avLst/>
          </a:prstGeom>
          <a:ln w="0">
            <a:noFill/>
          </a:ln>
        </p:spPr>
      </p:pic>
      <p:pic>
        <p:nvPicPr>
          <p:cNvPr id="69" name="Прямоугольник: скругленные углы 4" descr=""/>
          <p:cNvPicPr/>
          <p:nvPr/>
        </p:nvPicPr>
        <p:blipFill>
          <a:blip r:embed="rId2"/>
          <a:stretch/>
        </p:blipFill>
        <p:spPr>
          <a:xfrm>
            <a:off x="506520" y="1773360"/>
            <a:ext cx="438120" cy="299880"/>
          </a:xfrm>
          <a:prstGeom prst="rect">
            <a:avLst/>
          </a:prstGeom>
          <a:ln w="0">
            <a:noFill/>
          </a:ln>
        </p:spPr>
      </p:pic>
      <p:pic>
        <p:nvPicPr>
          <p:cNvPr id="70" name="Прямоугольник: скругленные углы 7" descr=""/>
          <p:cNvPicPr/>
          <p:nvPr/>
        </p:nvPicPr>
        <p:blipFill>
          <a:blip r:embed="rId3"/>
          <a:stretch/>
        </p:blipFill>
        <p:spPr>
          <a:xfrm>
            <a:off x="523800" y="2219400"/>
            <a:ext cx="446040" cy="304560"/>
          </a:xfrm>
          <a:prstGeom prst="rect">
            <a:avLst/>
          </a:prstGeom>
          <a:ln w="0">
            <a:noFill/>
          </a:ln>
        </p:spPr>
      </p:pic>
      <p:pic>
        <p:nvPicPr>
          <p:cNvPr id="71" name="Прямоугольник: скругленные углы 8" descr=""/>
          <p:cNvPicPr/>
          <p:nvPr/>
        </p:nvPicPr>
        <p:blipFill>
          <a:blip r:embed="rId4"/>
          <a:stretch/>
        </p:blipFill>
        <p:spPr>
          <a:xfrm>
            <a:off x="469800" y="3517920"/>
            <a:ext cx="444600" cy="298440"/>
          </a:xfrm>
          <a:prstGeom prst="rect">
            <a:avLst/>
          </a:prstGeom>
          <a:ln w="0">
            <a:noFill/>
          </a:ln>
        </p:spPr>
      </p:pic>
      <p:pic>
        <p:nvPicPr>
          <p:cNvPr id="72" name="Прямоугольник: скругленные углы 9" descr=""/>
          <p:cNvPicPr/>
          <p:nvPr/>
        </p:nvPicPr>
        <p:blipFill>
          <a:blip r:embed="rId5"/>
          <a:stretch/>
        </p:blipFill>
        <p:spPr>
          <a:xfrm>
            <a:off x="476280" y="3962520"/>
            <a:ext cx="438120" cy="298440"/>
          </a:xfrm>
          <a:prstGeom prst="rect">
            <a:avLst/>
          </a:prstGeom>
          <a:ln w="0">
            <a:noFill/>
          </a:ln>
        </p:spPr>
      </p:pic>
      <p:pic>
        <p:nvPicPr>
          <p:cNvPr id="73" name="Прямоугольник: скругленные углы 10" descr=""/>
          <p:cNvPicPr/>
          <p:nvPr/>
        </p:nvPicPr>
        <p:blipFill>
          <a:blip r:embed="rId6"/>
          <a:stretch/>
        </p:blipFill>
        <p:spPr>
          <a:xfrm>
            <a:off x="517680" y="4376880"/>
            <a:ext cx="446040" cy="298440"/>
          </a:xfrm>
          <a:prstGeom prst="rect">
            <a:avLst/>
          </a:prstGeom>
          <a:ln w="0">
            <a:noFill/>
          </a:ln>
        </p:spPr>
      </p:pic>
      <p:pic>
        <p:nvPicPr>
          <p:cNvPr id="74" name="Прямоугольник: скругленные углы 11" descr=""/>
          <p:cNvPicPr/>
          <p:nvPr/>
        </p:nvPicPr>
        <p:blipFill>
          <a:blip r:embed="rId7"/>
          <a:stretch/>
        </p:blipFill>
        <p:spPr>
          <a:xfrm>
            <a:off x="506520" y="4913280"/>
            <a:ext cx="438120" cy="298440"/>
          </a:xfrm>
          <a:prstGeom prst="rect">
            <a:avLst/>
          </a:prstGeom>
          <a:ln w="0">
            <a:noFill/>
          </a:ln>
        </p:spPr>
      </p:pic>
      <p:pic>
        <p:nvPicPr>
          <p:cNvPr id="75" name="Прямоугольник: скругленные углы 12" descr=""/>
          <p:cNvPicPr/>
          <p:nvPr/>
        </p:nvPicPr>
        <p:blipFill>
          <a:blip r:embed="rId8"/>
          <a:stretch/>
        </p:blipFill>
        <p:spPr>
          <a:xfrm>
            <a:off x="523800" y="5383080"/>
            <a:ext cx="446040" cy="298440"/>
          </a:xfrm>
          <a:prstGeom prst="rect">
            <a:avLst/>
          </a:prstGeom>
          <a:ln w="0">
            <a:noFill/>
          </a:ln>
        </p:spPr>
      </p:pic>
      <p:sp>
        <p:nvSpPr>
          <p:cNvPr id="76" name="Google Shape;68;p15"/>
          <p:cNvSpPr/>
          <p:nvPr/>
        </p:nvSpPr>
        <p:spPr>
          <a:xfrm>
            <a:off x="522360" y="149400"/>
            <a:ext cx="8145360" cy="72684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Put the events in the order they </a:t>
            </a: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happened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med">
    <p:pull dir="l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Объект 5" descr=""/>
          <p:cNvPicPr/>
          <p:nvPr/>
        </p:nvPicPr>
        <p:blipFill>
          <a:blip r:embed="rId1"/>
          <a:stretch/>
        </p:blipFill>
        <p:spPr>
          <a:xfrm>
            <a:off x="1908000" y="1052640"/>
            <a:ext cx="4888080" cy="3816360"/>
          </a:xfrm>
          <a:prstGeom prst="rect">
            <a:avLst/>
          </a:prstGeom>
          <a:ln w="0">
            <a:noFill/>
          </a:ln>
        </p:spPr>
      </p:pic>
    </p:spTree>
  </p:cSld>
  <p:transition spd="slow">
    <p:cover dir="l"/>
  </p:transition>
  <p:timing>
    <p:tnLst>
      <p:par>
        <p:cTn id="142" dur="indefinite" restart="never" nodeType="tmRoot">
          <p:childTnLst>
            <p:seq>
              <p:cTn id="143" dur="indefinite" nodeType="mainSeq">
                <p:childTnLst>
                  <p:par>
                    <p:cTn id="144" nodeType="clickEffect" fill="hold">
                      <p:stCondLst>
                        <p:cond delay="indefinite"/>
                      </p:stCondLst>
                      <p:childTnLst>
                        <p:par>
                          <p:cTn id="14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6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"/>
          <p:cNvGraphicFramePr/>
          <p:nvPr/>
        </p:nvGraphicFramePr>
        <p:xfrm>
          <a:off x="250920" y="2754360"/>
          <a:ext cx="8642160" cy="3384360"/>
        </p:xfrm>
        <a:graphic>
          <a:graphicData uri="http://schemas.openxmlformats.org/drawingml/2006/table">
            <a:tbl>
              <a:tblPr/>
              <a:tblGrid>
                <a:gridCol w="4321080"/>
                <a:gridCol w="4321080"/>
              </a:tblGrid>
              <a:tr h="530280">
                <a:tc>
                  <a:txBody>
                    <a:bodyPr tIns="46800" bIns="46800" anchor="t">
                      <a:noAutofit/>
                    </a:bodyPr>
                    <a:p>
                      <a:pPr algn="ctr"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800" strike="noStrike" u="none">
                          <a:solidFill>
                            <a:srgbClr val="c00000"/>
                          </a:solidFill>
                          <a:uFillTx/>
                          <a:latin typeface="Arial"/>
                        </a:rPr>
                        <a:t>Robin Hood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 tIns="46800" bIns="46800" anchor="t">
                      <a:noAutofit/>
                    </a:bodyPr>
                    <a:p>
                      <a:pPr algn="ctr"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800" strike="noStrike" u="none">
                          <a:solidFill>
                            <a:srgbClr val="c00000"/>
                          </a:solidFill>
                          <a:uFillTx/>
                          <a:latin typeface="Arial"/>
                        </a:rPr>
                        <a:t>Sheriff of Nottingham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</a:tr>
              <a:tr h="2854080">
                <a:tc>
                  <a:txBody>
                    <a:bodyPr tIns="46800" bIns="46800"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tIns="46800" bIns="46800"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02680"/>
            <a:ext cx="8229600" cy="77796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Complete the table using the words below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" name="Прямоугольник: скругленные углы 1"/>
          <p:cNvSpPr/>
          <p:nvPr/>
        </p:nvSpPr>
        <p:spPr>
          <a:xfrm>
            <a:off x="552600" y="1967040"/>
            <a:ext cx="2797200" cy="4460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0070c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70c0"/>
                </a:solidFill>
                <a:uFillTx/>
                <a:latin typeface="Arial"/>
              </a:rPr>
              <a:t>Loyal to King Richard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Прямоугольник: скругленные углы 5"/>
          <p:cNvSpPr/>
          <p:nvPr/>
        </p:nvSpPr>
        <p:spPr>
          <a:xfrm>
            <a:off x="5477040" y="1322280"/>
            <a:ext cx="3219120" cy="4460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0070c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70c0"/>
                </a:solidFill>
                <a:uFillTx/>
                <a:latin typeface="Arial"/>
              </a:rPr>
              <a:t>lives in Sherwood forest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" name="Прямоугольник: скругленные углы 6"/>
          <p:cNvSpPr/>
          <p:nvPr/>
        </p:nvSpPr>
        <p:spPr>
          <a:xfrm>
            <a:off x="5467320" y="1960560"/>
            <a:ext cx="3219480" cy="4460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0070c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70c0"/>
                </a:solidFill>
                <a:uFillTx/>
                <a:latin typeface="Arial"/>
              </a:rPr>
              <a:t>lives in Nottingham castle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" name="Прямоугольник: скругленные углы 7"/>
          <p:cNvSpPr/>
          <p:nvPr/>
        </p:nvSpPr>
        <p:spPr>
          <a:xfrm>
            <a:off x="582480" y="1314360"/>
            <a:ext cx="2737080" cy="4460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0070c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70c0"/>
                </a:solidFill>
                <a:uFillTx/>
                <a:latin typeface="Arial"/>
              </a:rPr>
              <a:t>Loyal to Prince John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Прямоугольник: скругленные углы 8"/>
          <p:cNvSpPr/>
          <p:nvPr/>
        </p:nvSpPr>
        <p:spPr>
          <a:xfrm>
            <a:off x="4005360" y="1995480"/>
            <a:ext cx="774720" cy="3081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0070c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70c0"/>
                </a:solidFill>
                <a:uFillTx/>
                <a:latin typeface="Arial"/>
              </a:rPr>
              <a:t>evil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Прямоугольник: скругленные углы 9"/>
          <p:cNvSpPr/>
          <p:nvPr/>
        </p:nvSpPr>
        <p:spPr>
          <a:xfrm>
            <a:off x="3605040" y="1349280"/>
            <a:ext cx="1576440" cy="3682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0070c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70c0"/>
                </a:solidFill>
                <a:uFillTx/>
                <a:latin typeface="Arial"/>
              </a:rPr>
              <a:t>hones</a:t>
            </a:r>
            <a:r>
              <a:rPr b="0" lang="en-US" sz="1800" strike="noStrike" u="none">
                <a:solidFill>
                  <a:srgbClr val="0070c0"/>
                </a:solidFill>
                <a:uFillTx/>
                <a:latin typeface="Arial"/>
              </a:rPr>
              <a:t>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6" name="Рисунок 10" descr=""/>
          <p:cNvPicPr/>
          <p:nvPr/>
        </p:nvPicPr>
        <p:blipFill>
          <a:blip r:embed="rId1"/>
          <a:stretch/>
        </p:blipFill>
        <p:spPr>
          <a:xfrm>
            <a:off x="3159000" y="920880"/>
            <a:ext cx="2665440" cy="2079360"/>
          </a:xfrm>
          <a:prstGeom prst="rect">
            <a:avLst/>
          </a:prstGeom>
          <a:ln w="0">
            <a:noFill/>
          </a:ln>
        </p:spPr>
      </p:pic>
    </p:spTree>
  </p:cSld>
  <p:transition spd="med">
    <p:pull dir="l"/>
  </p:transition>
  <p:timing>
    <p:tnLst>
      <p:par>
        <p:cTn id="149" dur="indefinite" restart="never" nodeType="tmRoot">
          <p:childTnLst>
            <p:seq>
              <p:cTn id="150" dur="indefinite" nodeType="mainSeq">
                <p:childTnLst>
                  <p:par>
                    <p:cTn id="151" nodeType="clickEffect" fill="hold">
                      <p:stCondLst>
                        <p:cond delay="indefinite"/>
                      </p:stCondLst>
                      <p:childTnLst>
                        <p:par>
                          <p:cTn id="15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>
                                      <p:cBhvr>
                                        <p:cTn id="154" dur="2000" fill="hold"/>
                                        <p:tgtEl>
                                          <p:spTgt spid="8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nodeType="clickEffect" fill="hold">
                      <p:stCondLst>
                        <p:cond delay="indefinite"/>
                      </p:stCondLst>
                      <p:childTnLst>
                        <p:par>
                          <p:cTn id="15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path" presetID="51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91 -1.48148E-006 L -0.17431 0.09028 C -0.0967 0.10903 -0.05399 0.13773 -0.05399 0.16736 C -0.05399 0.20116 -0.0967 0.22801 -0.17431 0.24699 L -0.5191 0.33773 E">
                                      <p:cBhvr>
                                        <p:cTn id="158" dur="2000" fill="hold"/>
                                        <p:tgtEl>
                                          <p:spTgt spid="81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nodeType="clickEffect" fill="hold">
                      <p:stCondLst>
                        <p:cond delay="indefinite"/>
                      </p:stCondLst>
                      <p:childTnLst>
                        <p:par>
                          <p:cTn id="16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006 4.07407E-006 L 0.20868 0.33564 E">
                                      <p:cBhvr>
                                        <p:cTn id="162" dur="2000" fill="hold"/>
                                        <p:tgtEl>
                                          <p:spTgt spid="8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nodeType="clickEffect" fill="hold">
                      <p:stCondLst>
                        <p:cond delay="indefinite"/>
                      </p:stCondLst>
                      <p:childTnLst>
                        <p:par>
                          <p:cTn id="16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006 -1.11111E-006 L -0.21666 0.46528 E">
                                      <p:cBhvr>
                                        <p:cTn id="166" dur="2000" fill="hold"/>
                                        <p:tgtEl>
                                          <p:spTgt spid="8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nodeType="clickEffect" fill="hold">
                      <p:stCondLst>
                        <p:cond delay="indefinite"/>
                      </p:stCondLst>
                      <p:childTnLst>
                        <p:par>
                          <p:cTn id="16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8 -0.02731 L 0.51493 0.52547 E">
                                      <p:cBhvr>
                                        <p:cTn id="170" dur="2000" fill="hold"/>
                                        <p:tgtEl>
                                          <p:spTgt spid="8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nodeType="clickEffect" fill="hold">
                      <p:stCondLst>
                        <p:cond delay="indefinite"/>
                      </p:stCondLst>
                      <p:childTnLst>
                        <p:par>
                          <p:cTn id="17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3" nodeType="click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006 -2.96296E-006 L -0.00469 0.46435 E">
                                      <p:cBhvr>
                                        <p:cTn id="174" dur="2000" fill="hold"/>
                                        <p:tgtEl>
                                          <p:spTgt spid="8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nodeType="clickEffect" fill="hold">
                      <p:stCondLst>
                        <p:cond delay="indefinite"/>
                      </p:stCondLst>
                      <p:childTnLst>
                        <p:par>
                          <p:cTn id="17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7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8" name="Объект 2" descr=""/>
          <p:cNvPicPr/>
          <p:nvPr/>
        </p:nvPicPr>
        <p:blipFill>
          <a:blip r:embed="rId1"/>
          <a:stretch/>
        </p:blipFill>
        <p:spPr>
          <a:xfrm>
            <a:off x="2266920" y="1700280"/>
            <a:ext cx="4848120" cy="3313080"/>
          </a:xfrm>
          <a:prstGeom prst="rect">
            <a:avLst/>
          </a:prstGeom>
          <a:ln w="0">
            <a:noFill/>
          </a:ln>
        </p:spPr>
      </p:pic>
    </p:spTree>
  </p:cSld>
  <p:transition spd="med">
    <p:pull dir="l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0240" y="1773360"/>
            <a:ext cx="5145120" cy="148896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300" strike="noStrike" u="none">
                <a:solidFill>
                  <a:srgbClr val="000000"/>
                </a:solidFill>
                <a:uFillTx/>
                <a:latin typeface="Tahoma"/>
                <a:ea typeface="Tahoma"/>
              </a:rPr>
              <a:t>In today’s lesson:</a:t>
            </a:r>
            <a:endParaRPr b="0" lang="en-US" sz="3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" name="Google Shape;271;p18"/>
          <p:cNvSpPr/>
          <p:nvPr/>
        </p:nvSpPr>
        <p:spPr>
          <a:xfrm>
            <a:off x="752400" y="3116160"/>
            <a:ext cx="6410520" cy="15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marL="150840" indent="-150840">
              <a:lnSpc>
                <a:spcPct val="100000"/>
              </a:lnSpc>
              <a:buClr>
                <a:srgbClr val="bbe0e3"/>
              </a:buClr>
              <a:buSzPct val="133000"/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bbe0e3"/>
                </a:solidFill>
                <a:uFillTx/>
                <a:latin typeface="Tahoma"/>
                <a:ea typeface="Tahoma"/>
              </a:rPr>
              <a:t> </a:t>
            </a:r>
            <a:r>
              <a:rPr b="1" lang="en-US" sz="2400" strike="noStrike" u="none">
                <a:solidFill>
                  <a:srgbClr val="0070c0"/>
                </a:solidFill>
                <a:uFillTx/>
                <a:latin typeface="Tahoma"/>
                <a:ea typeface="Tahoma"/>
              </a:rPr>
              <a:t>learnt new words;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50840" indent="-150840">
              <a:lnSpc>
                <a:spcPct val="100000"/>
              </a:lnSpc>
              <a:buClr>
                <a:srgbClr val="bbe0e3"/>
              </a:buClr>
              <a:buSzPct val="133000"/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70c0"/>
                </a:solidFill>
                <a:uFillTx/>
                <a:latin typeface="Tahoma"/>
                <a:ea typeface="Tahoma"/>
              </a:rPr>
              <a:t> </a:t>
            </a:r>
            <a:r>
              <a:rPr b="1" lang="en-US" sz="2400" strike="noStrike" u="none">
                <a:solidFill>
                  <a:srgbClr val="0070c0"/>
                </a:solidFill>
                <a:uFillTx/>
                <a:latin typeface="Tahoma"/>
                <a:ea typeface="Tahoma"/>
              </a:rPr>
              <a:t>discussed the story about Robin Hood;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50840" indent="-150840">
              <a:lnSpc>
                <a:spcPct val="100000"/>
              </a:lnSpc>
              <a:buClr>
                <a:srgbClr val="bbe0e3"/>
              </a:buClr>
              <a:buSzPct val="133000"/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70c0"/>
                </a:solidFill>
                <a:uFillTx/>
                <a:latin typeface="Tahoma"/>
                <a:ea typeface="Tahoma"/>
              </a:rPr>
              <a:t> </a:t>
            </a:r>
            <a:r>
              <a:rPr b="1" lang="en-US" sz="2400" strike="noStrike" u="none">
                <a:solidFill>
                  <a:srgbClr val="0070c0"/>
                </a:solidFill>
                <a:uFillTx/>
                <a:latin typeface="Tahoma"/>
                <a:ea typeface="Tahoma"/>
              </a:rPr>
              <a:t>complete all the tasks.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50840" indent="-150840">
              <a:lnSpc>
                <a:spcPct val="100000"/>
              </a:lnSpc>
              <a:buClr>
                <a:srgbClr val="bbe0e3"/>
              </a:buClr>
              <a:buSzPct val="133000"/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70c0"/>
                </a:solidFill>
                <a:uFillTx/>
                <a:latin typeface="Tahoma"/>
                <a:ea typeface="Tahoma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1" name="Рисунок 4" descr=""/>
          <p:cNvPicPr/>
          <p:nvPr/>
        </p:nvPicPr>
        <p:blipFill>
          <a:blip r:embed="rId1"/>
          <a:stretch/>
        </p:blipFill>
        <p:spPr>
          <a:xfrm>
            <a:off x="5175360" y="484200"/>
            <a:ext cx="3413160" cy="2665440"/>
          </a:xfrm>
          <a:prstGeom prst="rect">
            <a:avLst/>
          </a:prstGeom>
          <a:ln w="0">
            <a:noFill/>
          </a:ln>
        </p:spPr>
      </p:pic>
    </p:spTree>
  </p:cSld>
  <p:transition spd="med">
    <p:pull dir="l"/>
  </p:transition>
  <p:timing>
    <p:tnLst>
      <p:par>
        <p:cTn id="180" dur="indefinite" restart="never" nodeType="tmRoot">
          <p:childTnLst>
            <p:seq>
              <p:cTn id="181" dur="indefinite" nodeType="mainSeq">
                <p:childTnLst>
                  <p:par>
                    <p:cTn id="182" nodeType="clickEffect" fill="hold">
                      <p:stCondLst>
                        <p:cond delay="indefinite"/>
                      </p:stCondLst>
                      <p:childTnLst>
                        <p:par>
                          <p:cTn id="18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-1246680" y="1079640"/>
            <a:ext cx="7728120" cy="1109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ru-RU" sz="3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3" name="Picture 2" descr="Amazon.com : Modern Occasion Card Goodbye &amp; Goodluck - 7 x 5 inches -  Piccadilly Greetings : Office Products"/>
          <p:cNvPicPr/>
          <p:nvPr/>
        </p:nvPicPr>
        <p:blipFill>
          <a:blip r:embed="rId1"/>
          <a:stretch/>
        </p:blipFill>
        <p:spPr>
          <a:xfrm>
            <a:off x="900000" y="476280"/>
            <a:ext cx="6480360" cy="4722840"/>
          </a:xfrm>
          <a:prstGeom prst="rect">
            <a:avLst/>
          </a:prstGeom>
          <a:ln w="0">
            <a:noFill/>
          </a:ln>
        </p:spPr>
      </p:pic>
    </p:spTree>
  </p:cSld>
  <p:transition spd="med">
    <p:pull dir="l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44"/>
          <p:cNvSpPr/>
          <p:nvPr/>
        </p:nvSpPr>
        <p:spPr>
          <a:xfrm>
            <a:off x="684360" y="1341360"/>
            <a:ext cx="7559640" cy="233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430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7030a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7030a0"/>
                </a:solidFill>
                <a:uFillTx/>
                <a:latin typeface="Tahoma"/>
                <a:ea typeface="Tahoma"/>
              </a:rPr>
              <a:t>Learn the new words, predict the content of story;</a:t>
            </a:r>
            <a:endParaRPr b="0" lang="en-US" sz="2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7030a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7030a0"/>
                </a:solidFill>
                <a:uFillTx/>
                <a:latin typeface="Tahoma"/>
                <a:ea typeface="Tahoma"/>
              </a:rPr>
              <a:t>Listen and read the text about Robin Hood;</a:t>
            </a:r>
            <a:endParaRPr b="0" lang="en-US" sz="2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7030a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7030a0"/>
                </a:solidFill>
                <a:uFillTx/>
                <a:latin typeface="Tahoma"/>
                <a:ea typeface="Tahoma"/>
              </a:rPr>
              <a:t>Complete the tasks after reading</a:t>
            </a:r>
            <a:r>
              <a:rPr b="1" lang="kk-KZ" sz="2100" strike="noStrike" u="none">
                <a:solidFill>
                  <a:srgbClr val="7030a0"/>
                </a:solidFill>
                <a:uFillTx/>
                <a:latin typeface="Tahoma"/>
                <a:ea typeface="Tahoma"/>
              </a:rPr>
              <a:t> </a:t>
            </a:r>
            <a:r>
              <a:rPr b="1" lang="en-US" sz="2100" strike="noStrike" u="none">
                <a:solidFill>
                  <a:srgbClr val="7030a0"/>
                </a:solidFill>
                <a:uFillTx/>
                <a:latin typeface="Tahoma"/>
                <a:ea typeface="Tahoma"/>
              </a:rPr>
              <a:t>the story</a:t>
            </a:r>
            <a:r>
              <a:rPr b="1" i="1" lang="en-US" sz="2100" strike="noStrike" u="none">
                <a:solidFill>
                  <a:srgbClr val="7030a0"/>
                </a:solidFill>
                <a:uFillTx/>
                <a:latin typeface="Tahoma"/>
                <a:ea typeface="Tahoma"/>
              </a:rPr>
              <a:t>.</a:t>
            </a:r>
            <a:endParaRPr b="0" lang="en-US" sz="2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71640" y="620280"/>
            <a:ext cx="5145120" cy="96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ID" sz="3000" strike="noStrike" u="none">
                <a:solidFill>
                  <a:srgbClr val="000000"/>
                </a:solidFill>
                <a:uFillTx/>
                <a:latin typeface="Tahoma"/>
                <a:ea typeface="Tahoma"/>
              </a:rPr>
              <a:t>In today’s lesson we will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slow">
    <p:cover dir="l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68;p15"/>
          <p:cNvSpPr/>
          <p:nvPr/>
        </p:nvSpPr>
        <p:spPr>
          <a:xfrm>
            <a:off x="2124000" y="168120"/>
            <a:ext cx="4660920" cy="6480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rmAutofit fontScale="92500" lnSpcReduction="9999"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ID" sz="32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Learn the new words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" name=""/>
          <p:cNvSpPr txBox="1"/>
          <p:nvPr/>
        </p:nvSpPr>
        <p:spPr>
          <a:xfrm>
            <a:off x="229680" y="1413000"/>
            <a:ext cx="1522440" cy="1093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25000" lnSpcReduction="19999"/>
          </a:bodyPr>
          <a:p>
            <a:pPr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sheriff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 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2" name="Picture 6" descr="Illustration Of Wild West. Cartoon Sheriff"/>
          <p:cNvPicPr/>
          <p:nvPr/>
        </p:nvPicPr>
        <p:blipFill>
          <a:blip r:embed="rId1"/>
          <a:srcRect l="0" t="0" r="0" b="7602"/>
          <a:stretch/>
        </p:blipFill>
        <p:spPr>
          <a:xfrm>
            <a:off x="227160" y="2133720"/>
            <a:ext cx="1787400" cy="2590560"/>
          </a:xfrm>
          <a:prstGeom prst="rect">
            <a:avLst/>
          </a:prstGeom>
          <a:ln w="0">
            <a:noFill/>
          </a:ln>
        </p:spPr>
      </p:pic>
      <p:sp>
        <p:nvSpPr>
          <p:cNvPr id="23" name="Прямоугольник 1"/>
          <p:cNvSpPr/>
          <p:nvPr/>
        </p:nvSpPr>
        <p:spPr>
          <a:xfrm>
            <a:off x="3325680" y="1370160"/>
            <a:ext cx="22575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burst open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4" name="Picture 8" descr="Открывать дверь во сне: значение образа и толкование в сонниках"/>
          <p:cNvPicPr/>
          <p:nvPr/>
        </p:nvPicPr>
        <p:blipFill>
          <a:blip r:embed="rId2"/>
          <a:stretch/>
        </p:blipFill>
        <p:spPr>
          <a:xfrm>
            <a:off x="2340000" y="2276640"/>
            <a:ext cx="3681360" cy="2071440"/>
          </a:xfrm>
          <a:prstGeom prst="rect">
            <a:avLst/>
          </a:prstGeom>
          <a:ln w="0">
            <a:noFill/>
          </a:ln>
        </p:spPr>
      </p:pic>
      <p:sp>
        <p:nvSpPr>
          <p:cNvPr id="25" name="Прямоугольник 2"/>
          <p:cNvSpPr/>
          <p:nvPr/>
        </p:nvSpPr>
        <p:spPr>
          <a:xfrm>
            <a:off x="7026480" y="1413000"/>
            <a:ext cx="13568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outlaw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6" name="Picture 10" descr="Картинки по запросу мультяшные ковбои | Ковбой, Рисунок, Картинки"/>
          <p:cNvPicPr/>
          <p:nvPr/>
        </p:nvPicPr>
        <p:blipFill>
          <a:blip r:embed="rId3"/>
          <a:stretch/>
        </p:blipFill>
        <p:spPr>
          <a:xfrm>
            <a:off x="6765840" y="2133720"/>
            <a:ext cx="1847880" cy="2476440"/>
          </a:xfrm>
          <a:prstGeom prst="rect">
            <a:avLst/>
          </a:prstGeom>
          <a:ln w="0">
            <a:noFill/>
          </a:ln>
        </p:spPr>
      </p:pic>
    </p:spTree>
  </p:cSld>
  <p:transition spd="med">
    <p:pull dir="l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Recognize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title 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gather around the fire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present with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cheer loudly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834920" y="188640"/>
            <a:ext cx="5699160" cy="63324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ID" sz="32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Learn the new phrases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med">
    <p:pull dir="l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-465120" y="754200"/>
            <a:ext cx="822960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70c0"/>
                </a:solidFill>
                <a:uFillTx/>
                <a:latin typeface="Arial"/>
              </a:rPr>
              <a:t>Robin Hood</a:t>
            </a:r>
            <a:br>
              <a:rPr sz="4400"/>
            </a:b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"/>
          <p:cNvSpPr txBox="1"/>
          <p:nvPr/>
        </p:nvSpPr>
        <p:spPr>
          <a:xfrm>
            <a:off x="30240" y="1607760"/>
            <a:ext cx="7137360" cy="460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25000" lnSpcReduction="19999"/>
          </a:bodyPr>
          <a:p>
            <a:pPr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70c0"/>
                </a:solidFill>
                <a:uFillTx/>
                <a:latin typeface="Arial"/>
              </a:rPr>
              <a:t>What do you know about Robin Hood?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70c0"/>
                </a:solidFill>
                <a:uFillTx/>
                <a:latin typeface="Arial"/>
              </a:rPr>
              <a:t>Was he a real person?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Объект 2"/>
          <p:cNvSpPr/>
          <p:nvPr/>
        </p:nvSpPr>
        <p:spPr>
          <a:xfrm>
            <a:off x="330120" y="1017720"/>
            <a:ext cx="7929720" cy="225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2" name="Рисунок 1" descr=""/>
          <p:cNvPicPr/>
          <p:nvPr/>
        </p:nvPicPr>
        <p:blipFill>
          <a:blip r:embed="rId1"/>
          <a:srcRect l="37400" t="41603" r="20862" b="30404"/>
          <a:stretch/>
        </p:blipFill>
        <p:spPr>
          <a:xfrm>
            <a:off x="501480" y="3184560"/>
            <a:ext cx="7758360" cy="2927160"/>
          </a:xfrm>
          <a:prstGeom prst="rect">
            <a:avLst/>
          </a:prstGeom>
          <a:ln w="0">
            <a:noFill/>
          </a:ln>
        </p:spPr>
      </p:pic>
      <p:pic>
        <p:nvPicPr>
          <p:cNvPr id="33" name="Рисунок 2" descr=""/>
          <p:cNvPicPr/>
          <p:nvPr/>
        </p:nvPicPr>
        <p:blipFill>
          <a:blip r:embed="rId2"/>
          <a:stretch/>
        </p:blipFill>
        <p:spPr>
          <a:xfrm>
            <a:off x="6715080" y="-58680"/>
            <a:ext cx="2428920" cy="3333600"/>
          </a:xfrm>
          <a:prstGeom prst="rect">
            <a:avLst/>
          </a:prstGeom>
          <a:ln w="0">
            <a:noFill/>
          </a:ln>
        </p:spPr>
      </p:pic>
    </p:spTree>
  </p:cSld>
  <p:transition spd="med">
    <p:pull dir="l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nodeType="clickEffect" fill="hold">
                      <p:stCondLst>
                        <p:cond delay="indefinite"/>
                      </p:stCondLst>
                      <p:childTnLst>
                        <p:par>
                          <p:cTn id="1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nodeType="clickEffect" fill="hold">
                      <p:stCondLst>
                        <p:cond delay="indefinite"/>
                      </p:stCondLst>
                      <p:childTnLst>
                        <p:par>
                          <p:cTn id="1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nodeType="clickEffect" fill="hold">
                      <p:stCondLst>
                        <p:cond delay="indefinite"/>
                      </p:stCondLst>
                      <p:childTnLst>
                        <p:par>
                          <p:cTn id="2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nodeType="clickEffect" fill="hold">
                      <p:stCondLst>
                        <p:cond delay="indefinite"/>
                      </p:stCondLst>
                      <p:childTnLst>
                        <p:par>
                          <p:cTn id="3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01280" y="1771560"/>
            <a:ext cx="5946840" cy="4608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a couple on their wedding day?</a:t>
            </a:r>
            <a:br>
              <a:rPr sz="2000"/>
            </a:br>
            <a:br>
              <a:rPr sz="2000"/>
            </a:b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a man ordering his guards to arrest another man?</a:t>
            </a:r>
            <a:br>
              <a:rPr sz="2000"/>
            </a:br>
            <a:br>
              <a:rPr sz="2000"/>
            </a:b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a man riding away on a horse?</a:t>
            </a:r>
            <a:br>
              <a:rPr sz="2000"/>
            </a:br>
            <a:br>
              <a:rPr sz="2000"/>
            </a:b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a group of men stopping a man on a horse?</a:t>
            </a:r>
            <a:br>
              <a:rPr sz="2000"/>
            </a:br>
            <a:br>
              <a:rPr sz="2000"/>
            </a:b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men gathered around a fire?</a:t>
            </a:r>
            <a:br>
              <a:rPr sz="2000"/>
            </a:br>
            <a:br>
              <a:rPr sz="2000"/>
            </a:b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a man with a green hood holding </a:t>
            </a:r>
            <a:br>
              <a:rPr sz="2000"/>
            </a:b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a bow and arrow?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5" name="Рисунок 1" descr=""/>
          <p:cNvPicPr/>
          <p:nvPr/>
        </p:nvPicPr>
        <p:blipFill>
          <a:blip r:embed="rId1"/>
          <a:srcRect l="16138" t="26201" r="65750" b="42999"/>
          <a:stretch/>
        </p:blipFill>
        <p:spPr>
          <a:xfrm>
            <a:off x="5133960" y="720720"/>
            <a:ext cx="2102040" cy="2176560"/>
          </a:xfrm>
          <a:prstGeom prst="rect">
            <a:avLst/>
          </a:prstGeom>
          <a:ln w="0">
            <a:noFill/>
          </a:ln>
        </p:spPr>
      </p:pic>
      <p:pic>
        <p:nvPicPr>
          <p:cNvPr id="36" name="Рисунок 4" descr=""/>
          <p:cNvPicPr/>
          <p:nvPr/>
        </p:nvPicPr>
        <p:blipFill>
          <a:blip r:embed="rId2"/>
          <a:srcRect l="16138" t="57001" r="65750" b="6600"/>
          <a:stretch/>
        </p:blipFill>
        <p:spPr>
          <a:xfrm>
            <a:off x="7236000" y="814320"/>
            <a:ext cx="1800000" cy="2035080"/>
          </a:xfrm>
          <a:prstGeom prst="rect">
            <a:avLst/>
          </a:prstGeom>
          <a:ln w="0">
            <a:noFill/>
          </a:ln>
        </p:spPr>
      </p:pic>
      <p:pic>
        <p:nvPicPr>
          <p:cNvPr id="37" name="Рисунок 2" descr=""/>
          <p:cNvPicPr/>
          <p:nvPr/>
        </p:nvPicPr>
        <p:blipFill>
          <a:blip r:embed="rId3"/>
          <a:srcRect l="15986" t="69428" r="65904" b="6348"/>
          <a:stretch/>
        </p:blipFill>
        <p:spPr>
          <a:xfrm>
            <a:off x="6796080" y="4838760"/>
            <a:ext cx="2347920" cy="1957320"/>
          </a:xfrm>
          <a:prstGeom prst="rect">
            <a:avLst/>
          </a:prstGeom>
          <a:ln w="0">
            <a:noFill/>
          </a:ln>
        </p:spPr>
      </p:pic>
      <p:pic>
        <p:nvPicPr>
          <p:cNvPr id="38" name="Рисунок 6" descr=""/>
          <p:cNvPicPr/>
          <p:nvPr/>
        </p:nvPicPr>
        <p:blipFill>
          <a:blip r:embed="rId4"/>
          <a:srcRect l="16138" t="40196" r="65752" b="30408"/>
          <a:stretch/>
        </p:blipFill>
        <p:spPr>
          <a:xfrm>
            <a:off x="4540320" y="4691160"/>
            <a:ext cx="2313000" cy="2111400"/>
          </a:xfrm>
          <a:prstGeom prst="rect">
            <a:avLst/>
          </a:prstGeom>
          <a:ln w="0">
            <a:noFill/>
          </a:ln>
        </p:spPr>
      </p:pic>
      <p:pic>
        <p:nvPicPr>
          <p:cNvPr id="39" name="Рисунок 7" descr=""/>
          <p:cNvPicPr/>
          <p:nvPr/>
        </p:nvPicPr>
        <p:blipFill>
          <a:blip r:embed="rId5"/>
          <a:srcRect l="16138" t="20602" r="65752" b="59619"/>
          <a:stretch/>
        </p:blipFill>
        <p:spPr>
          <a:xfrm>
            <a:off x="6783480" y="2944800"/>
            <a:ext cx="2311200" cy="1908360"/>
          </a:xfrm>
          <a:prstGeom prst="rect">
            <a:avLst/>
          </a:prstGeom>
          <a:ln w="0">
            <a:noFill/>
          </a:ln>
        </p:spPr>
      </p:pic>
      <p:sp>
        <p:nvSpPr>
          <p:cNvPr id="40" name="Google Shape;68;p15"/>
          <p:cNvSpPr/>
          <p:nvPr/>
        </p:nvSpPr>
        <p:spPr>
          <a:xfrm>
            <a:off x="590400" y="82440"/>
            <a:ext cx="8229600" cy="72396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Look at the pictures. Which shows: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" name="Облачко с текстом: овальное 3"/>
          <p:cNvSpPr/>
          <p:nvPr/>
        </p:nvSpPr>
        <p:spPr>
          <a:xfrm>
            <a:off x="95400" y="2241720"/>
            <a:ext cx="612720" cy="35532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2600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70c0"/>
                </a:solidFill>
                <a:uFillTx/>
                <a:latin typeface="Arial"/>
              </a:rPr>
              <a:t>E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" name="Облачко с текстом: овальное 10"/>
          <p:cNvSpPr/>
          <p:nvPr/>
        </p:nvSpPr>
        <p:spPr>
          <a:xfrm>
            <a:off x="131760" y="2882880"/>
            <a:ext cx="577800" cy="36828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2600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70c0"/>
                </a:solidFill>
                <a:uFillTx/>
                <a:latin typeface="Arial"/>
              </a:rPr>
              <a:t>C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" name="Облачко с текстом: овальное 11"/>
          <p:cNvSpPr/>
          <p:nvPr/>
        </p:nvSpPr>
        <p:spPr>
          <a:xfrm>
            <a:off x="131760" y="3490920"/>
            <a:ext cx="577800" cy="37296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2600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70c0"/>
                </a:solidFill>
                <a:uFillTx/>
                <a:latin typeface="Arial"/>
              </a:rPr>
              <a:t>A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" name="Облачко с текстом: овальное 12"/>
          <p:cNvSpPr/>
          <p:nvPr/>
        </p:nvSpPr>
        <p:spPr>
          <a:xfrm>
            <a:off x="130320" y="4091040"/>
            <a:ext cx="579240" cy="37296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2600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70c0"/>
                </a:solidFill>
                <a:uFillTx/>
                <a:latin typeface="Arial"/>
              </a:rPr>
              <a:t>D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Облачко с текстом: овальное 13"/>
          <p:cNvSpPr/>
          <p:nvPr/>
        </p:nvSpPr>
        <p:spPr>
          <a:xfrm>
            <a:off x="95400" y="4691160"/>
            <a:ext cx="612720" cy="35712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2600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70c0"/>
                </a:solidFill>
                <a:uFillTx/>
                <a:latin typeface="Arial"/>
              </a:rPr>
              <a:t>B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" name="Облачко с текстом: овальное 14"/>
          <p:cNvSpPr/>
          <p:nvPr/>
        </p:nvSpPr>
        <p:spPr>
          <a:xfrm>
            <a:off x="112680" y="5357880"/>
            <a:ext cx="596880" cy="35568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2600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70c0"/>
                </a:solidFill>
                <a:uFillTx/>
                <a:latin typeface="Arial"/>
              </a:rPr>
              <a:t>B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>
                <p:childTnLst>
                  <p:par>
                    <p:cTn id="37" nodeType="clickEffect" fill="hold">
                      <p:stCondLst>
                        <p:cond delay="indefinite"/>
                      </p:stCondLst>
                      <p:childTnLst>
                        <p:par>
                          <p:cTn id="3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nodeType="clickEffect" fill="hold">
                      <p:stCondLst>
                        <p:cond delay="indefinite"/>
                      </p:stCondLst>
                      <p:childTnLst>
                        <p:par>
                          <p:cTn id="4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nodeType="clickEffect" fill="hold">
                      <p:stCondLst>
                        <p:cond delay="indefinite"/>
                      </p:stCondLst>
                      <p:childTnLst>
                        <p:par>
                          <p:cTn id="4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5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nodeType="clickEffect" fill="hold">
                      <p:stCondLst>
                        <p:cond delay="indefinite"/>
                      </p:stCondLst>
                      <p:childTnLst>
                        <p:par>
                          <p:cTn id="5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5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nodeType="clickEffect" fill="hold">
                      <p:stCondLst>
                        <p:cond delay="indefinite"/>
                      </p:stCondLst>
                      <p:childTnLst>
                        <p:par>
                          <p:cTn id="5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6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nodeType="clickEffect" fill="hold">
                      <p:stCondLst>
                        <p:cond delay="indefinite"/>
                      </p:stCondLst>
                      <p:childTnLst>
                        <p:par>
                          <p:cTn id="6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6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90600" y="146160"/>
            <a:ext cx="836280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Who are the people in the pictures?</a:t>
            </a:r>
            <a:br>
              <a:rPr sz="2800"/>
            </a:b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Listen to the story to find out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8" name="EXCEL 5 Module 6 Robin Hood.mp4" descr=""/>
          <p:cNvPicPr/>
          <p:nvPr/>
        </p:nvPicPr>
        <p:blipFill>
          <a:blip r:embed="rId1"/>
          <a:stretch/>
        </p:blipFill>
        <p:spPr>
          <a:xfrm>
            <a:off x="900000" y="907920"/>
            <a:ext cx="7488360" cy="5616720"/>
          </a:xfrm>
          <a:prstGeom prst="rect">
            <a:avLst/>
          </a:prstGeom>
          <a:ln w="0">
            <a:noFill/>
          </a:ln>
        </p:spPr>
      </p:pic>
    </p:spTree>
  </p:cSld>
  <p:transition spd="med">
    <p:pull dir="l"/>
  </p:transition>
  <p:timing>
    <p:tnLst>
      <p:par>
        <p:cTn id="67" dur="indefinite" restart="never" nodeType="tmRoot">
          <p:childTnLst>
            <p:seq>
              <p:cTn id="68" dur="indefinite" nodeType="mainSeq">
                <p:childTnLst>
                  <p:par>
                    <p:cTn id="69" nodeType="clickEffect" fill="hold">
                      <p:stCondLst>
                        <p:cond delay="indefinite"/>
                      </p:stCondLst>
                      <p:childTnLst>
                        <p:par>
                          <p:cTn id="7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mediacall" presetID="1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7764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73" restart="whenNotActive" nodeType="interactiveSeq" fill="hold">
                <p:stCondLst>
                  <p:cond evt="onClick">
                    <p:tgtEl>
                      <p:spTgt spid="48"/>
                    </p:tgtEl>
                  </p:cond>
                </p:stCondLst>
                <p:childTnLst>
                  <p:par>
                    <p:cTn id="74" nodeType="clickEffect" fill="hold">
                      <p:stCondLst>
                        <p:cond evt="onClick">
                          <p:tgtEl>
                            <p:spTgt spid="48"/>
                          </p:tgtEl>
                        </p:cond>
                      </p:stCondLst>
                      <p:childTnLst>
                        <p:par>
                          <p:cTn id="7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Class="mediacall" presetID="2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7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Объект 1" descr=""/>
          <p:cNvPicPr/>
          <p:nvPr/>
        </p:nvPicPr>
        <p:blipFill>
          <a:blip r:embed="rId1"/>
          <a:srcRect l="38213" t="35090" r="25134" b="9988"/>
          <a:stretch/>
        </p:blipFill>
        <p:spPr>
          <a:xfrm>
            <a:off x="1042920" y="1138320"/>
            <a:ext cx="7489800" cy="5530680"/>
          </a:xfrm>
          <a:prstGeom prst="rect">
            <a:avLst/>
          </a:prstGeom>
          <a:ln w="0">
            <a:noFill/>
          </a:ln>
        </p:spPr>
      </p:pic>
      <p:sp>
        <p:nvSpPr>
          <p:cNvPr id="50" name="Google Shape;68;p15"/>
          <p:cNvSpPr/>
          <p:nvPr/>
        </p:nvSpPr>
        <p:spPr>
          <a:xfrm>
            <a:off x="611280" y="189000"/>
            <a:ext cx="8229600" cy="93636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Find seven verbs in the text that mean “said”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Прямая соединительная линия 3"/>
          <p:cNvSpPr/>
          <p:nvPr/>
        </p:nvSpPr>
        <p:spPr>
          <a:xfrm>
            <a:off x="1187280" y="4005360"/>
            <a:ext cx="863640" cy="0"/>
          </a:xfrm>
          <a:prstGeom prst="line">
            <a:avLst/>
          </a:prstGeom>
          <a:ln w="28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" name="Прямая соединительная линия 7"/>
          <p:cNvSpPr/>
          <p:nvPr/>
        </p:nvSpPr>
        <p:spPr>
          <a:xfrm>
            <a:off x="8028000" y="3213000"/>
            <a:ext cx="431640" cy="0"/>
          </a:xfrm>
          <a:prstGeom prst="line">
            <a:avLst/>
          </a:prstGeom>
          <a:ln w="28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" name="Прямая соединительная линия 9"/>
          <p:cNvSpPr/>
          <p:nvPr/>
        </p:nvSpPr>
        <p:spPr>
          <a:xfrm>
            <a:off x="5796000" y="5445000"/>
            <a:ext cx="504720" cy="0"/>
          </a:xfrm>
          <a:prstGeom prst="line">
            <a:avLst/>
          </a:prstGeom>
          <a:ln w="28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" name="Прямая соединительная линия 13"/>
          <p:cNvSpPr/>
          <p:nvPr/>
        </p:nvSpPr>
        <p:spPr>
          <a:xfrm>
            <a:off x="5796000" y="6237360"/>
            <a:ext cx="684000" cy="0"/>
          </a:xfrm>
          <a:prstGeom prst="line">
            <a:avLst/>
          </a:prstGeom>
          <a:ln w="28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Прямая соединительная линия 15"/>
          <p:cNvSpPr/>
          <p:nvPr/>
        </p:nvSpPr>
        <p:spPr>
          <a:xfrm>
            <a:off x="2771640" y="3213000"/>
            <a:ext cx="648000" cy="0"/>
          </a:xfrm>
          <a:prstGeom prst="line">
            <a:avLst/>
          </a:prstGeom>
          <a:ln w="28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" name="Прямая соединительная линия 17"/>
          <p:cNvSpPr/>
          <p:nvPr/>
        </p:nvSpPr>
        <p:spPr>
          <a:xfrm>
            <a:off x="4932360" y="4221000"/>
            <a:ext cx="863640" cy="0"/>
          </a:xfrm>
          <a:prstGeom prst="line">
            <a:avLst/>
          </a:prstGeom>
          <a:ln w="28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" name="Прямая соединительная линия 21"/>
          <p:cNvSpPr/>
          <p:nvPr/>
        </p:nvSpPr>
        <p:spPr>
          <a:xfrm>
            <a:off x="2124000" y="6453360"/>
            <a:ext cx="424080" cy="0"/>
          </a:xfrm>
          <a:prstGeom prst="line">
            <a:avLst/>
          </a:prstGeom>
          <a:ln w="28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med">
    <p:pull dir="l"/>
  </p:transition>
  <p:timing>
    <p:tnLst>
      <p:par>
        <p:cTn id="78" dur="indefinite" restart="never" nodeType="tmRoot">
          <p:childTnLst>
            <p:seq>
              <p:cTn id="79" dur="indefinite" nodeType="mainSeq">
                <p:childTnLst>
                  <p:par>
                    <p:cTn id="80" nodeType="clickEffect" fill="hold">
                      <p:stCondLst>
                        <p:cond delay="indefinite"/>
                      </p:stCondLst>
                      <p:childTnLst>
                        <p:par>
                          <p:cTn id="8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nodeType="clickEffect" fill="hold">
                      <p:stCondLst>
                        <p:cond delay="indefinite"/>
                      </p:stCondLst>
                      <p:childTnLst>
                        <p:par>
                          <p:cTn id="8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nodeType="clickEffect" fill="hold">
                      <p:stCondLst>
                        <p:cond delay="indefinite"/>
                      </p:stCondLst>
                      <p:childTnLst>
                        <p:par>
                          <p:cTn id="9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nodeType="clickEffect" fill="hold">
                      <p:stCondLst>
                        <p:cond delay="indefinite"/>
                      </p:stCondLst>
                      <p:childTnLst>
                        <p:par>
                          <p:cTn id="9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nodeType="clickEffect" fill="hold">
                      <p:stCondLst>
                        <p:cond delay="indefinite"/>
                      </p:stCondLst>
                      <p:childTnLst>
                        <p:par>
                          <p:cTn id="10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2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nodeType="clickEffect" fill="hold">
                      <p:stCondLst>
                        <p:cond delay="indefinite"/>
                      </p:stCondLst>
                      <p:childTnLst>
                        <p:par>
                          <p:cTn id="10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nodeType="clickEffect" fill="hold">
                      <p:stCondLst>
                        <p:cond delay="indefinite"/>
                      </p:stCondLst>
                      <p:childTnLst>
                        <p:par>
                          <p:cTn id="11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2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"/>
          <p:cNvSpPr txBox="1"/>
          <p:nvPr/>
        </p:nvSpPr>
        <p:spPr>
          <a:xfrm>
            <a:off x="108000" y="1738080"/>
            <a:ext cx="8856720" cy="3562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5000" lnSpcReduction="9999"/>
          </a:bodyPr>
          <a:p>
            <a:pPr marL="514440" indent="-514440">
              <a:spcBef>
                <a:spcPts val="601"/>
              </a:spcBef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The sheriff                              the guards to arrest Robert.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14440" indent="-514440">
              <a:spcBef>
                <a:spcPts val="601"/>
              </a:spcBef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14440" indent="-514440">
              <a:spcBef>
                <a:spcPts val="601"/>
              </a:spcBef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The sheriff of Nottingham                              the wedding.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14440" indent="-514440">
              <a:spcBef>
                <a:spcPts val="601"/>
              </a:spcBef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14440" indent="-514440">
              <a:spcBef>
                <a:spcPts val="601"/>
              </a:spcBef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Robert                                       into the forest.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14440" indent="-514440">
              <a:spcBef>
                <a:spcPts val="601"/>
              </a:spcBef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14440" indent="-514440">
              <a:spcBef>
                <a:spcPts val="601"/>
              </a:spcBef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Will Scarlet                                  with a bow and arrow.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14440" indent="-514440">
              <a:spcBef>
                <a:spcPts val="601"/>
              </a:spcBef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14440" indent="-514440">
              <a:spcBef>
                <a:spcPts val="601"/>
              </a:spcBef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The men                               around the fire.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" name="Google Shape;68;p15"/>
          <p:cNvSpPr/>
          <p:nvPr/>
        </p:nvSpPr>
        <p:spPr>
          <a:xfrm>
            <a:off x="0" y="189000"/>
            <a:ext cx="9036000" cy="136836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Complete the sentences.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Use: escaped, gathered, stopped. ordered, presented.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0" name="Пузырек для мыслей: облако 2"/>
          <p:cNvSpPr/>
          <p:nvPr/>
        </p:nvSpPr>
        <p:spPr>
          <a:xfrm>
            <a:off x="2340000" y="1763640"/>
            <a:ext cx="2232000" cy="399960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12600">
            <a:solidFill>
              <a:srgbClr val="0070c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70c0"/>
                </a:solidFill>
                <a:uFillTx/>
                <a:latin typeface="Arial"/>
              </a:rPr>
              <a:t>ordered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" name="Пузырек для мыслей: облако 5"/>
          <p:cNvSpPr/>
          <p:nvPr/>
        </p:nvSpPr>
        <p:spPr>
          <a:xfrm>
            <a:off x="4284720" y="2655720"/>
            <a:ext cx="2232000" cy="395280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12600">
            <a:solidFill>
              <a:srgbClr val="0070c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70c0"/>
                </a:solidFill>
                <a:uFillTx/>
                <a:latin typeface="Arial"/>
              </a:rPr>
              <a:t>stopped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Пузырек для мыслей: облако 6"/>
          <p:cNvSpPr/>
          <p:nvPr/>
        </p:nvSpPr>
        <p:spPr>
          <a:xfrm>
            <a:off x="2268360" y="3568680"/>
            <a:ext cx="2232360" cy="401760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12600">
            <a:solidFill>
              <a:srgbClr val="0070c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70c0"/>
                </a:solidFill>
                <a:uFillTx/>
                <a:latin typeface="Arial"/>
              </a:rPr>
              <a:t>escaped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" name="Пузырек для мыслей: облако 7"/>
          <p:cNvSpPr/>
          <p:nvPr/>
        </p:nvSpPr>
        <p:spPr>
          <a:xfrm>
            <a:off x="2556000" y="4435560"/>
            <a:ext cx="2232000" cy="399960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12600">
            <a:solidFill>
              <a:srgbClr val="0070c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70c0"/>
                </a:solidFill>
                <a:uFillTx/>
                <a:latin typeface="Arial"/>
              </a:rPr>
              <a:t>presented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" name="Пузырек для мыслей: облако 8"/>
          <p:cNvSpPr/>
          <p:nvPr/>
        </p:nvSpPr>
        <p:spPr>
          <a:xfrm>
            <a:off x="2076480" y="5288040"/>
            <a:ext cx="2232000" cy="399960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12600">
            <a:solidFill>
              <a:srgbClr val="0070c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70c0"/>
                </a:solidFill>
                <a:uFillTx/>
                <a:latin typeface="Arial"/>
              </a:rPr>
              <a:t>gathered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med">
    <p:pull dir="l"/>
  </p:transition>
  <p:timing>
    <p:tnLst>
      <p:par>
        <p:cTn id="115" dur="indefinite" restart="never" nodeType="tmRoot">
          <p:childTnLst>
            <p:seq>
              <p:cTn id="116" dur="indefinite" nodeType="mainSeq">
                <p:childTnLst>
                  <p:par>
                    <p:cTn id="117" nodeType="clickEffect" fill="hold">
                      <p:stCondLst>
                        <p:cond delay="indefinite"/>
                      </p:stCondLst>
                      <p:childTnLst>
                        <p:par>
                          <p:cTn id="11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21" dur="2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nodeType="clickEffect" fill="hold">
                      <p:stCondLst>
                        <p:cond delay="indefinite"/>
                      </p:stCondLst>
                      <p:childTnLst>
                        <p:par>
                          <p:cTn id="12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26" dur="2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nodeType="clickEffect" fill="hold">
                      <p:stCondLst>
                        <p:cond delay="indefinite"/>
                      </p:stCondLst>
                      <p:childTnLst>
                        <p:par>
                          <p:cTn id="12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3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nodeType="clickEffect" fill="hold">
                      <p:stCondLst>
                        <p:cond delay="indefinite"/>
                      </p:stCondLst>
                      <p:childTnLst>
                        <p:par>
                          <p:cTn id="13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3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nodeType="clickEffect" fill="hold">
                      <p:stCondLst>
                        <p:cond delay="indefinite"/>
                      </p:stCondLst>
                      <p:childTnLst>
                        <p:par>
                          <p:cTn id="13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41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1789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2010-05-23T19:28:12Z</dcterms:created>
  <dc:creator>Mariajose</dc:creator>
  <dc:description/>
  <dc:language>en-US</dc:language>
  <cp:lastModifiedBy>Пользователь</cp:lastModifiedBy>
  <dcterms:modified xsi:type="dcterms:W3CDTF">2021-01-10T17:24:21Z</dcterms:modified>
  <cp:revision>230</cp:revision>
  <dc:subject/>
  <dc:title>Diapositiva 1</dc:title>
</cp:coreProperties>
</file>