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366" r:id="rId4"/>
    <p:sldId id="324" r:id="rId5"/>
    <p:sldId id="375" r:id="rId6"/>
    <p:sldId id="354" r:id="rId7"/>
    <p:sldId id="356" r:id="rId8"/>
    <p:sldId id="358" r:id="rId9"/>
    <p:sldId id="359" r:id="rId10"/>
    <p:sldId id="380" r:id="rId11"/>
    <p:sldId id="363" r:id="rId12"/>
    <p:sldId id="379" r:id="rId13"/>
    <p:sldId id="374" r:id="rId14"/>
    <p:sldId id="381" r:id="rId15"/>
    <p:sldId id="365" r:id="rId16"/>
    <p:sldId id="372" r:id="rId17"/>
    <p:sldId id="323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3C5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91" autoAdjust="0"/>
    <p:restoredTop sz="95226" autoAdjust="0"/>
  </p:normalViewPr>
  <p:slideViewPr>
    <p:cSldViewPr snapToGrid="0" showGuides="1">
      <p:cViewPr>
        <p:scale>
          <a:sx n="66" d="100"/>
          <a:sy n="66" d="100"/>
        </p:scale>
        <p:origin x="-522" y="-3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1/13/2021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6095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609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609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tories and Poems | Children | Onestopengl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2114"/>
            <a:ext cx="12191999" cy="572588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9FC8678-F308-40FB-A870-20A094CFCAFF}"/>
              </a:ext>
            </a:extLst>
          </p:cNvPr>
          <p:cNvSpPr txBox="1"/>
          <p:nvPr/>
        </p:nvSpPr>
        <p:spPr>
          <a:xfrm>
            <a:off x="1762103" y="188686"/>
            <a:ext cx="89639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Stories and Poems</a:t>
            </a:r>
            <a:endParaRPr lang="en-ID" sz="5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12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6285" y="72571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What am 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7656" y="1734457"/>
            <a:ext cx="75248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Green and speckled legs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Hops on logs and lily pads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Splash in cool water.</a:t>
            </a:r>
          </a:p>
        </p:txBody>
      </p:sp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6285" y="72571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What am 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7656" y="1734457"/>
            <a:ext cx="752481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Green and spec-</a:t>
            </a:r>
            <a:r>
              <a:rPr lang="en-US" sz="4400" b="1" dirty="0" err="1" smtClean="0"/>
              <a:t>kled</a:t>
            </a:r>
            <a:r>
              <a:rPr lang="en-US" sz="4400" b="1" dirty="0" smtClean="0"/>
              <a:t> legs</a:t>
            </a:r>
          </a:p>
          <a:p>
            <a:r>
              <a:rPr lang="en-US" sz="4400" b="1" dirty="0" smtClean="0"/>
              <a:t>Hops on logs and </a:t>
            </a:r>
            <a:r>
              <a:rPr lang="en-US" sz="4400" b="1" dirty="0" err="1" smtClean="0"/>
              <a:t>li-ly</a:t>
            </a:r>
            <a:r>
              <a:rPr lang="en-US" sz="4400" b="1" dirty="0" smtClean="0"/>
              <a:t> pads</a:t>
            </a:r>
          </a:p>
          <a:p>
            <a:r>
              <a:rPr lang="en-US" sz="4400" b="1" dirty="0" smtClean="0"/>
              <a:t>Splash in cool </a:t>
            </a:r>
            <a:r>
              <a:rPr lang="en-US" sz="4400" b="1" dirty="0" err="1" smtClean="0"/>
              <a:t>wa-ter</a:t>
            </a:r>
            <a:r>
              <a:rPr lang="en-US" sz="4400" b="1" dirty="0" smtClean="0"/>
              <a:t>.</a:t>
            </a:r>
          </a:p>
        </p:txBody>
      </p:sp>
      <p:pic>
        <p:nvPicPr>
          <p:cNvPr id="49154" name="Picture 2" descr="Cute green frog cartoon. Illustration of cute frog cartoon isolated on  white bac , #spon, #frog, #cartoon, #Cute, #green,… | Cute frogs, Animated  frog, Frog draw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004" y="4151086"/>
            <a:ext cx="2467627" cy="22424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50284" y="174171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8512" y="246017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0284" y="317862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04342" y="435429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What am I?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19084" y="1422179"/>
            <a:ext cx="88537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Made from trees and ink 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I’m full of words, fun and wise, for you to enjoy</a:t>
            </a:r>
            <a:r>
              <a:rPr lang="ru-RU" sz="4400" b="1" dirty="0" smtClean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04342" y="435429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What am I?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6512" y="1741494"/>
            <a:ext cx="86360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Made from trees and ink 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I’m full of words, fun and wise, for you to en-joy</a:t>
            </a:r>
            <a:r>
              <a:rPr lang="ru-RU" sz="4400" b="1" dirty="0" smtClean="0">
                <a:solidFill>
                  <a:srgbClr val="7030A0"/>
                </a:solidFill>
              </a:rPr>
              <a:t>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Слушайте произношение английского слова &quot;Book&quot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578" y="4310824"/>
            <a:ext cx="2732766" cy="23004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50284" y="174171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28512" y="246017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0284" y="317862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6285" y="72571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What am 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7656" y="1734457"/>
            <a:ext cx="68627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In a pouch I grow</a:t>
            </a:r>
          </a:p>
          <a:p>
            <a:r>
              <a:rPr lang="en-US" sz="4400" b="1" dirty="0" smtClean="0"/>
              <a:t>On a Southern Continent</a:t>
            </a:r>
          </a:p>
          <a:p>
            <a:r>
              <a:rPr lang="en-US" sz="4400" b="1" dirty="0" smtClean="0"/>
              <a:t>Can jump very high.</a:t>
            </a:r>
          </a:p>
        </p:txBody>
      </p:sp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46285" y="72571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What am 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7656" y="1734457"/>
            <a:ext cx="758252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In a pouch I grow</a:t>
            </a:r>
          </a:p>
          <a:p>
            <a:r>
              <a:rPr lang="en-US" sz="4400" b="1" dirty="0" smtClean="0">
                <a:solidFill>
                  <a:srgbClr val="7030A0"/>
                </a:solidFill>
              </a:rPr>
              <a:t>On a </a:t>
            </a:r>
            <a:r>
              <a:rPr lang="en-US" sz="4400" b="1" dirty="0" err="1" smtClean="0">
                <a:solidFill>
                  <a:srgbClr val="7030A0"/>
                </a:solidFill>
              </a:rPr>
              <a:t>Sou-thern</a:t>
            </a:r>
            <a:r>
              <a:rPr lang="en-US" sz="4400" b="1" dirty="0" smtClean="0">
                <a:solidFill>
                  <a:srgbClr val="7030A0"/>
                </a:solidFill>
              </a:rPr>
              <a:t> Con-</a:t>
            </a:r>
            <a:r>
              <a:rPr lang="en-US" sz="4400" b="1" dirty="0" err="1" smtClean="0">
                <a:solidFill>
                  <a:srgbClr val="7030A0"/>
                </a:solidFill>
              </a:rPr>
              <a:t>ti</a:t>
            </a:r>
            <a:r>
              <a:rPr lang="en-US" sz="4400" b="1" dirty="0" smtClean="0">
                <a:solidFill>
                  <a:srgbClr val="7030A0"/>
                </a:solidFill>
              </a:rPr>
              <a:t>-</a:t>
            </a:r>
            <a:r>
              <a:rPr lang="en-US" sz="4400" b="1" dirty="0" err="1" smtClean="0">
                <a:solidFill>
                  <a:srgbClr val="7030A0"/>
                </a:solidFill>
              </a:rPr>
              <a:t>nent</a:t>
            </a:r>
            <a:endParaRPr lang="en-US" sz="4400" b="1" dirty="0" smtClean="0">
              <a:solidFill>
                <a:srgbClr val="7030A0"/>
              </a:solidFill>
            </a:endParaRPr>
          </a:p>
          <a:p>
            <a:r>
              <a:rPr lang="en-US" sz="4400" b="1" dirty="0" smtClean="0">
                <a:solidFill>
                  <a:srgbClr val="7030A0"/>
                </a:solidFill>
              </a:rPr>
              <a:t>Can jump </a:t>
            </a:r>
            <a:r>
              <a:rPr lang="en-US" sz="4400" b="1" dirty="0" err="1" smtClean="0">
                <a:solidFill>
                  <a:srgbClr val="7030A0"/>
                </a:solidFill>
              </a:rPr>
              <a:t>ve-ry</a:t>
            </a:r>
            <a:r>
              <a:rPr lang="en-US" sz="4400" b="1" dirty="0" smtClean="0">
                <a:solidFill>
                  <a:srgbClr val="7030A0"/>
                </a:solidFill>
              </a:rPr>
              <a:t> high.</a:t>
            </a:r>
          </a:p>
        </p:txBody>
      </p:sp>
      <p:pic>
        <p:nvPicPr>
          <p:cNvPr id="50178" name="Picture 2" descr="Ученые рассказали о происхождении кенгу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6032" y="4093028"/>
            <a:ext cx="3303642" cy="21814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348684" y="171268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55941" y="2394857"/>
            <a:ext cx="413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92227" y="314960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43" y="566056"/>
            <a:ext cx="4789714" cy="2351314"/>
          </a:xfrm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Kazakh poems</a:t>
            </a:r>
            <a:b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AABA rhyme;</a:t>
            </a:r>
            <a:b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 lines.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ID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4">
            <a:extLst>
              <a:ext uri="{FF2B5EF4-FFF2-40B4-BE49-F238E27FC236}">
                <a16:creationId xmlns="" xmlns:a16="http://schemas.microsoft.com/office/drawing/2014/main" id="{072D82C0-95C0-4E5C-AB55-C42DD3D5C813}"/>
              </a:ext>
            </a:extLst>
          </p:cNvPr>
          <p:cNvSpPr txBox="1">
            <a:spLocks/>
          </p:cNvSpPr>
          <p:nvPr/>
        </p:nvSpPr>
        <p:spPr>
          <a:xfrm>
            <a:off x="6828969" y="3868641"/>
            <a:ext cx="5159829" cy="2357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Haiku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rhyme;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lines;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5-7-5 syllables.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en-US" sz="4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en-US" sz="4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Picture 4" descr="Мультяшный мальчик с большим карандашом | Премиум вект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429" y="1291770"/>
            <a:ext cx="3889828" cy="3367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олубой фон — Фоны для презентаций | Всё о Prezi-презентация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78057" cy="6857999"/>
          </a:xfrm>
          <a:prstGeom prst="rect">
            <a:avLst/>
          </a:prstGeom>
          <a:noFill/>
        </p:spPr>
      </p:pic>
      <p:sp>
        <p:nvSpPr>
          <p:cNvPr id="6" name="Rectangle 144">
            <a:extLst>
              <a:ext uri="{FF2B5EF4-FFF2-40B4-BE49-F238E27FC236}">
                <a16:creationId xmlns=""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0" y="2942917"/>
            <a:ext cx="10534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learnt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Kazakh poetry and Haiku.</a:t>
            </a:r>
          </a:p>
        </p:txBody>
      </p:sp>
      <p:pic>
        <p:nvPicPr>
          <p:cNvPr id="7" name="Picture 2" descr="ᐈ Учителя вектор, векторные картинки с днем учителя | скачать на  Depositphotos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9657" y="696686"/>
            <a:ext cx="4412343" cy="5105400"/>
          </a:xfrm>
          <a:prstGeom prst="rect">
            <a:avLst/>
          </a:prstGeom>
          <a:noFill/>
        </p:spPr>
      </p:pic>
      <p:sp>
        <p:nvSpPr>
          <p:cNvPr id="9" name="Title 14">
            <a:extLst>
              <a:ext uri="{FF2B5EF4-FFF2-40B4-BE49-F238E27FC236}">
                <a16:creationId xmlns=""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58" y="755325"/>
            <a:ext cx="6860276" cy="1987296"/>
          </a:xfrm>
        </p:spPr>
        <p:txBody>
          <a:bodyPr/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today’s lesson:</a:t>
            </a:r>
            <a:endParaRPr lang="en-ID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Time To Say Goodb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Time To Say Goodb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Dentist With Word GOOD BYE, Cartoon Character Dentist Design, Medical  Worker, Medical Concept. Vector Illustration Stock Vector - Illustration of  dental, occupation: 179136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460" y="464457"/>
            <a:ext cx="7620000" cy="599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=""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158" y="1611086"/>
            <a:ext cx="6860276" cy="1306286"/>
          </a:xfrm>
        </p:spPr>
        <p:txBody>
          <a:bodyPr/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today’s lesson:</a:t>
            </a:r>
            <a:endParaRPr lang="en-ID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CD91E988-7A18-4398-B6F1-77F363DEF83B}"/>
              </a:ext>
            </a:extLst>
          </p:cNvPr>
          <p:cNvSpPr/>
          <p:nvPr/>
        </p:nvSpPr>
        <p:spPr>
          <a:xfrm>
            <a:off x="435428" y="3349316"/>
            <a:ext cx="8879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learn</a:t>
            </a:r>
            <a:r>
              <a:rPr lang="ru-RU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Kazakh poetry and Haiku.</a:t>
            </a:r>
          </a:p>
        </p:txBody>
      </p:sp>
      <p:pic>
        <p:nvPicPr>
          <p:cNvPr id="21506" name="Picture 2" descr="Фото детские для мальчика и девочки фото. Картинки два мальчика и одна  девочка, Стоковые Фотографии и Роялти-Фри Изображения два мальчика и одна  девочка | Depositphotos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6400" y="1749504"/>
            <a:ext cx="3628572" cy="317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9077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96571" y="217714"/>
            <a:ext cx="35429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7030A0"/>
                </a:solidFill>
              </a:rPr>
              <a:t>Kazakh Poetry</a:t>
            </a:r>
            <a:endParaRPr lang="ru-RU" sz="3800" dirty="0">
              <a:solidFill>
                <a:srgbClr val="7030A0"/>
              </a:solidFill>
            </a:endParaRPr>
          </a:p>
        </p:txBody>
      </p:sp>
      <p:pic>
        <p:nvPicPr>
          <p:cNvPr id="25602" name="Picture 2" descr="5 things to know about Abai – Go Kazakhstan | Official travel information  for Kazakhst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9860" y="1"/>
            <a:ext cx="514214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0285" y="971008"/>
            <a:ext cx="6574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	</a:t>
            </a:r>
            <a:r>
              <a:rPr lang="en-US" sz="2400" b="1" dirty="0" smtClean="0"/>
              <a:t>Traditionally, Kazakh poetry is a rule, quatrains, where each verse consists of 11 syllables, rhyme – </a:t>
            </a:r>
            <a:r>
              <a:rPr lang="en-US" sz="2400" b="1" dirty="0" smtClean="0">
                <a:solidFill>
                  <a:srgbClr val="FF0000"/>
                </a:solidFill>
              </a:rPr>
              <a:t>“AABA”.</a:t>
            </a:r>
          </a:p>
          <a:p>
            <a:r>
              <a:rPr lang="en-US" sz="2400" b="1" dirty="0" smtClean="0"/>
              <a:t>That is,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,2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and 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lines rhyme, and the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doesn’t;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7714" y="3164681"/>
            <a:ext cx="69958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7030A0"/>
                </a:solidFill>
              </a:rPr>
              <a:t>For example:</a:t>
            </a:r>
          </a:p>
          <a:p>
            <a:endParaRPr lang="en-US" sz="2600" dirty="0" smtClean="0">
              <a:solidFill>
                <a:srgbClr val="7030A0"/>
              </a:solidFill>
            </a:endParaRPr>
          </a:p>
          <a:p>
            <a:r>
              <a:rPr lang="en-US" sz="2600" dirty="0" smtClean="0">
                <a:solidFill>
                  <a:srgbClr val="7030A0"/>
                </a:solidFill>
              </a:rPr>
              <a:t>Parting is winter, your absence is sorrow</a:t>
            </a:r>
            <a:br>
              <a:rPr lang="en-US" sz="2600" dirty="0" smtClean="0">
                <a:solidFill>
                  <a:srgbClr val="7030A0"/>
                </a:solidFill>
              </a:rPr>
            </a:br>
            <a:r>
              <a:rPr lang="en-US" sz="2600" dirty="0" smtClean="0">
                <a:solidFill>
                  <a:srgbClr val="7030A0"/>
                </a:solidFill>
              </a:rPr>
              <a:t>I wish to stay until the morrow</a:t>
            </a:r>
            <a:br>
              <a:rPr lang="en-US" sz="2600" dirty="0" smtClean="0">
                <a:solidFill>
                  <a:srgbClr val="7030A0"/>
                </a:solidFill>
              </a:rPr>
            </a:br>
            <a:r>
              <a:rPr lang="en-US" sz="2600" dirty="0" smtClean="0">
                <a:solidFill>
                  <a:srgbClr val="7030A0"/>
                </a:solidFill>
              </a:rPr>
              <a:t>Between your fair arms</a:t>
            </a:r>
            <a:br>
              <a:rPr lang="en-US" sz="2600" dirty="0" smtClean="0">
                <a:solidFill>
                  <a:srgbClr val="7030A0"/>
                </a:solidFill>
              </a:rPr>
            </a:br>
            <a:r>
              <a:rPr lang="en-US" sz="2600" dirty="0" smtClean="0">
                <a:solidFill>
                  <a:srgbClr val="7030A0"/>
                </a:solidFill>
              </a:rPr>
              <a:t>when the nightingale sings, '</a:t>
            </a:r>
            <a:r>
              <a:rPr lang="en-US" sz="2600" dirty="0" err="1" smtClean="0">
                <a:solidFill>
                  <a:srgbClr val="7030A0"/>
                </a:solidFill>
              </a:rPr>
              <a:t>Terrow</a:t>
            </a:r>
            <a:r>
              <a:rPr lang="en-US" sz="2600" dirty="0" smtClean="0">
                <a:solidFill>
                  <a:srgbClr val="7030A0"/>
                </a:solidFill>
              </a:rPr>
              <a:t>‘</a:t>
            </a:r>
            <a:endParaRPr lang="ru-RU" sz="2600" dirty="0" smtClean="0">
              <a:solidFill>
                <a:srgbClr val="7030A0"/>
              </a:solidFill>
            </a:endParaRPr>
          </a:p>
          <a:p>
            <a:endParaRPr lang="ru-RU" sz="2600" dirty="0" smtClean="0">
              <a:solidFill>
                <a:srgbClr val="7030A0"/>
              </a:solidFill>
            </a:endParaRPr>
          </a:p>
          <a:p>
            <a:r>
              <a:rPr lang="ru-RU" sz="2600" dirty="0" smtClean="0">
                <a:solidFill>
                  <a:srgbClr val="7030A0"/>
                </a:solidFill>
              </a:rPr>
              <a:t>						</a:t>
            </a:r>
            <a:r>
              <a:rPr lang="en-US" sz="2600" dirty="0" err="1" smtClean="0">
                <a:solidFill>
                  <a:srgbClr val="7030A0"/>
                </a:solidFill>
              </a:rPr>
              <a:t>Abai</a:t>
            </a:r>
            <a:r>
              <a:rPr lang="en-US" sz="2600" dirty="0" smtClean="0">
                <a:solidFill>
                  <a:srgbClr val="7030A0"/>
                </a:solidFill>
              </a:rPr>
              <a:t/>
            </a:r>
            <a:br>
              <a:rPr lang="en-US" sz="2600" dirty="0" smtClean="0">
                <a:solidFill>
                  <a:srgbClr val="7030A0"/>
                </a:solidFill>
              </a:rPr>
            </a:br>
            <a:endParaRPr lang="ru-RU" sz="2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914" y="391885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А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4172" y="4303486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А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5141" y="4709886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В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9657" y="5116287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А</a:t>
            </a:r>
            <a:endParaRPr lang="ru-RU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72024" y="638627"/>
            <a:ext cx="31630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7030A0"/>
                </a:solidFill>
              </a:rPr>
              <a:t>Haiku Poetry</a:t>
            </a:r>
            <a:endParaRPr lang="ru-RU" sz="38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427" y="1828801"/>
            <a:ext cx="695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Haiku is a Japanese  form of poetry.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2530" name="Picture 2" descr="A Brief History of Haiku | Literary Ki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6868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9315" y="3265715"/>
            <a:ext cx="6560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7030A0"/>
                </a:solidFill>
              </a:rPr>
              <a:t>Traditionally, the poems had a nature theme, but these days they can be written about a variety subjects.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9256" y="566057"/>
            <a:ext cx="1142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To write a poem, you must understand </a:t>
            </a:r>
            <a:r>
              <a:rPr lang="en-US" sz="2800" b="1" dirty="0" smtClean="0">
                <a:solidFill>
                  <a:srgbClr val="FF0000"/>
                </a:solidFill>
              </a:rPr>
              <a:t>syllables.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9256" y="1037771"/>
            <a:ext cx="1142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 syllable </a:t>
            </a:r>
            <a:r>
              <a:rPr lang="en-US" sz="2800" b="1" dirty="0" smtClean="0"/>
              <a:t>is a part of a word that has one beat or sound.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8" y="1981198"/>
            <a:ext cx="877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 example: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2853" y="2728685"/>
            <a:ext cx="409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dog</a:t>
            </a:r>
            <a:r>
              <a:rPr lang="ru-RU" sz="2800" b="1" dirty="0" smtClean="0">
                <a:solidFill>
                  <a:srgbClr val="7030A0"/>
                </a:solidFill>
              </a:rPr>
              <a:t> = </a:t>
            </a:r>
            <a:r>
              <a:rPr lang="en-US" sz="2800" b="1" dirty="0" smtClean="0">
                <a:solidFill>
                  <a:srgbClr val="7030A0"/>
                </a:solidFill>
              </a:rPr>
              <a:t>one syllable.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" name="Picture 2" descr="Most Popular Breeds – American Kennel Cl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262" y="2045836"/>
            <a:ext cx="2050595" cy="1367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3653" y="4027712"/>
            <a:ext cx="767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crunchy = two syllables (</a:t>
            </a:r>
            <a:r>
              <a:rPr lang="en-US" sz="2800" b="1" dirty="0" err="1" smtClean="0">
                <a:solidFill>
                  <a:srgbClr val="7030A0"/>
                </a:solidFill>
              </a:rPr>
              <a:t>crun-chy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" name="Picture 2" descr="The Science Behind Why We Crave Loud and Crunchy Foods | Mental Fl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65" y="3236687"/>
            <a:ext cx="1948263" cy="136434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1885" y="5558972"/>
            <a:ext cx="791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elephant = three syllables (e-le-</a:t>
            </a:r>
            <a:r>
              <a:rPr lang="en-US" sz="2800" b="1" dirty="0" err="1" smtClean="0">
                <a:solidFill>
                  <a:srgbClr val="7030A0"/>
                </a:solidFill>
              </a:rPr>
              <a:t>phant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2" name="Picture 2" descr="The jackal and the eleph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572" y="4818743"/>
            <a:ext cx="2902856" cy="1822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015999"/>
            <a:ext cx="11698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 haiku poem has </a:t>
            </a:r>
            <a:r>
              <a:rPr lang="en-US" sz="3000" b="1" dirty="0" smtClean="0">
                <a:solidFill>
                  <a:srgbClr val="FF0000"/>
                </a:solidFill>
              </a:rPr>
              <a:t>three lines </a:t>
            </a:r>
            <a:r>
              <a:rPr lang="en-US" sz="3000" b="1" dirty="0" smtClean="0"/>
              <a:t>and follows a pattern of syllables.</a:t>
            </a:r>
            <a:endParaRPr lang="ru-RU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972456" y="2496457"/>
            <a:ext cx="1004153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The first line has five syllables.</a:t>
            </a:r>
            <a:endParaRPr lang="en-US" sz="4400" b="1" dirty="0"/>
          </a:p>
          <a:p>
            <a:r>
              <a:rPr lang="en-US" sz="4400" b="1" dirty="0" smtClean="0"/>
              <a:t>The second line has seven syllables.</a:t>
            </a:r>
          </a:p>
          <a:p>
            <a:r>
              <a:rPr lang="en-US" sz="4400" b="1" dirty="0" smtClean="0"/>
              <a:t>The third line has five syllables.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43770" y="248194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09085" y="314234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94571" y="388257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96113" y="856344"/>
            <a:ext cx="6347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A haiku poems doesn’t have rhyme</a:t>
            </a:r>
            <a:r>
              <a:rPr lang="en-US" sz="4000" b="1" dirty="0" smtClean="0">
                <a:solidFill>
                  <a:srgbClr val="7030A0"/>
                </a:solidFill>
              </a:rPr>
              <a:t>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2171" y="2198914"/>
            <a:ext cx="68627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The leaf falls gent-</a:t>
            </a:r>
            <a:r>
              <a:rPr lang="en-US" sz="3000" b="1" dirty="0" err="1" smtClean="0"/>
              <a:t>ly</a:t>
            </a:r>
            <a:endParaRPr lang="en-US" sz="3000" b="1" dirty="0" smtClean="0"/>
          </a:p>
          <a:p>
            <a:r>
              <a:rPr lang="en-US" sz="3000" b="1" dirty="0" err="1" smtClean="0"/>
              <a:t>Floa</a:t>
            </a:r>
            <a:r>
              <a:rPr lang="en-US" sz="3000" b="1" dirty="0" smtClean="0"/>
              <a:t>-ting down to-wards the ground</a:t>
            </a:r>
          </a:p>
          <a:p>
            <a:r>
              <a:rPr lang="en-US" sz="3000" b="1" dirty="0" err="1" smtClean="0"/>
              <a:t>Crun-ching</a:t>
            </a:r>
            <a:r>
              <a:rPr lang="en-US" sz="3000" b="1" dirty="0" smtClean="0"/>
              <a:t> un-</a:t>
            </a:r>
            <a:r>
              <a:rPr lang="en-US" sz="3000" b="1" dirty="0" err="1" smtClean="0"/>
              <a:t>der</a:t>
            </a:r>
            <a:r>
              <a:rPr lang="en-US" sz="3000" b="1" dirty="0" smtClean="0"/>
              <a:t>-foot.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80800" y="21336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80797" y="312057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3544" y="2619831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7</a:t>
            </a:r>
          </a:p>
        </p:txBody>
      </p:sp>
      <p:pic>
        <p:nvPicPr>
          <p:cNvPr id="14338" name="Picture 2" descr="The 13 Best Japanese Novels &amp; Books Set in Jap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171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8571" y="1306287"/>
            <a:ext cx="3195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Another 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028" y="2474686"/>
            <a:ext cx="59362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The wave </a:t>
            </a:r>
            <a:r>
              <a:rPr lang="en-US" sz="3000" b="1" dirty="0" err="1" smtClean="0"/>
              <a:t>ri-ses</a:t>
            </a:r>
            <a:r>
              <a:rPr lang="en-US" sz="3000" b="1" dirty="0" smtClean="0"/>
              <a:t> high,</a:t>
            </a:r>
          </a:p>
          <a:p>
            <a:r>
              <a:rPr lang="en-US" sz="3000" b="1" dirty="0" err="1" smtClean="0"/>
              <a:t>Cra-shes</a:t>
            </a:r>
            <a:r>
              <a:rPr lang="en-US" sz="3000" b="1" dirty="0" smtClean="0"/>
              <a:t> down on-to the rocks</a:t>
            </a:r>
          </a:p>
          <a:p>
            <a:r>
              <a:rPr lang="en-US" sz="3000" b="1" dirty="0" smtClean="0"/>
              <a:t>gone but still a-live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799" y="291737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3542" y="3447144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6284" y="236582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5</a:t>
            </a:r>
          </a:p>
        </p:txBody>
      </p:sp>
      <p:pic>
        <p:nvPicPr>
          <p:cNvPr id="13316" name="Picture 4" descr="Haiku: Classic Japanese Short Poems by Hart Larrab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00" y="485774"/>
            <a:ext cx="5036457" cy="5827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52342" y="1335316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Remember!!!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09771" y="2271484"/>
            <a:ext cx="58160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 a haiku does not have rhyme;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 has three lines;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</a:rPr>
              <a:t> follows the syllable pattern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                  5 – 7 - 5</a:t>
            </a:r>
          </a:p>
        </p:txBody>
      </p:sp>
      <p:pic>
        <p:nvPicPr>
          <p:cNvPr id="12290" name="Picture 2" descr="Haiku: Japanese Art and Poetry (English and Japanese Edition): Judith Patt,  Barry Till, Michiko Warkentyne: 9780764956102: Amazon.com: 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8229"/>
            <a:ext cx="4963886" cy="389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4434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12868</TotalTime>
  <Words>372</Words>
  <Application>Microsoft Office PowerPoint</Application>
  <PresentationFormat>Произвольный</PresentationFormat>
  <Paragraphs>98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In today’s lesson: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Kazakh poems  - AABA rhyme; - 4 lines.  </vt:lpstr>
      <vt:lpstr>In today’s lesson: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User</cp:lastModifiedBy>
  <cp:revision>667</cp:revision>
  <dcterms:created xsi:type="dcterms:W3CDTF">2017-01-10T11:09:36Z</dcterms:created>
  <dcterms:modified xsi:type="dcterms:W3CDTF">2021-01-13T15:15:32Z</dcterms:modified>
</cp:coreProperties>
</file>