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74" r:id="rId3"/>
    <p:sldId id="275" r:id="rId4"/>
    <p:sldId id="276" r:id="rId5"/>
    <p:sldId id="285" r:id="rId6"/>
    <p:sldId id="273" r:id="rId7"/>
    <p:sldId id="277" r:id="rId8"/>
    <p:sldId id="278" r:id="rId9"/>
    <p:sldId id="279" r:id="rId10"/>
    <p:sldId id="281" r:id="rId11"/>
    <p:sldId id="282" r:id="rId12"/>
    <p:sldId id="283"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6" autoAdjust="0"/>
    <p:restoredTop sz="94626" autoAdjust="0"/>
  </p:normalViewPr>
  <p:slideViewPr>
    <p:cSldViewPr>
      <p:cViewPr varScale="1">
        <p:scale>
          <a:sx n="83" d="100"/>
          <a:sy n="83" d="100"/>
        </p:scale>
        <p:origin x="1411" y="86"/>
      </p:cViewPr>
      <p:guideLst>
        <p:guide orient="horz" pos="2160"/>
        <p:guide pos="2880"/>
      </p:guideLst>
    </p:cSldViewPr>
  </p:slideViewPr>
  <p:outlineViewPr>
    <p:cViewPr>
      <p:scale>
        <a:sx n="33" d="100"/>
        <a:sy n="33" d="100"/>
      </p:scale>
      <p:origin x="36"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EA665A-66FF-4129-B0AA-A125066006C4}" type="datetimeFigureOut">
              <a:rPr lang="ru-RU" smtClean="0"/>
              <a:pPr/>
              <a:t>16.11.2024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1D7138-5CC9-4382-AD29-5B1481518E41}"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16.11.2024</a:t>
            </a:fld>
            <a:endParaRPr lang="ru-RU" dirty="0"/>
          </a:p>
        </p:txBody>
      </p:sp>
      <p:sp>
        <p:nvSpPr>
          <p:cNvPr id="8" name="Slide Number Placeholder 7"/>
          <p:cNvSpPr>
            <a:spLocks noGrp="1"/>
          </p:cNvSpPr>
          <p:nvPr>
            <p:ph type="sldNum" sz="quarter" idx="11"/>
          </p:nvPr>
        </p:nvSpPr>
        <p:spPr/>
        <p:txBody>
          <a:bodyPr/>
          <a:lstStyle/>
          <a:p>
            <a:fld id="{B19B0651-EE4F-4900-A07F-96A6BFA9D0F0}" type="slidenum">
              <a:rPr lang="ru-RU" smtClean="0"/>
              <a:pPr/>
              <a:t>‹#›</a:t>
            </a:fld>
            <a:endParaRPr lang="ru-RU" dirty="0"/>
          </a:p>
        </p:txBody>
      </p:sp>
      <p:sp>
        <p:nvSpPr>
          <p:cNvPr id="9" name="Footer Placeholder 8"/>
          <p:cNvSpPr>
            <a:spLocks noGrp="1"/>
          </p:cNvSpPr>
          <p:nvPr>
            <p:ph type="ftr" sz="quarter" idx="12"/>
          </p:nvPr>
        </p:nvSpPr>
        <p:spPr/>
        <p:txBody>
          <a:bodyPr/>
          <a:lstStyle/>
          <a:p>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16.11.2024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16.11.2024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B4C71EC6-210F-42DE-9C53-41977AD35B3D}" type="datetimeFigureOut">
              <a:rPr lang="ru-RU" smtClean="0"/>
              <a:pPr/>
              <a:t>16.11.2024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16.11.2024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B4C71EC6-210F-42DE-9C53-41977AD35B3D}" type="datetimeFigureOut">
              <a:rPr lang="ru-RU" smtClean="0"/>
              <a:pPr/>
              <a:t>16.11.2024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dirty="0"/>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pPr/>
              <a:t>16.11.2024</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dirty="0"/>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16.11.2024</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16.11.2024</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16.11.2024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16.11.2024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4C71EC6-210F-42DE-9C53-41977AD35B3D}" type="datetimeFigureOut">
              <a:rPr lang="ru-RU" smtClean="0"/>
              <a:pPr/>
              <a:t>16.11.2024</a:t>
            </a:fld>
            <a:endParaRPr lang="ru-RU"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19B0651-EE4F-4900-A07F-96A6BFA9D0F0}" type="slidenum">
              <a:rPr lang="ru-RU" smtClean="0"/>
              <a:pPr/>
              <a:t>‹#›</a:t>
            </a:fld>
            <a:endParaRPr lang="ru-RU"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Прямоугольник 12"/>
          <p:cNvSpPr/>
          <p:nvPr/>
        </p:nvSpPr>
        <p:spPr>
          <a:xfrm>
            <a:off x="714348" y="2071678"/>
            <a:ext cx="7858148" cy="3416320"/>
          </a:xfrm>
          <a:prstGeom prst="rect">
            <a:avLst/>
          </a:prstGeom>
        </p:spPr>
        <p:txBody>
          <a:bodyPr wrap="square">
            <a:spAutoFit/>
          </a:bodyPr>
          <a:lstStyle/>
          <a:p>
            <a:pPr indent="449263" algn="ctr" fontAlgn="base">
              <a:spcBef>
                <a:spcPct val="0"/>
              </a:spcBef>
              <a:spcAft>
                <a:spcPct val="0"/>
              </a:spcAft>
            </a:pPr>
            <a:r>
              <a:rPr lang="ru-RU" sz="2000" b="1" dirty="0" err="1" smtClean="0">
                <a:solidFill>
                  <a:srgbClr val="000000"/>
                </a:solidFill>
                <a:latin typeface="Times New Roman" pitchFamily="18" charset="0"/>
                <a:ea typeface="Times New Roman" pitchFamily="18" charset="0"/>
                <a:cs typeface="Times New Roman" pitchFamily="18" charset="0"/>
              </a:rPr>
              <a:t>Пәні:</a:t>
            </a:r>
            <a:r>
              <a:rPr lang="kk-KZ" sz="2000" b="1" dirty="0" smtClean="0"/>
              <a:t> </a:t>
            </a:r>
            <a:r>
              <a:rPr lang="kk-KZ" sz="2000" b="1" dirty="0" smtClean="0">
                <a:latin typeface="Times New Roman" pitchFamily="18" charset="0"/>
                <a:cs typeface="Times New Roman" pitchFamily="18" charset="0"/>
              </a:rPr>
              <a:t>Дүниежүзі тарихы</a:t>
            </a:r>
          </a:p>
          <a:p>
            <a:pPr algn="ctr"/>
            <a:r>
              <a:rPr lang="kk-KZ" sz="2000" b="1" dirty="0" smtClean="0">
                <a:solidFill>
                  <a:srgbClr val="000000"/>
                </a:solidFill>
                <a:latin typeface="Times New Roman" pitchFamily="18" charset="0"/>
                <a:ea typeface="Times New Roman" pitchFamily="18" charset="0"/>
                <a:cs typeface="Times New Roman" pitchFamily="18" charset="0"/>
              </a:rPr>
              <a:t>5 – сынып</a:t>
            </a:r>
          </a:p>
          <a:p>
            <a:pPr algn="ctr"/>
            <a:r>
              <a:rPr lang="kk-KZ" sz="2000" b="1" dirty="0" smtClean="0">
                <a:latin typeface="Times New Roman" pitchFamily="18" charset="0"/>
                <a:cs typeface="Times New Roman" pitchFamily="18" charset="0"/>
              </a:rPr>
              <a:t>Бөлім тақырыбы:</a:t>
            </a:r>
            <a:endParaRPr lang="ru-RU" sz="2000" dirty="0" smtClean="0">
              <a:latin typeface="Times New Roman" pitchFamily="18" charset="0"/>
              <a:cs typeface="Times New Roman" pitchFamily="18" charset="0"/>
            </a:endParaRPr>
          </a:p>
          <a:p>
            <a:pPr algn="ctr"/>
            <a:r>
              <a:rPr lang="kk-KZ" sz="2000" b="1" dirty="0" smtClean="0">
                <a:latin typeface="Times New Roman" pitchFamily="18" charset="0"/>
                <a:cs typeface="Times New Roman" pitchFamily="18" charset="0"/>
              </a:rPr>
              <a:t>Қос дөңгелекті арбалар және империялар </a:t>
            </a:r>
          </a:p>
          <a:p>
            <a:pPr algn="ctr"/>
            <a:r>
              <a:rPr lang="kk-KZ" sz="2000" b="1" dirty="0" smtClean="0">
                <a:latin typeface="Times New Roman" pitchFamily="18" charset="0"/>
                <a:cs typeface="Times New Roman" pitchFamily="18" charset="0"/>
              </a:rPr>
              <a:t>Сабақтың тақырыбы:</a:t>
            </a:r>
          </a:p>
          <a:p>
            <a:pPr algn="ctr"/>
            <a:r>
              <a:rPr lang="kk-KZ" sz="2000" b="1" dirty="0" smtClean="0">
                <a:latin typeface="Times New Roman" pitchFamily="18" charset="0"/>
                <a:cs typeface="Times New Roman" pitchFamily="18" charset="0"/>
              </a:rPr>
              <a:t>Хаммурапи патша Вавилонды қалай қуатты империяға айналдырды</a:t>
            </a:r>
            <a:r>
              <a:rPr lang="ru-RU" sz="2000" b="1" dirty="0" smtClean="0">
                <a:latin typeface="Times New Roman" pitchFamily="18" charset="0"/>
                <a:cs typeface="Times New Roman" pitchFamily="18" charset="0"/>
              </a:rPr>
              <a:t> </a:t>
            </a:r>
            <a:r>
              <a:rPr lang="kk-KZ" sz="2000" b="1" dirty="0" smtClean="0">
                <a:latin typeface="Times New Roman" pitchFamily="18" charset="0"/>
                <a:cs typeface="Times New Roman" pitchFamily="18" charset="0"/>
              </a:rPr>
              <a:t>(2-сабақ)</a:t>
            </a:r>
            <a:endParaRPr lang="ru-RU" sz="2000" b="1" dirty="0" smtClean="0">
              <a:latin typeface="Times New Roman" pitchFamily="18" charset="0"/>
              <a:cs typeface="Times New Roman" pitchFamily="18" charset="0"/>
            </a:endParaRPr>
          </a:p>
          <a:p>
            <a:pPr indent="449263" algn="ctr" fontAlgn="base">
              <a:spcBef>
                <a:spcPct val="0"/>
              </a:spcBef>
              <a:spcAft>
                <a:spcPct val="0"/>
              </a:spcAft>
            </a:pPr>
            <a:endParaRPr lang="ru-RU" sz="2400" b="1" dirty="0" smtClean="0">
              <a:solidFill>
                <a:srgbClr val="000000"/>
              </a:solidFill>
              <a:latin typeface="Times New Roman" pitchFamily="18" charset="0"/>
              <a:ea typeface="Times New Roman" pitchFamily="18" charset="0"/>
              <a:cs typeface="Times New Roman" pitchFamily="18" charset="0"/>
            </a:endParaRPr>
          </a:p>
          <a:p>
            <a:pPr algn="r"/>
            <a:endParaRPr lang="kk-KZ" sz="1600" dirty="0" smtClean="0">
              <a:solidFill>
                <a:prstClr val="black"/>
              </a:solidFill>
              <a:latin typeface="Times New Roman" pitchFamily="18" charset="0"/>
              <a:cs typeface="Times New Roman" pitchFamily="18" charset="0"/>
            </a:endParaRPr>
          </a:p>
          <a:p>
            <a:pPr algn="ctr"/>
            <a:endParaRPr lang="ru-RU" dirty="0" smtClean="0">
              <a:latin typeface="Times New Roman" pitchFamily="18" charset="0"/>
              <a:cs typeface="Times New Roman" pitchFamily="18" charset="0"/>
            </a:endParaRPr>
          </a:p>
          <a:p>
            <a:pPr algn="ctr"/>
            <a:r>
              <a:rPr lang="kk-KZ"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
        <p:nvSpPr>
          <p:cNvPr id="2052" name="AutoShape 4" descr="Замороженные полуфабрикаты котлеты, пельмени, купаты оптом Одеса - зображення 1"/>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054" name="AutoShape 6" descr="https://ireland.apollo.olxcdn.com/v1/files/ga8bgl9urknb-UA/image;s=261x203"/>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074" name="AutoShape 2" descr="Товароведение пищевых продуктов"/>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076" name="AutoShape 4" descr="Товароведение и экспертиза качества потребительских товаров • Подпорожский  политехнический техникум"/>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 name="Подзаголовок 1"/>
          <p:cNvSpPr>
            <a:spLocks noGrp="1"/>
          </p:cNvSpPr>
          <p:nvPr>
            <p:ph type="subTitle" idx="1"/>
          </p:nvPr>
        </p:nvSpPr>
        <p:spPr/>
        <p:txBody>
          <a:bodyPr/>
          <a:lstStyle/>
          <a:p>
            <a:endParaRPr lang="ru-RU"/>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85786" y="357167"/>
            <a:ext cx="7643866" cy="954107"/>
          </a:xfrm>
          <a:prstGeom prst="rect">
            <a:avLst/>
          </a:prstGeom>
        </p:spPr>
        <p:txBody>
          <a:bodyPr wrap="square">
            <a:spAutoFit/>
          </a:bodyPr>
          <a:lstStyle/>
          <a:p>
            <a:r>
              <a:rPr lang="kk-KZ" sz="2800" b="1" dirty="0" smtClean="0">
                <a:latin typeface="Times New Roman" pitchFamily="18" charset="0"/>
                <a:cs typeface="Times New Roman" pitchFamily="18" charset="0"/>
              </a:rPr>
              <a:t>3-тапсырма</a:t>
            </a:r>
          </a:p>
          <a:p>
            <a:r>
              <a:rPr lang="kk-KZ" sz="2800" dirty="0" smtClean="0">
                <a:solidFill>
                  <a:srgbClr val="C00000"/>
                </a:solidFill>
                <a:latin typeface="Times New Roman" pitchFamily="18" charset="0"/>
                <a:cs typeface="Times New Roman" pitchFamily="18" charset="0"/>
              </a:rPr>
              <a:t>Термин сөздермен жұмыс</a:t>
            </a:r>
            <a:endParaRPr lang="ru-RU" sz="2800" dirty="0">
              <a:solidFill>
                <a:srgbClr val="C00000"/>
              </a:solidFill>
              <a:latin typeface="Times New Roman" pitchFamily="18" charset="0"/>
              <a:cs typeface="Times New Roman" pitchFamily="18" charset="0"/>
            </a:endParaRPr>
          </a:p>
        </p:txBody>
      </p:sp>
      <p:sp>
        <p:nvSpPr>
          <p:cNvPr id="12" name="Rectangle 1"/>
          <p:cNvSpPr>
            <a:spLocks noChangeArrowheads="1"/>
          </p:cNvSpPr>
          <p:nvPr/>
        </p:nvSpPr>
        <p:spPr bwMode="auto">
          <a:xfrm>
            <a:off x="571472" y="1357298"/>
            <a:ext cx="7358114"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заң</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империя</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иерархия</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kk-KZ"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абыз                                 </a:t>
            </a:r>
            <a:r>
              <a:rPr kumimoji="0" lang="kk-KZ" sz="3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kk-KZ"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4098" name="Rectangle 2"/>
          <p:cNvSpPr>
            <a:spLocks noChangeArrowheads="1"/>
          </p:cNvSpPr>
          <p:nvPr/>
        </p:nvSpPr>
        <p:spPr bwMode="auto">
          <a:xfrm>
            <a:off x="500034" y="3643314"/>
            <a:ext cx="8072494"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Дескриптор: </a:t>
            </a: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Білім алушы</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заң;</a:t>
            </a:r>
            <a:endParaRPr kumimoji="0" lang="ru-RU" sz="2800" b="0"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империя</a:t>
            </a:r>
            <a:r>
              <a:rPr lang="kk-KZ" sz="2800" i="1" dirty="0" smtClean="0">
                <a:latin typeface="Times New Roman" pitchFamily="18" charset="0"/>
                <a:ea typeface="Times New Roman" pitchFamily="18" charset="0"/>
                <a:cs typeface="Times New Roman" pitchFamily="18" charset="0"/>
              </a:rPr>
              <a:t>;</a:t>
            </a:r>
            <a:endParaRPr kumimoji="0" lang="ru-RU" sz="2800" b="0"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иерархия</a:t>
            </a: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абыз</a:t>
            </a: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сөздерінің</a:t>
            </a:r>
            <a:r>
              <a:rPr kumimoji="0" lang="kk-KZ" sz="2800" b="0" i="1"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мағыналарын түсінеді</a:t>
            </a:r>
            <a:r>
              <a:rPr kumimoji="0" lang="ru-RU" sz="2800" b="0" i="1" u="none" strike="noStrike" cap="none" normalizeH="0" baseline="0" dirty="0" smtClean="0">
                <a:ln>
                  <a:noFill/>
                </a:ln>
                <a:solidFill>
                  <a:schemeClr val="tx1"/>
                </a:solidFill>
                <a:effectLst/>
                <a:latin typeface="Times New Roman" pitchFamily="18" charset="0"/>
                <a:cs typeface="Times New Roman" pitchFamily="18" charset="0"/>
              </a:rPr>
              <a:t> </a:t>
            </a:r>
          </a:p>
        </p:txBody>
      </p:sp>
      <p:sp>
        <p:nvSpPr>
          <p:cNvPr id="15" name="Rectangle 1"/>
          <p:cNvSpPr>
            <a:spLocks noChangeArrowheads="1"/>
          </p:cNvSpPr>
          <p:nvPr/>
        </p:nvSpPr>
        <p:spPr bwMode="auto">
          <a:xfrm>
            <a:off x="857224" y="3214686"/>
            <a:ext cx="735811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kk-KZ" b="1" dirty="0" smtClean="0">
                <a:solidFill>
                  <a:schemeClr val="tx1"/>
                </a:solidFill>
                <a:latin typeface="Times New Roman" pitchFamily="18" charset="0"/>
                <a:cs typeface="Times New Roman" pitchFamily="18" charset="0"/>
              </a:rPr>
              <a:t>Заң –</a:t>
            </a:r>
            <a:r>
              <a:rPr lang="kk-KZ" dirty="0" smtClean="0">
                <a:solidFill>
                  <a:schemeClr val="tx1"/>
                </a:solidFill>
                <a:latin typeface="Times New Roman" pitchFamily="18" charset="0"/>
                <a:cs typeface="Times New Roman" pitchFamily="18" charset="0"/>
              </a:rPr>
              <a:t>— Мемлекеттің негізгі заңы, елдегі барлық басқа заңдарға қатысты жоғары заңды күшке ие заң немесе заңдар тобы.</a:t>
            </a:r>
            <a:endParaRPr lang="ru-RU"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Империя</a:t>
            </a:r>
            <a:r>
              <a:rPr lang="kk-KZ" dirty="0" smtClean="0">
                <a:solidFill>
                  <a:schemeClr val="tx1"/>
                </a:solidFill>
                <a:latin typeface="Times New Roman" pitchFamily="18" charset="0"/>
                <a:cs typeface="Times New Roman" pitchFamily="18" charset="0"/>
              </a:rPr>
              <a:t> -</a:t>
            </a:r>
            <a:r>
              <a:rPr lang="ru-RU" dirty="0" smtClean="0">
                <a:solidFill>
                  <a:schemeClr val="tx1"/>
                </a:solidFill>
                <a:latin typeface="Times New Roman" pitchFamily="18" charset="0"/>
                <a:cs typeface="Times New Roman" pitchFamily="18" charset="0"/>
              </a:rPr>
              <a:t>  император </a:t>
            </a:r>
            <a:r>
              <a:rPr lang="ru-RU" dirty="0" err="1" smtClean="0">
                <a:solidFill>
                  <a:schemeClr val="tx1"/>
                </a:solidFill>
                <a:latin typeface="Times New Roman" pitchFamily="18" charset="0"/>
                <a:cs typeface="Times New Roman" pitchFamily="18" charset="0"/>
              </a:rPr>
              <a:t>басқарған монархиялық мемлекет</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құрылымының түрі</a:t>
            </a:r>
            <a:endParaRPr lang="ru-RU"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 Вавилон - </a:t>
            </a:r>
            <a:r>
              <a:rPr lang="kk-KZ" dirty="0" smtClean="0">
                <a:solidFill>
                  <a:schemeClr val="tx1"/>
                </a:solidFill>
                <a:latin typeface="Times New Roman" pitchFamily="18" charset="0"/>
                <a:cs typeface="Times New Roman" pitchFamily="18" charset="0"/>
              </a:rPr>
              <a:t>Баб – или – Құдайға апарар қақпа</a:t>
            </a:r>
            <a:endParaRPr lang="ru-RU"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Абыз -</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діни</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жоралғыларды басқарып, болжам</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жасап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жорамал</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айтатын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беделді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тұлға..</a:t>
            </a:r>
            <a:endParaRPr lang="ru-RU" dirty="0" smtClean="0">
              <a:solidFill>
                <a:schemeClr val="tx1"/>
              </a:solidFill>
              <a:latin typeface="Times New Roman" pitchFamily="18" charset="0"/>
              <a:cs typeface="Times New Roman" pitchFamily="18" charset="0"/>
            </a:endParaRPr>
          </a:p>
          <a:p>
            <a:endParaRPr lang="ru-RU" dirty="0">
              <a:solidFill>
                <a:schemeClr val="tx1"/>
              </a:solidFill>
              <a:latin typeface="Times New Roman" pitchFamily="18" charset="0"/>
              <a:cs typeface="Times New Roman" pitchFamily="18" charset="0"/>
            </a:endParaRPr>
          </a:p>
        </p:txBody>
      </p:sp>
      <p:sp>
        <p:nvSpPr>
          <p:cNvPr id="4" name="Прямоугольник 3"/>
          <p:cNvSpPr/>
          <p:nvPr/>
        </p:nvSpPr>
        <p:spPr>
          <a:xfrm>
            <a:off x="714348" y="571480"/>
            <a:ext cx="1695144" cy="613245"/>
          </a:xfrm>
          <a:prstGeom prst="rect">
            <a:avLst/>
          </a:prstGeom>
        </p:spPr>
        <p:txBody>
          <a:bodyPr wrap="none">
            <a:spAutoFit/>
          </a:bodyPr>
          <a:lstStyle/>
          <a:p>
            <a:pPr algn="just">
              <a:lnSpc>
                <a:spcPct val="115000"/>
              </a:lnSpc>
              <a:spcAft>
                <a:spcPts val="0"/>
              </a:spcAft>
            </a:pPr>
            <a:r>
              <a:rPr lang="kk-KZ" sz="3200" b="1" dirty="0" smtClean="0">
                <a:latin typeface="Times New Roman" pitchFamily="18" charset="0"/>
                <a:ea typeface="Times New Roman"/>
                <a:cs typeface="Times New Roman" pitchFamily="18" charset="0"/>
              </a:rPr>
              <a:t>Жауабы</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0034" y="285728"/>
            <a:ext cx="8286808" cy="4585871"/>
          </a:xfrm>
          <a:prstGeom prst="rect">
            <a:avLst/>
          </a:prstGeom>
          <a:noFill/>
        </p:spPr>
        <p:txBody>
          <a:bodyPr wrap="square" rtlCol="0">
            <a:spAutoFit/>
          </a:bodyPr>
          <a:lstStyle/>
          <a:p>
            <a:pPr algn="ctr"/>
            <a:r>
              <a:rPr lang="kk-KZ" sz="3600" b="1" dirty="0" smtClean="0">
                <a:latin typeface="Times New Roman" pitchFamily="18" charset="0"/>
                <a:cs typeface="Times New Roman" pitchFamily="18" charset="0"/>
              </a:rPr>
              <a:t>Қорытынды</a:t>
            </a:r>
          </a:p>
          <a:p>
            <a:endParaRPr lang="ru-RU" sz="3200" dirty="0" smtClean="0">
              <a:latin typeface="Times New Roman" pitchFamily="18" charset="0"/>
              <a:cs typeface="Times New Roman" pitchFamily="18" charset="0"/>
            </a:endParaRPr>
          </a:p>
          <a:p>
            <a:pPr>
              <a:buFont typeface="Wingdings" pitchFamily="2" charset="2"/>
              <a:buChar char="ü"/>
            </a:pPr>
            <a:r>
              <a:rPr lang="kk-KZ" sz="3200" dirty="0" smtClean="0">
                <a:latin typeface="Times New Roman" pitchFamily="18" charset="0"/>
                <a:cs typeface="Times New Roman" pitchFamily="18" charset="0"/>
              </a:rPr>
              <a:t>   Бүгінгі орындаған тапсырмалар бойынша өз-өзіңді бағала</a:t>
            </a:r>
          </a:p>
          <a:p>
            <a:pPr>
              <a:buFont typeface="Wingdings" pitchFamily="2" charset="2"/>
              <a:buChar char="ü"/>
            </a:pPr>
            <a:endParaRPr lang="ru-RU" sz="3200" dirty="0" smtClean="0">
              <a:solidFill>
                <a:srgbClr val="C00000"/>
              </a:solidFill>
              <a:latin typeface="Times New Roman" pitchFamily="18" charset="0"/>
              <a:cs typeface="Times New Roman" pitchFamily="18" charset="0"/>
            </a:endParaRPr>
          </a:p>
          <a:p>
            <a:r>
              <a:rPr lang="kk-KZ" sz="3200" dirty="0" smtClean="0">
                <a:solidFill>
                  <a:srgbClr val="C00000"/>
                </a:solidFill>
                <a:latin typeface="Times New Roman" pitchFamily="18" charset="0"/>
                <a:cs typeface="Times New Roman" pitchFamily="18" charset="0"/>
              </a:rPr>
              <a:t>Үй тапсырмасы: </a:t>
            </a:r>
          </a:p>
          <a:p>
            <a:endParaRPr lang="ru-RU"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Хаммурапидің заңдарын бүгінгі заңдармен салыстыру</a:t>
            </a:r>
            <a:endParaRPr lang="ru-RU" sz="3200"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8596" y="214290"/>
            <a:ext cx="8429684" cy="7540526"/>
          </a:xfrm>
          <a:prstGeom prst="rect">
            <a:avLst/>
          </a:prstGeom>
        </p:spPr>
        <p:txBody>
          <a:bodyPr wrap="square">
            <a:spAutoFit/>
          </a:bodyPr>
          <a:lstStyle/>
          <a:p>
            <a:pPr>
              <a:lnSpc>
                <a:spcPct val="150000"/>
              </a:lnSpc>
            </a:pPr>
            <a:r>
              <a:rPr lang="kk-KZ" sz="2200" b="1" dirty="0" smtClean="0">
                <a:solidFill>
                  <a:srgbClr val="002060"/>
                </a:solidFill>
                <a:latin typeface="Times New Roman" pitchFamily="18" charset="0"/>
                <a:cs typeface="Times New Roman" pitchFamily="18" charset="0"/>
              </a:rPr>
              <a:t>Оқу  мақсаты:  </a:t>
            </a:r>
            <a:r>
              <a:rPr lang="kk-KZ" sz="2200" dirty="0" smtClean="0">
                <a:latin typeface="Times New Roman" pitchFamily="18" charset="0"/>
                <a:cs typeface="Times New Roman" pitchFamily="18" charset="0"/>
              </a:rPr>
              <a:t>5.3.2.1 – ежелгі заман тарихындағы мемлекетаралық қатынастарды түсіндіру үшін «империя» ұғымын білу және пайдалану;</a:t>
            </a:r>
            <a:endParaRPr lang="ru-RU" sz="2200" dirty="0" smtClean="0">
              <a:latin typeface="Times New Roman" pitchFamily="18" charset="0"/>
              <a:cs typeface="Times New Roman" pitchFamily="18" charset="0"/>
            </a:endParaRPr>
          </a:p>
          <a:p>
            <a:pPr>
              <a:lnSpc>
                <a:spcPct val="150000"/>
              </a:lnSpc>
            </a:pPr>
            <a:r>
              <a:rPr lang="kk-KZ" sz="2200" dirty="0" smtClean="0">
                <a:latin typeface="Times New Roman" pitchFamily="18" charset="0"/>
                <a:cs typeface="Times New Roman" pitchFamily="18" charset="0"/>
              </a:rPr>
              <a:t>5.3.2.2 – басқыншылық соғыстар мен империялардың пайда болуы мемлекеттердің шекараларын қалай өзгергерткенін  талдау</a:t>
            </a:r>
          </a:p>
          <a:p>
            <a:pPr>
              <a:lnSpc>
                <a:spcPct val="150000"/>
              </a:lnSpc>
            </a:pPr>
            <a:endParaRPr lang="ru-RU" sz="2200" dirty="0" smtClean="0">
              <a:latin typeface="Times New Roman" pitchFamily="18" charset="0"/>
              <a:cs typeface="Times New Roman" pitchFamily="18" charset="0"/>
            </a:endParaRPr>
          </a:p>
          <a:p>
            <a:pPr>
              <a:lnSpc>
                <a:spcPct val="150000"/>
              </a:lnSpc>
            </a:pPr>
            <a:r>
              <a:rPr lang="kk-KZ" sz="2200" b="1" dirty="0" smtClean="0">
                <a:solidFill>
                  <a:srgbClr val="002060"/>
                </a:solidFill>
                <a:latin typeface="Times New Roman" pitchFamily="18" charset="0"/>
                <a:cs typeface="Times New Roman" pitchFamily="18" charset="0"/>
              </a:rPr>
              <a:t>Бағалау критерийлері:   </a:t>
            </a:r>
            <a:r>
              <a:rPr lang="kk-KZ" sz="2200" dirty="0" smtClean="0">
                <a:latin typeface="Times New Roman" pitchFamily="18" charset="0"/>
                <a:cs typeface="Times New Roman" pitchFamily="18" charset="0"/>
              </a:rPr>
              <a:t>Вавилонды қуатты империяға айналдыруда Хаммурапи заңдарының ықпалын дәлелдейді</a:t>
            </a:r>
            <a:endParaRPr lang="ru-RU" sz="2200" dirty="0" smtClean="0">
              <a:latin typeface="Times New Roman" pitchFamily="18" charset="0"/>
              <a:cs typeface="Times New Roman" pitchFamily="18" charset="0"/>
            </a:endParaRPr>
          </a:p>
          <a:p>
            <a:pPr>
              <a:lnSpc>
                <a:spcPct val="150000"/>
              </a:lnSpc>
            </a:pPr>
            <a:r>
              <a:rPr lang="kk-KZ" sz="2200" dirty="0" smtClean="0">
                <a:latin typeface="Times New Roman" pitchFamily="18" charset="0"/>
                <a:cs typeface="Times New Roman" pitchFamily="18" charset="0"/>
              </a:rPr>
              <a:t>Вавилон патшалығының басқару органдары мен қоғам топтарының иерархиясын, ажыратады, талдайды</a:t>
            </a:r>
            <a:endParaRPr lang="ru-RU" sz="2200" dirty="0" smtClean="0">
              <a:latin typeface="Times New Roman" pitchFamily="18" charset="0"/>
              <a:cs typeface="Times New Roman" pitchFamily="18" charset="0"/>
            </a:endParaRPr>
          </a:p>
          <a:p>
            <a:pPr>
              <a:lnSpc>
                <a:spcPct val="150000"/>
              </a:lnSpc>
            </a:pPr>
            <a:r>
              <a:rPr lang="kk-KZ" sz="2200" dirty="0" smtClean="0">
                <a:latin typeface="Times New Roman" pitchFamily="18" charset="0"/>
                <a:cs typeface="Times New Roman" pitchFamily="18" charset="0"/>
              </a:rPr>
              <a:t>Вавилон империясының Хаммурапи патшаның кезіндегі шекарасын анықтайды</a:t>
            </a:r>
            <a:endParaRPr lang="ru-RU" sz="2200" dirty="0" smtClean="0">
              <a:latin typeface="Times New Roman" pitchFamily="18" charset="0"/>
              <a:cs typeface="Times New Roman" pitchFamily="18" charset="0"/>
            </a:endParaRPr>
          </a:p>
          <a:p>
            <a:endParaRPr lang="kk-KZ" sz="2200" b="1" dirty="0" smtClean="0">
              <a:solidFill>
                <a:srgbClr val="002060"/>
              </a:solidFill>
              <a:latin typeface="Times New Roman" pitchFamily="18" charset="0"/>
              <a:cs typeface="Times New Roman" pitchFamily="18" charset="0"/>
            </a:endParaRPr>
          </a:p>
          <a:p>
            <a:endParaRPr lang="kk-KZ" sz="2200" dirty="0" smtClean="0">
              <a:solidFill>
                <a:srgbClr val="0070C0"/>
              </a:solidFill>
              <a:latin typeface="Times New Roman" pitchFamily="18" charset="0"/>
              <a:cs typeface="Times New Roman" pitchFamily="18" charset="0"/>
            </a:endParaRPr>
          </a:p>
          <a:p>
            <a:endParaRPr lang="kk-KZ" sz="2200" dirty="0" smtClean="0">
              <a:solidFill>
                <a:srgbClr val="0070C0"/>
              </a:solidFill>
              <a:latin typeface="Times New Roman" pitchFamily="18" charset="0"/>
              <a:cs typeface="Times New Roman" pitchFamily="18" charset="0"/>
            </a:endParaRPr>
          </a:p>
          <a:p>
            <a:endParaRPr lang="ru-RU" sz="2200"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nvGraphicFramePr>
        <p:xfrm>
          <a:off x="357158" y="285728"/>
          <a:ext cx="8572528" cy="4738122"/>
        </p:xfrm>
        <a:graphic>
          <a:graphicData uri="http://schemas.openxmlformats.org/drawingml/2006/table">
            <a:tbl>
              <a:tblPr/>
              <a:tblGrid>
                <a:gridCol w="8572528">
                  <a:extLst>
                    <a:ext uri="{9D8B030D-6E8A-4147-A177-3AD203B41FA5}">
                      <a16:colId xmlns:a16="http://schemas.microsoft.com/office/drawing/2014/main" val="20000"/>
                    </a:ext>
                  </a:extLst>
                </a:gridCol>
              </a:tblGrid>
              <a:tr h="4738122">
                <a:tc>
                  <a:txBody>
                    <a:bodyPr/>
                    <a:lstStyle/>
                    <a:p>
                      <a:pPr algn="ctr">
                        <a:lnSpc>
                          <a:spcPct val="115000"/>
                        </a:lnSpc>
                        <a:spcAft>
                          <a:spcPts val="0"/>
                        </a:spcAft>
                      </a:pPr>
                      <a:r>
                        <a:rPr lang="kk-KZ" sz="3200" dirty="0" smtClean="0">
                          <a:latin typeface="Times New Roman" pitchFamily="18" charset="0"/>
                          <a:cs typeface="Times New Roman" pitchFamily="18" charset="0"/>
                        </a:rPr>
                        <a:t>«</a:t>
                      </a:r>
                      <a:r>
                        <a:rPr lang="kk-KZ" sz="3200" dirty="0" smtClean="0">
                          <a:solidFill>
                            <a:schemeClr val="tx1"/>
                          </a:solidFill>
                          <a:latin typeface="Times New Roman" pitchFamily="18" charset="0"/>
                          <a:ea typeface="Times New Roman"/>
                          <a:cs typeface="Times New Roman" pitchFamily="18" charset="0"/>
                        </a:rPr>
                        <a:t>Ой қозғау</a:t>
                      </a:r>
                      <a:r>
                        <a:rPr lang="kk-KZ" sz="3200" dirty="0" smtClean="0">
                          <a:latin typeface="Times New Roman" pitchFamily="18" charset="0"/>
                          <a:cs typeface="Times New Roman" pitchFamily="18" charset="0"/>
                        </a:rPr>
                        <a:t>»</a:t>
                      </a:r>
                      <a:endParaRPr lang="kk-KZ" sz="3200" dirty="0" smtClean="0">
                        <a:solidFill>
                          <a:schemeClr val="tx1"/>
                        </a:solidFill>
                        <a:latin typeface="Times New Roman" pitchFamily="18" charset="0"/>
                        <a:ea typeface="Times New Roman"/>
                        <a:cs typeface="Times New Roman" pitchFamily="18" charset="0"/>
                      </a:endParaRPr>
                    </a:p>
                    <a:p>
                      <a:pPr algn="just">
                        <a:lnSpc>
                          <a:spcPct val="100000"/>
                        </a:lnSpc>
                        <a:spcAft>
                          <a:spcPts val="0"/>
                        </a:spcAft>
                      </a:pPr>
                      <a:r>
                        <a:rPr lang="kk-KZ" sz="3200" dirty="0" smtClean="0">
                          <a:solidFill>
                            <a:srgbClr val="FF0000"/>
                          </a:solidFill>
                          <a:latin typeface="Times New Roman" pitchFamily="18" charset="0"/>
                          <a:ea typeface="Times New Roman"/>
                          <a:cs typeface="Times New Roman" pitchFamily="18" charset="0"/>
                        </a:rPr>
                        <a:t>Оқушылар қалай ойлайсыңдар</a:t>
                      </a:r>
                      <a:r>
                        <a:rPr lang="kk-KZ" sz="3200" baseline="0" dirty="0" smtClean="0">
                          <a:solidFill>
                            <a:srgbClr val="FF0000"/>
                          </a:solidFill>
                          <a:latin typeface="Times New Roman" pitchFamily="18" charset="0"/>
                          <a:ea typeface="Times New Roman"/>
                          <a:cs typeface="Times New Roman" pitchFamily="18" charset="0"/>
                        </a:rPr>
                        <a:t> мына суреттерді не үшін көрсеттім?</a:t>
                      </a:r>
                      <a:endParaRPr lang="ru-RU" sz="3200" dirty="0">
                        <a:solidFill>
                          <a:srgbClr val="FF0000"/>
                        </a:solidFill>
                        <a:latin typeface="Times New Roman" pitchFamily="18" charset="0"/>
                        <a:ea typeface="Times New Roman"/>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030" name="AutoShape 6" descr="Ежелгі дәуірдегі Қазақстан · Тас ғасыры дәуіріндегі Қазақстан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7" name="Рисунок 6" descr="C:\Users\Админ\Desktop\1524117565_html_6c9a10894ea188b3.jpg"/>
          <p:cNvPicPr/>
          <p:nvPr/>
        </p:nvPicPr>
        <p:blipFill>
          <a:blip r:embed="rId2"/>
          <a:srcRect/>
          <a:stretch>
            <a:fillRect/>
          </a:stretch>
        </p:blipFill>
        <p:spPr bwMode="auto">
          <a:xfrm>
            <a:off x="4929190" y="1928802"/>
            <a:ext cx="3571900" cy="3786214"/>
          </a:xfrm>
          <a:prstGeom prst="rect">
            <a:avLst/>
          </a:prstGeom>
          <a:noFill/>
          <a:ln w="9525">
            <a:noFill/>
            <a:miter lim="800000"/>
            <a:headEnd/>
            <a:tailEnd/>
          </a:ln>
        </p:spPr>
      </p:pic>
      <p:pic>
        <p:nvPicPr>
          <p:cNvPr id="8" name="Рисунок 7" descr="C:\Users\Админ\Desktop\img6.jpg"/>
          <p:cNvPicPr/>
          <p:nvPr/>
        </p:nvPicPr>
        <p:blipFill>
          <a:blip r:embed="rId3" cstate="print"/>
          <a:srcRect/>
          <a:stretch>
            <a:fillRect/>
          </a:stretch>
        </p:blipFill>
        <p:spPr bwMode="auto">
          <a:xfrm>
            <a:off x="785786" y="1928802"/>
            <a:ext cx="3643338" cy="3857652"/>
          </a:xfrm>
          <a:prstGeom prst="rect">
            <a:avLst/>
          </a:prstGeom>
          <a:noFill/>
          <a:ln w="9525">
            <a:noFill/>
            <a:miter lim="800000"/>
            <a:headEnd/>
            <a:tailEnd/>
          </a:ln>
        </p:spPr>
      </p:pic>
      <p:sp>
        <p:nvSpPr>
          <p:cNvPr id="9" name="Заголовок 8"/>
          <p:cNvSpPr>
            <a:spLocks noGrp="1"/>
          </p:cNvSpPr>
          <p:nvPr>
            <p:ph type="title"/>
          </p:nvPr>
        </p:nvSpPr>
        <p:spPr>
          <a:xfrm>
            <a:off x="642910" y="6000768"/>
            <a:ext cx="8229600" cy="428604"/>
          </a:xfrm>
        </p:spPr>
        <p:txBody>
          <a:bodyPr/>
          <a:lstStyle/>
          <a:p>
            <a:r>
              <a:rPr lang="kk-KZ" sz="2800" dirty="0" smtClean="0">
                <a:solidFill>
                  <a:schemeClr val="tx1"/>
                </a:solidFill>
                <a:effectLst/>
                <a:latin typeface="Times New Roman" pitchFamily="18" charset="0"/>
                <a:cs typeface="Times New Roman" pitchFamily="18" charset="0"/>
              </a:rPr>
              <a:t>(Оқушылардың пікірі тыңдалады)</a:t>
            </a:r>
            <a:endParaRPr lang="ru-RU" sz="4800" dirty="0">
              <a:solidFill>
                <a:schemeClr val="tx1"/>
              </a:solidFill>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p:cNvSpPr/>
          <p:nvPr/>
        </p:nvSpPr>
        <p:spPr>
          <a:xfrm>
            <a:off x="357158" y="428604"/>
            <a:ext cx="8572560" cy="6740307"/>
          </a:xfrm>
          <a:prstGeom prst="rect">
            <a:avLst/>
          </a:prstGeom>
        </p:spPr>
        <p:txBody>
          <a:bodyPr wrap="square">
            <a:spAutoFit/>
          </a:bodyPr>
          <a:lstStyle/>
          <a:p>
            <a:pPr algn="just">
              <a:lnSpc>
                <a:spcPct val="150000"/>
              </a:lnSpc>
            </a:pPr>
            <a:r>
              <a:rPr lang="kk-KZ" sz="2400" dirty="0" smtClean="0">
                <a:latin typeface="Times New Roman" pitchFamily="18" charset="0"/>
                <a:cs typeface="Times New Roman" pitchFamily="18" charset="0"/>
              </a:rPr>
              <a:t>       Б.з.д ХХ-ХIX ғғ. Месопатамия қалаларының арасында болған үздіксіз соғыстар қалалардың әлсіреуіне әкелді. Вавилон арқылы (Баб-или-«Құдайға апарар қақпа») қаласы маңызды саяси орталыққа айналады. Бұған қаланың орналасу орны себеп болды. Вавилон патшасы Хаммурапи б.з.д 1792-1750 жж билік етті. Ол көреген қолбасшы, данышпан билеуші болды. Жаулары оны айлакер, екіжүзді  патша ретінде таныды. Вавилонды империяға айналдырды және заң шығарушы ретінде танылды. Вавилонның шегарасын кеңейтіп, Месопотамияның барлық аумағына өз үстемдігін құрды</a:t>
            </a:r>
          </a:p>
          <a:p>
            <a:pPr algn="just">
              <a:lnSpc>
                <a:spcPct val="150000"/>
              </a:lnSpc>
            </a:pPr>
            <a:r>
              <a:rPr lang="kk-KZ" sz="2400" dirty="0" smtClean="0">
                <a:latin typeface="Times New Roman" pitchFamily="18" charset="0"/>
                <a:cs typeface="Times New Roman" pitchFamily="18" charset="0"/>
              </a:rPr>
              <a:t/>
            </a:r>
            <a:br>
              <a:rPr lang="kk-KZ"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66"/>
            <a:ext cx="8229600" cy="785818"/>
          </a:xfrm>
        </p:spPr>
        <p:txBody>
          <a:bodyPr/>
          <a:lstStyle/>
          <a:p>
            <a:r>
              <a:rPr lang="kk-KZ" sz="3600" dirty="0" smtClean="0">
                <a:latin typeface="Times New Roman" pitchFamily="18" charset="0"/>
                <a:cs typeface="Times New Roman" pitchFamily="18" charset="0"/>
              </a:rPr>
              <a:t>Хаммурапи б.з.д1792-1750жж</a:t>
            </a:r>
            <a:endParaRPr lang="ru-RU" sz="3600" dirty="0">
              <a:latin typeface="Times New Roman" pitchFamily="18" charset="0"/>
              <a:cs typeface="Times New Roman" pitchFamily="18" charset="0"/>
            </a:endParaRPr>
          </a:p>
        </p:txBody>
      </p:sp>
      <p:pic>
        <p:nvPicPr>
          <p:cNvPr id="1026" name="Picture 2" descr="C:\Users\Админ\Desktop\Презентация по истории на тему _ Вавилонский царь Хаммурапи и его законы__files\img18.jpg"/>
          <p:cNvPicPr>
            <a:picLocks noGrp="1" noChangeAspect="1" noChangeArrowheads="1"/>
          </p:cNvPicPr>
          <p:nvPr>
            <p:ph idx="1"/>
          </p:nvPr>
        </p:nvPicPr>
        <p:blipFill>
          <a:blip r:embed="rId2"/>
          <a:srcRect t="11996"/>
          <a:stretch>
            <a:fillRect/>
          </a:stretch>
        </p:blipFill>
        <p:spPr bwMode="auto">
          <a:xfrm>
            <a:off x="571472" y="1214422"/>
            <a:ext cx="8072493" cy="491174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5"/>
          <p:cNvSpPr>
            <a:spLocks noGrp="1"/>
          </p:cNvSpPr>
          <p:nvPr>
            <p:ph type="title"/>
          </p:nvPr>
        </p:nvSpPr>
        <p:spPr>
          <a:xfrm>
            <a:off x="457200" y="274638"/>
            <a:ext cx="8229600" cy="511156"/>
          </a:xfrm>
        </p:spPr>
        <p:txBody>
          <a:bodyPr>
            <a:noAutofit/>
          </a:bodyPr>
          <a:lstStyle/>
          <a:p>
            <a:r>
              <a:rPr lang="kk-KZ" sz="2800" b="1" dirty="0" smtClean="0">
                <a:solidFill>
                  <a:schemeClr val="tx1"/>
                </a:solidFill>
                <a:effectLst/>
                <a:latin typeface="Times New Roman" pitchFamily="18" charset="0"/>
                <a:cs typeface="Times New Roman" pitchFamily="18" charset="0"/>
              </a:rPr>
              <a:t>Вавилон патшалығын басқару</a:t>
            </a:r>
            <a:endParaRPr lang="ru-RU" sz="2800" b="1" dirty="0">
              <a:solidFill>
                <a:schemeClr val="tx1"/>
              </a:solidFill>
              <a:effectLst/>
              <a:latin typeface="Times New Roman" pitchFamily="18" charset="0"/>
              <a:cs typeface="Times New Roman" pitchFamily="18" charset="0"/>
            </a:endParaRPr>
          </a:p>
        </p:txBody>
      </p:sp>
      <p:graphicFrame>
        <p:nvGraphicFramePr>
          <p:cNvPr id="5" name="Таблица 4"/>
          <p:cNvGraphicFramePr>
            <a:graphicFrameLocks noGrp="1"/>
          </p:cNvGraphicFramePr>
          <p:nvPr/>
        </p:nvGraphicFramePr>
        <p:xfrm>
          <a:off x="642910" y="1000108"/>
          <a:ext cx="7810512" cy="1137920"/>
        </p:xfrm>
        <a:graphic>
          <a:graphicData uri="http://schemas.openxmlformats.org/drawingml/2006/table">
            <a:tbl>
              <a:tblPr firstRow="1" bandRow="1">
                <a:tableStyleId>{5940675A-B579-460E-94D1-54222C63F5DA}</a:tableStyleId>
              </a:tblPr>
              <a:tblGrid>
                <a:gridCol w="1952628">
                  <a:extLst>
                    <a:ext uri="{9D8B030D-6E8A-4147-A177-3AD203B41FA5}">
                      <a16:colId xmlns:a16="http://schemas.microsoft.com/office/drawing/2014/main" val="20000"/>
                    </a:ext>
                  </a:extLst>
                </a:gridCol>
                <a:gridCol w="1952628">
                  <a:extLst>
                    <a:ext uri="{9D8B030D-6E8A-4147-A177-3AD203B41FA5}">
                      <a16:colId xmlns:a16="http://schemas.microsoft.com/office/drawing/2014/main" val="20001"/>
                    </a:ext>
                  </a:extLst>
                </a:gridCol>
                <a:gridCol w="1952628">
                  <a:extLst>
                    <a:ext uri="{9D8B030D-6E8A-4147-A177-3AD203B41FA5}">
                      <a16:colId xmlns:a16="http://schemas.microsoft.com/office/drawing/2014/main" val="20002"/>
                    </a:ext>
                  </a:extLst>
                </a:gridCol>
                <a:gridCol w="1952628">
                  <a:extLst>
                    <a:ext uri="{9D8B030D-6E8A-4147-A177-3AD203B41FA5}">
                      <a16:colId xmlns:a16="http://schemas.microsoft.com/office/drawing/2014/main" val="20003"/>
                    </a:ext>
                  </a:extLst>
                </a:gridCol>
              </a:tblGrid>
              <a:tr h="370840">
                <a:tc gridSpan="4">
                  <a:txBody>
                    <a:bodyPr/>
                    <a:lstStyle/>
                    <a:p>
                      <a:pPr algn="ctr"/>
                      <a:r>
                        <a:rPr lang="ru-RU" sz="2000" b="1" dirty="0" err="1" smtClean="0">
                          <a:latin typeface="Times New Roman" pitchFamily="18" charset="0"/>
                          <a:cs typeface="Times New Roman" pitchFamily="18" charset="0"/>
                        </a:rPr>
                        <a:t>Патша</a:t>
                      </a:r>
                      <a:r>
                        <a:rPr lang="ru-RU" sz="2000" b="1" dirty="0" smtClean="0">
                          <a:latin typeface="Times New Roman" pitchFamily="18" charset="0"/>
                          <a:cs typeface="Times New Roman" pitchFamily="18" charset="0"/>
                        </a:rPr>
                        <a:t> </a:t>
                      </a:r>
                      <a:endParaRPr lang="ru-RU" sz="2000" b="1" dirty="0">
                        <a:latin typeface="Times New Roman" pitchFamily="18" charset="0"/>
                        <a:cs typeface="Times New Roman" pitchFamily="18" charset="0"/>
                      </a:endParaRPr>
                    </a:p>
                  </a:txBody>
                  <a:tcPr>
                    <a:solidFill>
                      <a:srgbClr val="FFFF00"/>
                    </a:solidFill>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extLst>
                  <a:ext uri="{0D108BD9-81ED-4DB2-BD59-A6C34878D82A}">
                    <a16:rowId xmlns:a16="http://schemas.microsoft.com/office/drawing/2014/main" val="10000"/>
                  </a:ext>
                </a:extLst>
              </a:tr>
              <a:tr h="370840">
                <a:tc>
                  <a:txBody>
                    <a:bodyPr/>
                    <a:lstStyle/>
                    <a:p>
                      <a:pPr algn="ctr"/>
                      <a:r>
                        <a:rPr lang="ru-RU" sz="1600" dirty="0" smtClean="0">
                          <a:latin typeface="Times New Roman" pitchFamily="18" charset="0"/>
                          <a:cs typeface="Times New Roman" pitchFamily="18" charset="0"/>
                        </a:rPr>
                        <a:t>За</a:t>
                      </a:r>
                      <a:r>
                        <a:rPr lang="kk-KZ" sz="1600" dirty="0" smtClean="0">
                          <a:latin typeface="Times New Roman" pitchFamily="18" charset="0"/>
                          <a:cs typeface="Times New Roman" pitchFamily="18" charset="0"/>
                        </a:rPr>
                        <a:t>ң</a:t>
                      </a:r>
                      <a:r>
                        <a:rPr lang="kk-KZ" sz="1600" baseline="0" dirty="0" smtClean="0">
                          <a:latin typeface="Times New Roman" pitchFamily="18" charset="0"/>
                          <a:cs typeface="Times New Roman" pitchFamily="18" charset="0"/>
                        </a:rPr>
                        <a:t> атқарушы билік </a:t>
                      </a:r>
                      <a:endParaRPr lang="ru-RU" sz="1600" dirty="0">
                        <a:latin typeface="Times New Roman" pitchFamily="18" charset="0"/>
                        <a:cs typeface="Times New Roman" pitchFamily="18" charset="0"/>
                      </a:endParaRPr>
                    </a:p>
                  </a:txBody>
                  <a:tcPr>
                    <a:solidFill>
                      <a:srgbClr val="FFFF00"/>
                    </a:solidFill>
                  </a:tcPr>
                </a:tc>
                <a:tc>
                  <a:txBody>
                    <a:bodyPr/>
                    <a:lstStyle/>
                    <a:p>
                      <a:pPr algn="ctr"/>
                      <a:r>
                        <a:rPr lang="kk-KZ" sz="1600" dirty="0" smtClean="0">
                          <a:latin typeface="Times New Roman" pitchFamily="18" charset="0"/>
                          <a:cs typeface="Times New Roman" pitchFamily="18" charset="0"/>
                        </a:rPr>
                        <a:t>Атқарушы билік </a:t>
                      </a:r>
                      <a:endParaRPr lang="ru-RU" sz="1600" dirty="0">
                        <a:latin typeface="Times New Roman" pitchFamily="18" charset="0"/>
                        <a:cs typeface="Times New Roman" pitchFamily="18" charset="0"/>
                      </a:endParaRPr>
                    </a:p>
                  </a:txBody>
                  <a:tcPr>
                    <a:solidFill>
                      <a:srgbClr val="FFFF00"/>
                    </a:solidFill>
                  </a:tcPr>
                </a:tc>
                <a:tc>
                  <a:txBody>
                    <a:bodyPr/>
                    <a:lstStyle/>
                    <a:p>
                      <a:pPr algn="ctr"/>
                      <a:r>
                        <a:rPr lang="kk-KZ" sz="1600" dirty="0" smtClean="0">
                          <a:latin typeface="Times New Roman" pitchFamily="18" charset="0"/>
                          <a:cs typeface="Times New Roman" pitchFamily="18" charset="0"/>
                        </a:rPr>
                        <a:t>Әскери билік </a:t>
                      </a:r>
                      <a:endParaRPr lang="ru-RU" sz="1600" dirty="0">
                        <a:latin typeface="Times New Roman" pitchFamily="18" charset="0"/>
                        <a:cs typeface="Times New Roman" pitchFamily="18" charset="0"/>
                      </a:endParaRPr>
                    </a:p>
                  </a:txBody>
                  <a:tcPr>
                    <a:solidFill>
                      <a:srgbClr val="FFFF00"/>
                    </a:solidFill>
                  </a:tcPr>
                </a:tc>
                <a:tc>
                  <a:txBody>
                    <a:bodyPr/>
                    <a:lstStyle/>
                    <a:p>
                      <a:pPr algn="ctr"/>
                      <a:r>
                        <a:rPr lang="kk-KZ" sz="1600" dirty="0" smtClean="0">
                          <a:latin typeface="Times New Roman" pitchFamily="18" charset="0"/>
                          <a:cs typeface="Times New Roman" pitchFamily="18" charset="0"/>
                        </a:rPr>
                        <a:t>Діни билік</a:t>
                      </a:r>
                      <a:endParaRPr lang="ru-RU" sz="1600" dirty="0">
                        <a:latin typeface="Times New Roman" pitchFamily="18" charset="0"/>
                        <a:cs typeface="Times New Roman" pitchFamily="18" charset="0"/>
                      </a:endParaRPr>
                    </a:p>
                  </a:txBody>
                  <a:tcPr>
                    <a:solidFill>
                      <a:srgbClr val="FFFF00"/>
                    </a:solidFill>
                  </a:tcPr>
                </a:tc>
                <a:extLst>
                  <a:ext uri="{0D108BD9-81ED-4DB2-BD59-A6C34878D82A}">
                    <a16:rowId xmlns:a16="http://schemas.microsoft.com/office/drawing/2014/main" val="10001"/>
                  </a:ext>
                </a:extLst>
              </a:tr>
              <a:tr h="370840">
                <a:tc>
                  <a:txBody>
                    <a:bodyPr/>
                    <a:lstStyle/>
                    <a:p>
                      <a:pPr algn="ctr"/>
                      <a:r>
                        <a:rPr lang="kk-KZ" sz="1600" dirty="0" smtClean="0">
                          <a:latin typeface="Times New Roman" pitchFamily="18" charset="0"/>
                          <a:cs typeface="Times New Roman" pitchFamily="18" charset="0"/>
                        </a:rPr>
                        <a:t>Заңдар</a:t>
                      </a:r>
                      <a:endParaRPr lang="ru-RU" sz="1600" dirty="0">
                        <a:latin typeface="Times New Roman" pitchFamily="18" charset="0"/>
                        <a:cs typeface="Times New Roman" pitchFamily="18" charset="0"/>
                      </a:endParaRPr>
                    </a:p>
                  </a:txBody>
                  <a:tcPr>
                    <a:solidFill>
                      <a:srgbClr val="FFFF00"/>
                    </a:solidFill>
                  </a:tcPr>
                </a:tc>
                <a:tc>
                  <a:txBody>
                    <a:bodyPr/>
                    <a:lstStyle/>
                    <a:p>
                      <a:pPr algn="ctr"/>
                      <a:r>
                        <a:rPr lang="kk-KZ" sz="1600" dirty="0" smtClean="0">
                          <a:latin typeface="Times New Roman" pitchFamily="18" charset="0"/>
                          <a:cs typeface="Times New Roman" pitchFamily="18" charset="0"/>
                        </a:rPr>
                        <a:t>Шенеуніктер</a:t>
                      </a:r>
                      <a:endParaRPr lang="ru-RU" sz="1600" dirty="0">
                        <a:latin typeface="Times New Roman" pitchFamily="18" charset="0"/>
                        <a:cs typeface="Times New Roman" pitchFamily="18" charset="0"/>
                      </a:endParaRPr>
                    </a:p>
                  </a:txBody>
                  <a:tcPr>
                    <a:solidFill>
                      <a:srgbClr val="FFFF00"/>
                    </a:solidFill>
                  </a:tcPr>
                </a:tc>
                <a:tc>
                  <a:txBody>
                    <a:bodyPr/>
                    <a:lstStyle/>
                    <a:p>
                      <a:pPr algn="ctr"/>
                      <a:r>
                        <a:rPr lang="kk-KZ" sz="1600" dirty="0" smtClean="0">
                          <a:latin typeface="Times New Roman" pitchFamily="18" charset="0"/>
                          <a:cs typeface="Times New Roman" pitchFamily="18" charset="0"/>
                        </a:rPr>
                        <a:t>Әскер</a:t>
                      </a:r>
                      <a:endParaRPr lang="ru-RU" sz="1600" dirty="0">
                        <a:latin typeface="Times New Roman" pitchFamily="18" charset="0"/>
                        <a:cs typeface="Times New Roman" pitchFamily="18" charset="0"/>
                      </a:endParaRPr>
                    </a:p>
                  </a:txBody>
                  <a:tcPr>
                    <a:solidFill>
                      <a:srgbClr val="FFFF00"/>
                    </a:solidFill>
                  </a:tcPr>
                </a:tc>
                <a:tc>
                  <a:txBody>
                    <a:bodyPr/>
                    <a:lstStyle/>
                    <a:p>
                      <a:pPr algn="ctr"/>
                      <a:r>
                        <a:rPr lang="kk-KZ" sz="1600" dirty="0" smtClean="0">
                          <a:latin typeface="Times New Roman" pitchFamily="18" charset="0"/>
                          <a:cs typeface="Times New Roman" pitchFamily="18" charset="0"/>
                        </a:rPr>
                        <a:t>Дін</a:t>
                      </a:r>
                      <a:r>
                        <a:rPr lang="kk-KZ" sz="1600" baseline="0" dirty="0" smtClean="0">
                          <a:latin typeface="Times New Roman" pitchFamily="18" charset="0"/>
                          <a:cs typeface="Times New Roman" pitchFamily="18" charset="0"/>
                        </a:rPr>
                        <a:t> өкілдері </a:t>
                      </a:r>
                      <a:endParaRPr lang="ru-RU" sz="1600" dirty="0">
                        <a:latin typeface="Times New Roman" pitchFamily="18" charset="0"/>
                        <a:cs typeface="Times New Roman" pitchFamily="18" charset="0"/>
                      </a:endParaRPr>
                    </a:p>
                  </a:txBody>
                  <a:tcPr>
                    <a:solidFill>
                      <a:srgbClr val="FFFF00"/>
                    </a:solidFill>
                  </a:tcPr>
                </a:tc>
                <a:extLst>
                  <a:ext uri="{0D108BD9-81ED-4DB2-BD59-A6C34878D82A}">
                    <a16:rowId xmlns:a16="http://schemas.microsoft.com/office/drawing/2014/main" val="10002"/>
                  </a:ext>
                </a:extLst>
              </a:tr>
            </a:tbl>
          </a:graphicData>
        </a:graphic>
      </p:graphicFrame>
      <p:cxnSp>
        <p:nvCxnSpPr>
          <p:cNvPr id="9" name="Прямая со стрелкой 8"/>
          <p:cNvCxnSpPr/>
          <p:nvPr/>
        </p:nvCxnSpPr>
        <p:spPr>
          <a:xfrm rot="5400000">
            <a:off x="2464579" y="2178835"/>
            <a:ext cx="642942" cy="5715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 name="Прямая со стрелкой 9"/>
          <p:cNvCxnSpPr/>
          <p:nvPr/>
        </p:nvCxnSpPr>
        <p:spPr>
          <a:xfrm rot="16200000" flipH="1">
            <a:off x="3929058" y="2214554"/>
            <a:ext cx="642942" cy="5000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 name="Прямая со стрелкой 11"/>
          <p:cNvCxnSpPr/>
          <p:nvPr/>
        </p:nvCxnSpPr>
        <p:spPr>
          <a:xfrm rot="5400000">
            <a:off x="5894397" y="2392355"/>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Прямая со стрелкой 14"/>
          <p:cNvCxnSpPr/>
          <p:nvPr/>
        </p:nvCxnSpPr>
        <p:spPr>
          <a:xfrm rot="5400000">
            <a:off x="7466033" y="2392355"/>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 name="Прямая со стрелкой 15"/>
          <p:cNvCxnSpPr/>
          <p:nvPr/>
        </p:nvCxnSpPr>
        <p:spPr>
          <a:xfrm rot="5400000">
            <a:off x="750861" y="2392355"/>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7" name="Прямоугольник 16"/>
          <p:cNvSpPr/>
          <p:nvPr/>
        </p:nvSpPr>
        <p:spPr>
          <a:xfrm>
            <a:off x="214282" y="2714620"/>
            <a:ext cx="1643074" cy="35719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kk-KZ" sz="1600" dirty="0" smtClean="0">
                <a:latin typeface="Times New Roman" pitchFamily="18" charset="0"/>
                <a:cs typeface="Times New Roman" pitchFamily="18" charset="0"/>
              </a:rPr>
              <a:t>Патша соты</a:t>
            </a:r>
            <a:endParaRPr lang="ru-RU" sz="1600" dirty="0">
              <a:latin typeface="Times New Roman" pitchFamily="18" charset="0"/>
              <a:cs typeface="Times New Roman" pitchFamily="18" charset="0"/>
            </a:endParaRPr>
          </a:p>
        </p:txBody>
      </p:sp>
      <p:sp>
        <p:nvSpPr>
          <p:cNvPr id="18" name="Прямоугольник 17"/>
          <p:cNvSpPr/>
          <p:nvPr/>
        </p:nvSpPr>
        <p:spPr>
          <a:xfrm>
            <a:off x="2143108" y="2857496"/>
            <a:ext cx="1143008" cy="107157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kk-KZ" sz="1600" dirty="0" smtClean="0">
                <a:latin typeface="Times New Roman" pitchFamily="18" charset="0"/>
                <a:cs typeface="Times New Roman" pitchFamily="18" charset="0"/>
              </a:rPr>
              <a:t>Патша әкімшілігі</a:t>
            </a:r>
            <a:endParaRPr lang="ru-RU" sz="1600" dirty="0">
              <a:latin typeface="Times New Roman" pitchFamily="18" charset="0"/>
              <a:cs typeface="Times New Roman" pitchFamily="18" charset="0"/>
            </a:endParaRPr>
          </a:p>
        </p:txBody>
      </p:sp>
      <p:sp>
        <p:nvSpPr>
          <p:cNvPr id="19" name="Прямоугольник 18"/>
          <p:cNvSpPr/>
          <p:nvPr/>
        </p:nvSpPr>
        <p:spPr>
          <a:xfrm>
            <a:off x="3714744" y="2857496"/>
            <a:ext cx="1143008" cy="107157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kk-KZ" sz="1600" dirty="0" smtClean="0">
                <a:latin typeface="Times New Roman" pitchFamily="18" charset="0"/>
                <a:cs typeface="Times New Roman" pitchFamily="18" charset="0"/>
              </a:rPr>
              <a:t>Жергілікті билік органдары </a:t>
            </a:r>
            <a:endParaRPr lang="ru-RU" sz="1600" dirty="0">
              <a:latin typeface="Times New Roman" pitchFamily="18" charset="0"/>
              <a:cs typeface="Times New Roman" pitchFamily="18" charset="0"/>
            </a:endParaRPr>
          </a:p>
        </p:txBody>
      </p:sp>
      <p:sp>
        <p:nvSpPr>
          <p:cNvPr id="20" name="Прямоугольник 19"/>
          <p:cNvSpPr/>
          <p:nvPr/>
        </p:nvSpPr>
        <p:spPr>
          <a:xfrm>
            <a:off x="5643570" y="2786058"/>
            <a:ext cx="1143008" cy="164307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kk-KZ" sz="1600" dirty="0" smtClean="0">
                <a:latin typeface="Times New Roman" pitchFamily="18" charset="0"/>
                <a:cs typeface="Times New Roman" pitchFamily="18" charset="0"/>
              </a:rPr>
              <a:t>Ауыр және жеңіл әскер құрылымдар</a:t>
            </a:r>
            <a:endParaRPr lang="ru-RU" sz="1600" dirty="0">
              <a:latin typeface="Times New Roman" pitchFamily="18" charset="0"/>
              <a:cs typeface="Times New Roman" pitchFamily="18" charset="0"/>
            </a:endParaRPr>
          </a:p>
        </p:txBody>
      </p:sp>
      <p:sp>
        <p:nvSpPr>
          <p:cNvPr id="21" name="Прямоугольник 20"/>
          <p:cNvSpPr/>
          <p:nvPr/>
        </p:nvSpPr>
        <p:spPr>
          <a:xfrm>
            <a:off x="7072330" y="2786058"/>
            <a:ext cx="1643074" cy="35719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kk-KZ" sz="1600" dirty="0" smtClean="0">
                <a:latin typeface="Times New Roman" pitchFamily="18" charset="0"/>
                <a:cs typeface="Times New Roman" pitchFamily="18" charset="0"/>
              </a:rPr>
              <a:t>Абыздар</a:t>
            </a:r>
            <a:endParaRPr lang="ru-RU" sz="1600" dirty="0">
              <a:latin typeface="Times New Roman" pitchFamily="18" charset="0"/>
              <a:cs typeface="Times New Roman" pitchFamily="18" charset="0"/>
            </a:endParaRPr>
          </a:p>
        </p:txBody>
      </p:sp>
      <p:cxnSp>
        <p:nvCxnSpPr>
          <p:cNvPr id="22" name="Прямая со стрелкой 21"/>
          <p:cNvCxnSpPr/>
          <p:nvPr/>
        </p:nvCxnSpPr>
        <p:spPr>
          <a:xfrm rot="5400000">
            <a:off x="750861" y="3321049"/>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Прямая со стрелкой 22"/>
          <p:cNvCxnSpPr/>
          <p:nvPr/>
        </p:nvCxnSpPr>
        <p:spPr>
          <a:xfrm rot="5400000">
            <a:off x="2393935" y="4178305"/>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Прямая со стрелкой 23"/>
          <p:cNvCxnSpPr/>
          <p:nvPr/>
        </p:nvCxnSpPr>
        <p:spPr>
          <a:xfrm rot="5400000">
            <a:off x="4322761" y="4178305"/>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7" name="Прямоугольник 26"/>
          <p:cNvSpPr/>
          <p:nvPr/>
        </p:nvSpPr>
        <p:spPr>
          <a:xfrm>
            <a:off x="285720" y="3714752"/>
            <a:ext cx="1428760" cy="107157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kk-KZ" sz="1600" dirty="0" smtClean="0">
                <a:latin typeface="Times New Roman" pitchFamily="18" charset="0"/>
                <a:cs typeface="Times New Roman" pitchFamily="18" charset="0"/>
              </a:rPr>
              <a:t>Шіркеу соты </a:t>
            </a:r>
          </a:p>
          <a:p>
            <a:pPr algn="ctr"/>
            <a:r>
              <a:rPr lang="kk-KZ" sz="1600" dirty="0" smtClean="0">
                <a:latin typeface="Times New Roman" pitchFamily="18" charset="0"/>
                <a:cs typeface="Times New Roman" pitchFamily="18" charset="0"/>
              </a:rPr>
              <a:t>Қауым соты</a:t>
            </a:r>
          </a:p>
          <a:p>
            <a:pPr algn="ctr"/>
            <a:r>
              <a:rPr lang="kk-KZ" sz="1600" dirty="0" smtClean="0">
                <a:latin typeface="Times New Roman" pitchFamily="18" charset="0"/>
                <a:cs typeface="Times New Roman" pitchFamily="18" charset="0"/>
              </a:rPr>
              <a:t>Аймақтық сот</a:t>
            </a:r>
            <a:endParaRPr lang="ru-RU" sz="1600" dirty="0">
              <a:latin typeface="Times New Roman" pitchFamily="18" charset="0"/>
              <a:cs typeface="Times New Roman" pitchFamily="18" charset="0"/>
            </a:endParaRPr>
          </a:p>
        </p:txBody>
      </p:sp>
      <p:sp>
        <p:nvSpPr>
          <p:cNvPr id="28" name="Прямоугольник 27"/>
          <p:cNvSpPr/>
          <p:nvPr/>
        </p:nvSpPr>
        <p:spPr>
          <a:xfrm>
            <a:off x="1928794" y="4500570"/>
            <a:ext cx="1428760" cy="185738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kk-KZ" sz="1600" dirty="0" smtClean="0">
                <a:latin typeface="Times New Roman" pitchFamily="18" charset="0"/>
                <a:cs typeface="Times New Roman" pitchFamily="18" charset="0"/>
              </a:rPr>
              <a:t>Уәзір</a:t>
            </a:r>
          </a:p>
          <a:p>
            <a:pPr algn="ctr"/>
            <a:r>
              <a:rPr lang="kk-KZ" sz="1600" dirty="0" smtClean="0">
                <a:latin typeface="Times New Roman" pitchFamily="18" charset="0"/>
                <a:cs typeface="Times New Roman" pitchFamily="18" charset="0"/>
              </a:rPr>
              <a:t>Сарай қызеткерлері</a:t>
            </a:r>
          </a:p>
          <a:p>
            <a:pPr algn="ctr"/>
            <a:r>
              <a:rPr lang="kk-KZ" sz="1600" dirty="0" smtClean="0">
                <a:latin typeface="Times New Roman" pitchFamily="18" charset="0"/>
                <a:cs typeface="Times New Roman" pitchFamily="18" charset="0"/>
              </a:rPr>
              <a:t>Қаржы басшысы</a:t>
            </a:r>
          </a:p>
          <a:p>
            <a:pPr algn="ctr"/>
            <a:r>
              <a:rPr lang="kk-KZ" sz="1600" dirty="0" smtClean="0">
                <a:latin typeface="Times New Roman" pitchFamily="18" charset="0"/>
                <a:cs typeface="Times New Roman" pitchFamily="18" charset="0"/>
              </a:rPr>
              <a:t>Әскербасы </a:t>
            </a:r>
          </a:p>
          <a:p>
            <a:pPr algn="ctr"/>
            <a:r>
              <a:rPr lang="kk-KZ" sz="1600" dirty="0" smtClean="0">
                <a:latin typeface="Times New Roman" pitchFamily="18" charset="0"/>
                <a:cs typeface="Times New Roman" pitchFamily="18" charset="0"/>
              </a:rPr>
              <a:t>Шежіреші</a:t>
            </a:r>
            <a:endParaRPr lang="ru-RU" sz="1600" dirty="0">
              <a:latin typeface="Times New Roman" pitchFamily="18" charset="0"/>
              <a:cs typeface="Times New Roman" pitchFamily="18" charset="0"/>
            </a:endParaRPr>
          </a:p>
        </p:txBody>
      </p:sp>
      <p:sp>
        <p:nvSpPr>
          <p:cNvPr id="29" name="Прямоугольник 28"/>
          <p:cNvSpPr/>
          <p:nvPr/>
        </p:nvSpPr>
        <p:spPr>
          <a:xfrm>
            <a:off x="3786182" y="4500570"/>
            <a:ext cx="1643074" cy="71438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kk-KZ" sz="1600" dirty="0" smtClean="0">
                <a:latin typeface="Times New Roman" pitchFamily="18" charset="0"/>
                <a:cs typeface="Times New Roman" pitchFamily="18" charset="0"/>
              </a:rPr>
              <a:t>Қауымдық кеңес</a:t>
            </a:r>
          </a:p>
          <a:p>
            <a:pPr algn="ctr"/>
            <a:r>
              <a:rPr lang="kk-KZ" sz="1600" dirty="0" smtClean="0">
                <a:latin typeface="Times New Roman" pitchFamily="18" charset="0"/>
                <a:cs typeface="Times New Roman" pitchFamily="18" charset="0"/>
              </a:rPr>
              <a:t>Қауым ақсақалдары</a:t>
            </a:r>
            <a:endParaRPr lang="ru-RU" sz="1600" dirty="0">
              <a:latin typeface="Times New Roman" pitchFamily="18" charset="0"/>
              <a:cs typeface="Times New Roman" pitchFamily="18" charset="0"/>
            </a:endParaRPr>
          </a:p>
        </p:txBody>
      </p:sp>
      <p:sp>
        <p:nvSpPr>
          <p:cNvPr id="30" name="Прямоугольник 29"/>
          <p:cNvSpPr/>
          <p:nvPr/>
        </p:nvSpPr>
        <p:spPr>
          <a:xfrm>
            <a:off x="3786182" y="5857892"/>
            <a:ext cx="1643074" cy="35719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kk-KZ" sz="1600" dirty="0" smtClean="0">
                <a:latin typeface="Times New Roman" pitchFamily="18" charset="0"/>
                <a:cs typeface="Times New Roman" pitchFamily="18" charset="0"/>
              </a:rPr>
              <a:t>Құлдар</a:t>
            </a:r>
            <a:endParaRPr lang="ru-RU" sz="1600" dirty="0">
              <a:latin typeface="Times New Roman" pitchFamily="18" charset="0"/>
              <a:cs typeface="Times New Roman" pitchFamily="18" charset="0"/>
            </a:endParaRPr>
          </a:p>
        </p:txBody>
      </p:sp>
      <p:cxnSp>
        <p:nvCxnSpPr>
          <p:cNvPr id="31" name="Прямая со стрелкой 30"/>
          <p:cNvCxnSpPr/>
          <p:nvPr/>
        </p:nvCxnSpPr>
        <p:spPr>
          <a:xfrm rot="5400000">
            <a:off x="4322761" y="5535627"/>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2" name="Прямая со стрелкой 31"/>
          <p:cNvCxnSpPr>
            <a:stCxn id="29" idx="3"/>
          </p:cNvCxnSpPr>
          <p:nvPr/>
        </p:nvCxnSpPr>
        <p:spPr>
          <a:xfrm>
            <a:off x="5429256" y="4857760"/>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5" name="Прямоугольник 34"/>
          <p:cNvSpPr/>
          <p:nvPr/>
        </p:nvSpPr>
        <p:spPr>
          <a:xfrm>
            <a:off x="6000760" y="4572008"/>
            <a:ext cx="2714644" cy="50006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kk-KZ" sz="1600" dirty="0" smtClean="0">
                <a:latin typeface="Times New Roman" pitchFamily="18" charset="0"/>
                <a:cs typeface="Times New Roman" pitchFamily="18" charset="0"/>
              </a:rPr>
              <a:t>Шаруалар, қолөнершілер,көпестер </a:t>
            </a:r>
            <a:endParaRPr lang="ru-RU" sz="16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500002" y="357166"/>
          <a:ext cx="8643998" cy="6143668"/>
        </p:xfrm>
        <a:graphic>
          <a:graphicData uri="http://schemas.openxmlformats.org/drawingml/2006/table">
            <a:tbl>
              <a:tblPr/>
              <a:tblGrid>
                <a:gridCol w="8643998">
                  <a:extLst>
                    <a:ext uri="{9D8B030D-6E8A-4147-A177-3AD203B41FA5}">
                      <a16:colId xmlns:a16="http://schemas.microsoft.com/office/drawing/2014/main" val="20000"/>
                    </a:ext>
                  </a:extLst>
                </a:gridCol>
              </a:tblGrid>
              <a:tr h="6143668">
                <a:tc>
                  <a:txBody>
                    <a:bodyPr/>
                    <a:lstStyle/>
                    <a:p>
                      <a:r>
                        <a:rPr lang="kk-KZ" sz="2800" b="1" dirty="0" smtClean="0">
                          <a:solidFill>
                            <a:schemeClr val="tx1"/>
                          </a:solidFill>
                          <a:latin typeface="Times New Roman" pitchFamily="18" charset="0"/>
                          <a:ea typeface="Times New Roman"/>
                          <a:cs typeface="Times New Roman" pitchFamily="18" charset="0"/>
                        </a:rPr>
                        <a:t>1-тапсырма</a:t>
                      </a:r>
                      <a:endParaRPr lang="ru-RU" sz="2800" kern="1200" dirty="0" smtClean="0">
                        <a:solidFill>
                          <a:schemeClr val="tx1"/>
                        </a:solidFill>
                        <a:latin typeface="+mn-lt"/>
                        <a:ea typeface="+mn-ea"/>
                        <a:cs typeface="+mn-cs"/>
                      </a:endParaRPr>
                    </a:p>
                    <a:p>
                      <a:r>
                        <a:rPr lang="kk-KZ" sz="3200" b="1" kern="1200" dirty="0" smtClean="0">
                          <a:solidFill>
                            <a:srgbClr val="C00000"/>
                          </a:solidFill>
                          <a:latin typeface="Times New Roman" pitchFamily="18" charset="0"/>
                          <a:ea typeface="+mn-ea"/>
                          <a:cs typeface="Times New Roman" pitchFamily="18" charset="0"/>
                        </a:rPr>
                        <a:t>Вавилонның патшасы Хаммурапиге сипаттама береміз</a:t>
                      </a:r>
                      <a:endParaRPr lang="ru-RU" sz="3200" kern="1200" dirty="0" smtClean="0">
                        <a:solidFill>
                          <a:srgbClr val="C00000"/>
                        </a:solidFill>
                        <a:latin typeface="Times New Roman" pitchFamily="18" charset="0"/>
                        <a:ea typeface="+mn-ea"/>
                        <a:cs typeface="Times New Roman" pitchFamily="18" charset="0"/>
                      </a:endParaRPr>
                    </a:p>
                    <a:p>
                      <a:pPr algn="just">
                        <a:lnSpc>
                          <a:spcPct val="115000"/>
                        </a:lnSpc>
                        <a:spcAft>
                          <a:spcPts val="0"/>
                        </a:spcAft>
                      </a:pPr>
                      <a:endParaRPr lang="ru-RU" sz="3200" b="1" dirty="0">
                        <a:solidFill>
                          <a:srgbClr val="002060"/>
                        </a:solidFill>
                        <a:latin typeface="Times New Roman" pitchFamily="18" charset="0"/>
                        <a:ea typeface="Times New Roman"/>
                        <a:cs typeface="Times New Roman" pitchFamily="18" charset="0"/>
                      </a:endParaRPr>
                    </a:p>
                    <a:p>
                      <a:pPr algn="just">
                        <a:lnSpc>
                          <a:spcPct val="115000"/>
                        </a:lnSpc>
                        <a:spcAft>
                          <a:spcPts val="0"/>
                        </a:spcAft>
                      </a:pPr>
                      <a:endParaRPr lang="ru-RU" sz="2800" dirty="0">
                        <a:solidFill>
                          <a:srgbClr val="0070C0"/>
                        </a:solidFill>
                        <a:latin typeface="Times New Roman" pitchFamily="18" charset="0"/>
                        <a:ea typeface="Times New Roman"/>
                        <a:cs typeface="Times New Roman" pitchFamily="18" charset="0"/>
                      </a:endParaRPr>
                    </a:p>
                    <a:p>
                      <a:pPr algn="just">
                        <a:lnSpc>
                          <a:spcPct val="115000"/>
                        </a:lnSpc>
                        <a:spcAft>
                          <a:spcPts val="0"/>
                        </a:spcAft>
                      </a:pPr>
                      <a:endParaRPr lang="kk-KZ" sz="2800" b="1" dirty="0" smtClean="0">
                        <a:solidFill>
                          <a:srgbClr val="002060"/>
                        </a:solidFill>
                        <a:latin typeface="Times New Roman" pitchFamily="18" charset="0"/>
                        <a:ea typeface="Times New Roman"/>
                        <a:cs typeface="Times New Roman" pitchFamily="18" charset="0"/>
                      </a:endParaRPr>
                    </a:p>
                    <a:p>
                      <a:pPr algn="just">
                        <a:lnSpc>
                          <a:spcPct val="115000"/>
                        </a:lnSpc>
                        <a:spcAft>
                          <a:spcPts val="0"/>
                        </a:spcAft>
                      </a:pPr>
                      <a:endParaRPr lang="kk-KZ" sz="2800" b="1" dirty="0" smtClean="0">
                        <a:solidFill>
                          <a:srgbClr val="002060"/>
                        </a:solidFill>
                        <a:latin typeface="Times New Roman" pitchFamily="18" charset="0"/>
                        <a:ea typeface="Times New Roman"/>
                        <a:cs typeface="Times New Roman" pitchFamily="18" charset="0"/>
                      </a:endParaRPr>
                    </a:p>
                    <a:p>
                      <a:pPr algn="just">
                        <a:lnSpc>
                          <a:spcPct val="115000"/>
                        </a:lnSpc>
                        <a:spcAft>
                          <a:spcPts val="0"/>
                        </a:spcAft>
                      </a:pPr>
                      <a:endParaRPr lang="kk-KZ" sz="2800" b="1" dirty="0" smtClean="0">
                        <a:solidFill>
                          <a:srgbClr val="002060"/>
                        </a:solidFill>
                        <a:latin typeface="Times New Roman" pitchFamily="18" charset="0"/>
                        <a:ea typeface="Times New Roman"/>
                        <a:cs typeface="Times New Roman" pitchFamily="18" charset="0"/>
                      </a:endParaRPr>
                    </a:p>
                    <a:p>
                      <a:pPr algn="just">
                        <a:lnSpc>
                          <a:spcPct val="115000"/>
                        </a:lnSpc>
                        <a:spcAft>
                          <a:spcPts val="0"/>
                        </a:spcAft>
                      </a:pPr>
                      <a:r>
                        <a:rPr lang="kk-KZ" sz="2800" b="1" dirty="0" smtClean="0">
                          <a:solidFill>
                            <a:schemeClr val="tx1"/>
                          </a:solidFill>
                          <a:latin typeface="Times New Roman" pitchFamily="18" charset="0"/>
                          <a:ea typeface="Times New Roman"/>
                          <a:cs typeface="Times New Roman" pitchFamily="18" charset="0"/>
                        </a:rPr>
                        <a:t>Дескриптор</a:t>
                      </a:r>
                      <a:r>
                        <a:rPr lang="kk-KZ" sz="2800" b="1" dirty="0">
                          <a:solidFill>
                            <a:schemeClr val="tx1"/>
                          </a:solidFill>
                          <a:latin typeface="Times New Roman" pitchFamily="18" charset="0"/>
                          <a:ea typeface="Times New Roman"/>
                          <a:cs typeface="Times New Roman" pitchFamily="18" charset="0"/>
                        </a:rPr>
                        <a:t>:</a:t>
                      </a:r>
                      <a:r>
                        <a:rPr lang="kk-KZ" sz="2800" dirty="0">
                          <a:solidFill>
                            <a:schemeClr val="tx1"/>
                          </a:solidFill>
                          <a:latin typeface="Times New Roman" pitchFamily="18" charset="0"/>
                          <a:ea typeface="Times New Roman"/>
                          <a:cs typeface="Times New Roman" pitchFamily="18" charset="0"/>
                        </a:rPr>
                        <a:t> </a:t>
                      </a:r>
                      <a:r>
                        <a:rPr lang="kk-KZ" sz="2800" i="1" dirty="0">
                          <a:solidFill>
                            <a:schemeClr val="tx1"/>
                          </a:solidFill>
                          <a:latin typeface="Times New Roman" pitchFamily="18" charset="0"/>
                          <a:ea typeface="Times New Roman"/>
                          <a:cs typeface="Times New Roman" pitchFamily="18" charset="0"/>
                        </a:rPr>
                        <a:t>Білім </a:t>
                      </a:r>
                      <a:r>
                        <a:rPr lang="kk-KZ" sz="2800" i="1" dirty="0" smtClean="0">
                          <a:solidFill>
                            <a:schemeClr val="tx1"/>
                          </a:solidFill>
                          <a:latin typeface="Times New Roman" pitchFamily="18" charset="0"/>
                          <a:ea typeface="Times New Roman"/>
                          <a:cs typeface="Times New Roman" pitchFamily="18" charset="0"/>
                        </a:rPr>
                        <a:t>алушы</a:t>
                      </a:r>
                    </a:p>
                    <a:p>
                      <a:r>
                        <a:rPr lang="kk-KZ" sz="2400" i="1" kern="1200" dirty="0" smtClean="0">
                          <a:solidFill>
                            <a:schemeClr val="tx1"/>
                          </a:solidFill>
                          <a:latin typeface="Times New Roman" pitchFamily="18" charset="0"/>
                          <a:ea typeface="+mn-ea"/>
                          <a:cs typeface="Times New Roman" pitchFamily="18" charset="0"/>
                        </a:rPr>
                        <a:t>Хаммурапидің билік еткен уақытын анықтайды</a:t>
                      </a:r>
                      <a:endParaRPr lang="ru-RU" sz="2400" i="1" kern="1200" dirty="0" smtClean="0">
                        <a:solidFill>
                          <a:schemeClr val="tx1"/>
                        </a:solidFill>
                        <a:latin typeface="Times New Roman" pitchFamily="18" charset="0"/>
                        <a:ea typeface="+mn-ea"/>
                        <a:cs typeface="Times New Roman" pitchFamily="18" charset="0"/>
                      </a:endParaRPr>
                    </a:p>
                    <a:p>
                      <a:r>
                        <a:rPr lang="kk-KZ" sz="2400" i="1" kern="1200" dirty="0" smtClean="0">
                          <a:solidFill>
                            <a:schemeClr val="tx1"/>
                          </a:solidFill>
                          <a:latin typeface="Times New Roman" pitchFamily="18" charset="0"/>
                          <a:ea typeface="+mn-ea"/>
                          <a:cs typeface="Times New Roman" pitchFamily="18" charset="0"/>
                        </a:rPr>
                        <a:t>Хаммурапидің мемлекетті күшейтудегі қызметін анықтайды</a:t>
                      </a:r>
                      <a:endParaRPr lang="ru-RU" sz="2400" i="1" kern="1200" dirty="0" smtClean="0">
                        <a:solidFill>
                          <a:schemeClr val="tx1"/>
                        </a:solidFill>
                        <a:latin typeface="Times New Roman" pitchFamily="18" charset="0"/>
                        <a:ea typeface="+mn-ea"/>
                        <a:cs typeface="Times New Roman" pitchFamily="18" charset="0"/>
                      </a:endParaRPr>
                    </a:p>
                    <a:p>
                      <a:r>
                        <a:rPr lang="kk-KZ" sz="2400" i="1" kern="1200" dirty="0" smtClean="0">
                          <a:solidFill>
                            <a:schemeClr val="tx1"/>
                          </a:solidFill>
                          <a:latin typeface="Times New Roman" pitchFamily="18" charset="0"/>
                          <a:ea typeface="+mn-ea"/>
                          <a:cs typeface="Times New Roman" pitchFamily="18" charset="0"/>
                        </a:rPr>
                        <a:t>Хаммурапиге мінездеме береді</a:t>
                      </a:r>
                      <a:endParaRPr lang="ru-RU" sz="2400" i="1" kern="1200" dirty="0" smtClean="0">
                        <a:solidFill>
                          <a:schemeClr val="tx1"/>
                        </a:solidFill>
                        <a:latin typeface="Times New Roman" pitchFamily="18" charset="0"/>
                        <a:ea typeface="+mn-ea"/>
                        <a:cs typeface="Times New Roman" pitchFamily="18" charset="0"/>
                      </a:endParaRPr>
                    </a:p>
                    <a:p>
                      <a:pPr algn="just">
                        <a:lnSpc>
                          <a:spcPct val="115000"/>
                        </a:lnSpc>
                        <a:spcAft>
                          <a:spcPts val="0"/>
                        </a:spcAft>
                      </a:pPr>
                      <a:endParaRPr lang="ru-RU" sz="2800" dirty="0">
                        <a:solidFill>
                          <a:srgbClr val="002060"/>
                        </a:solidFill>
                        <a:latin typeface="Times New Roman" pitchFamily="18" charset="0"/>
                        <a:ea typeface="Times New Roman"/>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pic>
        <p:nvPicPr>
          <p:cNvPr id="3" name="Рисунок 2" descr="C:\Users\Админ\Desktop\1524117565_html_6c9a10894ea188b3.jpg"/>
          <p:cNvPicPr/>
          <p:nvPr/>
        </p:nvPicPr>
        <p:blipFill>
          <a:blip r:embed="rId2"/>
          <a:srcRect/>
          <a:stretch>
            <a:fillRect/>
          </a:stretch>
        </p:blipFill>
        <p:spPr bwMode="auto">
          <a:xfrm>
            <a:off x="3071802" y="1928802"/>
            <a:ext cx="2428892" cy="242889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428596" y="642918"/>
          <a:ext cx="8358246" cy="5357850"/>
        </p:xfrm>
        <a:graphic>
          <a:graphicData uri="http://schemas.openxmlformats.org/drawingml/2006/table">
            <a:tbl>
              <a:tblPr/>
              <a:tblGrid>
                <a:gridCol w="8358246">
                  <a:extLst>
                    <a:ext uri="{9D8B030D-6E8A-4147-A177-3AD203B41FA5}">
                      <a16:colId xmlns:a16="http://schemas.microsoft.com/office/drawing/2014/main" val="20000"/>
                    </a:ext>
                  </a:extLst>
                </a:gridCol>
              </a:tblGrid>
              <a:tr h="5357850">
                <a:tc>
                  <a:txBody>
                    <a:bodyPr/>
                    <a:lstStyle/>
                    <a:p>
                      <a:pPr algn="just">
                        <a:lnSpc>
                          <a:spcPct val="115000"/>
                        </a:lnSpc>
                        <a:spcAft>
                          <a:spcPts val="0"/>
                        </a:spcAft>
                      </a:pPr>
                      <a:r>
                        <a:rPr lang="kk-KZ" sz="3200" b="1" dirty="0" smtClean="0">
                          <a:solidFill>
                            <a:schemeClr val="tx1"/>
                          </a:solidFill>
                          <a:latin typeface="Times New Roman" pitchFamily="18" charset="0"/>
                          <a:ea typeface="Times New Roman"/>
                          <a:cs typeface="Times New Roman" pitchFamily="18" charset="0"/>
                        </a:rPr>
                        <a:t>Жауабы</a:t>
                      </a:r>
                    </a:p>
                    <a:p>
                      <a:pPr algn="just">
                        <a:lnSpc>
                          <a:spcPct val="115000"/>
                        </a:lnSpc>
                        <a:spcAft>
                          <a:spcPts val="0"/>
                        </a:spcAft>
                      </a:pPr>
                      <a:endParaRPr lang="kk-KZ" sz="3200" b="1" dirty="0" smtClean="0">
                        <a:solidFill>
                          <a:schemeClr val="tx1"/>
                        </a:solidFill>
                        <a:latin typeface="Times New Roman" pitchFamily="18" charset="0"/>
                        <a:ea typeface="Times New Roman"/>
                        <a:cs typeface="Times New Roman" pitchFamily="18" charset="0"/>
                      </a:endParaRPr>
                    </a:p>
                    <a:p>
                      <a:pPr algn="just">
                        <a:lnSpc>
                          <a:spcPct val="115000"/>
                        </a:lnSpc>
                        <a:spcAft>
                          <a:spcPts val="0"/>
                        </a:spcAft>
                      </a:pPr>
                      <a:r>
                        <a:rPr lang="kk-KZ" sz="3200" dirty="0" smtClean="0">
                          <a:latin typeface="Times New Roman" pitchFamily="18" charset="0"/>
                          <a:cs typeface="Times New Roman" pitchFamily="18" charset="0"/>
                        </a:rPr>
                        <a:t>    </a:t>
                      </a:r>
                      <a:r>
                        <a:rPr lang="kk-KZ" sz="2800" dirty="0" smtClean="0">
                          <a:latin typeface="Times New Roman" pitchFamily="18" charset="0"/>
                          <a:cs typeface="Times New Roman" pitchFamily="18" charset="0"/>
                        </a:rPr>
                        <a:t>Хаммурапи б.з.д 1792-1750 жж билік етті. Ол көреген қолбасшы, данышпан билеуші болды. Жаулары оны айлакер, екіжүзді  патша ретінде таныды. Вавилонды империяға айналдырды және заң шығарушы </a:t>
                      </a:r>
                    </a:p>
                    <a:p>
                      <a:pPr algn="just">
                        <a:lnSpc>
                          <a:spcPct val="115000"/>
                        </a:lnSpc>
                        <a:spcAft>
                          <a:spcPts val="0"/>
                        </a:spcAft>
                      </a:pPr>
                      <a:r>
                        <a:rPr lang="kk-KZ" sz="2800" dirty="0" smtClean="0">
                          <a:latin typeface="Times New Roman" pitchFamily="18" charset="0"/>
                          <a:cs typeface="Times New Roman" pitchFamily="18" charset="0"/>
                        </a:rPr>
                        <a:t>      Месопотамияның барлық аумағына өз үстемдігін құрды</a:t>
                      </a:r>
                      <a:endParaRPr lang="ru-RU" sz="2800" b="1" dirty="0">
                        <a:solidFill>
                          <a:srgbClr val="002060"/>
                        </a:solidFill>
                        <a:latin typeface="Times New Roman" pitchFamily="18" charset="0"/>
                        <a:ea typeface="Times New Roman"/>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Таблица 6"/>
          <p:cNvGraphicFramePr>
            <a:graphicFrameLocks noGrp="1"/>
          </p:cNvGraphicFramePr>
          <p:nvPr/>
        </p:nvGraphicFramePr>
        <p:xfrm>
          <a:off x="928662" y="0"/>
          <a:ext cx="7929618" cy="4611878"/>
        </p:xfrm>
        <a:graphic>
          <a:graphicData uri="http://schemas.openxmlformats.org/drawingml/2006/table">
            <a:tbl>
              <a:tblPr/>
              <a:tblGrid>
                <a:gridCol w="7929618">
                  <a:extLst>
                    <a:ext uri="{9D8B030D-6E8A-4147-A177-3AD203B41FA5}">
                      <a16:colId xmlns:a16="http://schemas.microsoft.com/office/drawing/2014/main" val="20000"/>
                    </a:ext>
                  </a:extLst>
                </a:gridCol>
              </a:tblGrid>
              <a:tr h="4286256">
                <a:tc>
                  <a:txBody>
                    <a:bodyPr/>
                    <a:lstStyle/>
                    <a:p>
                      <a:r>
                        <a:rPr lang="kk-KZ" sz="2800" b="1" dirty="0" smtClean="0">
                          <a:solidFill>
                            <a:schemeClr val="tx1"/>
                          </a:solidFill>
                          <a:latin typeface="Times New Roman"/>
                          <a:ea typeface="Times New Roman"/>
                          <a:cs typeface="Times New Roman"/>
                        </a:rPr>
                        <a:t>2-тапсырма</a:t>
                      </a:r>
                      <a:r>
                        <a:rPr lang="kk-KZ" sz="2800" b="1" baseline="0" dirty="0" smtClean="0">
                          <a:solidFill>
                            <a:schemeClr val="tx1"/>
                          </a:solidFill>
                          <a:latin typeface="Times New Roman"/>
                          <a:ea typeface="Times New Roman"/>
                          <a:cs typeface="Times New Roman"/>
                        </a:rPr>
                        <a:t> </a:t>
                      </a:r>
                    </a:p>
                    <a:p>
                      <a:r>
                        <a:rPr lang="kk-KZ" sz="2800" b="1" kern="1200" dirty="0" smtClean="0">
                          <a:solidFill>
                            <a:schemeClr val="tx1"/>
                          </a:solidFill>
                          <a:latin typeface="Times New Roman" pitchFamily="18" charset="0"/>
                          <a:ea typeface="+mn-ea"/>
                          <a:cs typeface="Times New Roman" pitchFamily="18" charset="0"/>
                        </a:rPr>
                        <a:t>Визуальды әдіс.  </a:t>
                      </a:r>
                      <a:r>
                        <a:rPr lang="kk-KZ" sz="2800" kern="1200" dirty="0" smtClean="0">
                          <a:solidFill>
                            <a:srgbClr val="C00000"/>
                          </a:solidFill>
                          <a:latin typeface="Times New Roman" pitchFamily="18" charset="0"/>
                          <a:ea typeface="+mn-ea"/>
                          <a:cs typeface="Times New Roman" pitchFamily="18" charset="0"/>
                        </a:rPr>
                        <a:t>Хаммурапи заңдарынан</a:t>
                      </a:r>
                      <a:r>
                        <a:rPr lang="kk-KZ" sz="2800" kern="1200" baseline="0" dirty="0" smtClean="0">
                          <a:solidFill>
                            <a:srgbClr val="C00000"/>
                          </a:solidFill>
                          <a:latin typeface="Times New Roman" pitchFamily="18" charset="0"/>
                          <a:ea typeface="+mn-ea"/>
                          <a:cs typeface="Times New Roman" pitchFamily="18" charset="0"/>
                        </a:rPr>
                        <a:t> </a:t>
                      </a:r>
                      <a:r>
                        <a:rPr lang="kk-KZ" sz="2800" kern="1200" dirty="0" smtClean="0">
                          <a:solidFill>
                            <a:srgbClr val="C00000"/>
                          </a:solidFill>
                          <a:latin typeface="Times New Roman" pitchFamily="18" charset="0"/>
                          <a:ea typeface="+mn-ea"/>
                          <a:cs typeface="Times New Roman" pitchFamily="18" charset="0"/>
                        </a:rPr>
                        <a:t>өзіңе ұнаған бабын алып мағынасын түсіндіріңдер</a:t>
                      </a:r>
                      <a:endParaRPr lang="ru-RU" sz="2800" kern="1200" dirty="0" smtClean="0">
                        <a:solidFill>
                          <a:srgbClr val="C00000"/>
                        </a:solidFill>
                        <a:latin typeface="Times New Roman" pitchFamily="18" charset="0"/>
                        <a:ea typeface="+mn-ea"/>
                        <a:cs typeface="Times New Roman" pitchFamily="18" charset="0"/>
                      </a:endParaRPr>
                    </a:p>
                    <a:p>
                      <a:r>
                        <a:rPr lang="kk-KZ" sz="2800" kern="1200" dirty="0" smtClean="0">
                          <a:solidFill>
                            <a:schemeClr val="tx1"/>
                          </a:solidFill>
                          <a:latin typeface="+mn-lt"/>
                          <a:ea typeface="+mn-ea"/>
                          <a:cs typeface="+mn-cs"/>
                        </a:rPr>
                        <a:t> </a:t>
                      </a:r>
                      <a:endParaRPr lang="ru-RU" sz="2800" kern="1200" dirty="0" smtClean="0">
                        <a:solidFill>
                          <a:schemeClr val="tx1"/>
                        </a:solidFill>
                        <a:latin typeface="+mn-lt"/>
                        <a:ea typeface="+mn-ea"/>
                        <a:cs typeface="+mn-cs"/>
                      </a:endParaRPr>
                    </a:p>
                    <a:p>
                      <a:pPr algn="l">
                        <a:lnSpc>
                          <a:spcPct val="115000"/>
                        </a:lnSpc>
                        <a:spcAft>
                          <a:spcPts val="0"/>
                        </a:spcAft>
                      </a:pPr>
                      <a:r>
                        <a:rPr lang="kk-KZ" sz="2800" dirty="0" smtClean="0">
                          <a:solidFill>
                            <a:srgbClr val="002060"/>
                          </a:solidFill>
                          <a:latin typeface="Times New Roman" pitchFamily="18" charset="0"/>
                          <a:ea typeface="Times New Roman"/>
                          <a:cs typeface="Times New Roman" pitchFamily="18" charset="0"/>
                        </a:rPr>
                        <a:t>17-бап.Егер адам далалықта</a:t>
                      </a:r>
                      <a:r>
                        <a:rPr lang="kk-KZ" sz="2800" baseline="0" dirty="0" smtClean="0">
                          <a:solidFill>
                            <a:srgbClr val="002060"/>
                          </a:solidFill>
                          <a:latin typeface="Times New Roman" pitchFamily="18" charset="0"/>
                          <a:ea typeface="Times New Roman"/>
                          <a:cs typeface="Times New Roman" pitchFamily="18" charset="0"/>
                        </a:rPr>
                        <a:t> қашқын құлды немесе күңді тауып алып, оны қожайынына әкеліп берсе, құлдың қожайына оған 2 күміс цикль беруі қажет</a:t>
                      </a:r>
                    </a:p>
                    <a:p>
                      <a:pPr algn="l">
                        <a:lnSpc>
                          <a:spcPct val="115000"/>
                        </a:lnSpc>
                        <a:spcAft>
                          <a:spcPts val="0"/>
                        </a:spcAft>
                      </a:pPr>
                      <a:r>
                        <a:rPr lang="kk-KZ" sz="2800" baseline="0" dirty="0" smtClean="0">
                          <a:solidFill>
                            <a:srgbClr val="002060"/>
                          </a:solidFill>
                          <a:latin typeface="Times New Roman" pitchFamily="18" charset="0"/>
                          <a:ea typeface="Times New Roman"/>
                          <a:cs typeface="Times New Roman" pitchFamily="18" charset="0"/>
                        </a:rPr>
                        <a:t>196-бап.Егер бір адам біреудің көзін ойып алса, оның өзінің кһзін ойып алу керек</a:t>
                      </a:r>
                      <a:endParaRPr lang="ru-RU" sz="2800" dirty="0">
                        <a:solidFill>
                          <a:srgbClr val="002060"/>
                        </a:solidFill>
                        <a:latin typeface="Times New Roman" pitchFamily="18" charset="0"/>
                        <a:ea typeface="Times New Roman"/>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8" name="Таблица 7"/>
          <p:cNvGraphicFramePr>
            <a:graphicFrameLocks noGrp="1"/>
          </p:cNvGraphicFramePr>
          <p:nvPr/>
        </p:nvGraphicFramePr>
        <p:xfrm>
          <a:off x="642910" y="5000636"/>
          <a:ext cx="8143932" cy="1531664"/>
        </p:xfrm>
        <a:graphic>
          <a:graphicData uri="http://schemas.openxmlformats.org/drawingml/2006/table">
            <a:tbl>
              <a:tblPr/>
              <a:tblGrid>
                <a:gridCol w="8143932">
                  <a:extLst>
                    <a:ext uri="{9D8B030D-6E8A-4147-A177-3AD203B41FA5}">
                      <a16:colId xmlns:a16="http://schemas.microsoft.com/office/drawing/2014/main" val="20000"/>
                    </a:ext>
                  </a:extLst>
                </a:gridCol>
              </a:tblGrid>
              <a:tr h="1531664">
                <a:tc>
                  <a:txBody>
                    <a:bodyPr/>
                    <a:lstStyle/>
                    <a:p>
                      <a:pPr algn="just">
                        <a:lnSpc>
                          <a:spcPct val="115000"/>
                        </a:lnSpc>
                        <a:spcAft>
                          <a:spcPts val="0"/>
                        </a:spcAft>
                      </a:pPr>
                      <a:r>
                        <a:rPr lang="kk-KZ" sz="2400" b="1" dirty="0">
                          <a:solidFill>
                            <a:schemeClr val="tx1"/>
                          </a:solidFill>
                          <a:latin typeface="Times New Roman"/>
                          <a:ea typeface="Times New Roman"/>
                          <a:cs typeface="Times New Roman"/>
                        </a:rPr>
                        <a:t>Дескриптор: </a:t>
                      </a:r>
                      <a:r>
                        <a:rPr lang="kk-KZ" sz="2400" i="1" dirty="0">
                          <a:solidFill>
                            <a:schemeClr val="tx1"/>
                          </a:solidFill>
                          <a:latin typeface="Times New Roman"/>
                          <a:ea typeface="Times New Roman"/>
                          <a:cs typeface="Times New Roman"/>
                        </a:rPr>
                        <a:t>Білім алушы</a:t>
                      </a:r>
                      <a:endParaRPr lang="ru-RU" sz="2400" dirty="0">
                        <a:solidFill>
                          <a:schemeClr val="tx1"/>
                        </a:solidFill>
                        <a:latin typeface="Calibri"/>
                        <a:ea typeface="Times New Roman"/>
                        <a:cs typeface="Times New Roman"/>
                      </a:endParaRPr>
                    </a:p>
                    <a:p>
                      <a:pPr>
                        <a:buFontTx/>
                        <a:buChar char="-"/>
                      </a:pPr>
                      <a:r>
                        <a:rPr lang="kk-KZ" sz="2400" i="0" kern="1200" dirty="0" smtClean="0">
                          <a:solidFill>
                            <a:schemeClr val="tx1"/>
                          </a:solidFill>
                          <a:latin typeface="Times New Roman" pitchFamily="18" charset="0"/>
                          <a:ea typeface="+mn-ea"/>
                          <a:cs typeface="Times New Roman" pitchFamily="18" charset="0"/>
                        </a:rPr>
                        <a:t>   </a:t>
                      </a:r>
                      <a:r>
                        <a:rPr lang="kk-KZ" sz="2400" i="1" kern="1200" dirty="0" smtClean="0">
                          <a:solidFill>
                            <a:schemeClr val="tx1"/>
                          </a:solidFill>
                          <a:latin typeface="Times New Roman" pitchFamily="18" charset="0"/>
                          <a:ea typeface="+mn-ea"/>
                          <a:cs typeface="Times New Roman" pitchFamily="18" charset="0"/>
                        </a:rPr>
                        <a:t>Хаммурапи заңдарын түсінеді</a:t>
                      </a:r>
                      <a:endParaRPr lang="ru-RU" sz="2400" i="1" kern="1200" dirty="0" smtClean="0">
                        <a:solidFill>
                          <a:schemeClr val="tx1"/>
                        </a:solidFill>
                        <a:latin typeface="Times New Roman" pitchFamily="18" charset="0"/>
                        <a:ea typeface="+mn-ea"/>
                        <a:cs typeface="Times New Roman" pitchFamily="18" charset="0"/>
                      </a:endParaRPr>
                    </a:p>
                    <a:p>
                      <a:pPr>
                        <a:buFontTx/>
                        <a:buChar char="-"/>
                      </a:pPr>
                      <a:r>
                        <a:rPr lang="ru-RU" sz="2400" i="1" kern="1200" dirty="0" smtClean="0">
                          <a:solidFill>
                            <a:schemeClr val="tx1"/>
                          </a:solidFill>
                          <a:latin typeface="Times New Roman" pitchFamily="18" charset="0"/>
                          <a:ea typeface="+mn-ea"/>
                          <a:cs typeface="Times New Roman" pitchFamily="18" charset="0"/>
                        </a:rPr>
                        <a:t>   </a:t>
                      </a:r>
                      <a:r>
                        <a:rPr lang="kk-KZ" sz="2400" i="1" kern="1200" dirty="0" smtClean="0">
                          <a:solidFill>
                            <a:schemeClr val="tx1"/>
                          </a:solidFill>
                          <a:latin typeface="Times New Roman" pitchFamily="18" charset="0"/>
                          <a:ea typeface="+mn-ea"/>
                          <a:cs typeface="Times New Roman" pitchFamily="18" charset="0"/>
                        </a:rPr>
                        <a:t>Қазіргі заңдармен салыстырады</a:t>
                      </a:r>
                      <a:endParaRPr lang="ru-RU" sz="2400" i="1" kern="1200" dirty="0" smtClean="0">
                        <a:solidFill>
                          <a:schemeClr val="tx1"/>
                        </a:solidFill>
                        <a:latin typeface="Times New Roman" pitchFamily="18" charset="0"/>
                        <a:ea typeface="+mn-ea"/>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1039</TotalTime>
  <Words>351</Words>
  <Application>Microsoft Office PowerPoint</Application>
  <PresentationFormat>Экран (4:3)</PresentationFormat>
  <Paragraphs>98</Paragraphs>
  <Slides>12</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12</vt:i4>
      </vt:variant>
    </vt:vector>
  </HeadingPairs>
  <TitlesOfParts>
    <vt:vector size="20" baseType="lpstr">
      <vt:lpstr>Arial</vt:lpstr>
      <vt:lpstr>Calibri</vt:lpstr>
      <vt:lpstr>Century Gothic</vt:lpstr>
      <vt:lpstr>Courier New</vt:lpstr>
      <vt:lpstr>Palatino Linotype</vt:lpstr>
      <vt:lpstr>Times New Roman</vt:lpstr>
      <vt:lpstr>Wingdings</vt:lpstr>
      <vt:lpstr>Исполнительная</vt:lpstr>
      <vt:lpstr>Презентация PowerPoint</vt:lpstr>
      <vt:lpstr>Презентация PowerPoint</vt:lpstr>
      <vt:lpstr>(Оқушылардың пікірі тыңдалады)</vt:lpstr>
      <vt:lpstr>Презентация PowerPoint</vt:lpstr>
      <vt:lpstr>Хаммурапи б.з.д1792-1750жж</vt:lpstr>
      <vt:lpstr>Вавилон патшалығын басқару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ТЕПЛОВАЯ ОБРАБОТКА</dc:title>
  <dc:creator>LIB 42</dc:creator>
  <cp:lastModifiedBy>Данагул</cp:lastModifiedBy>
  <cp:revision>571</cp:revision>
  <dcterms:created xsi:type="dcterms:W3CDTF">2019-04-18T08:45:36Z</dcterms:created>
  <dcterms:modified xsi:type="dcterms:W3CDTF">2024-11-16T15:55:11Z</dcterms:modified>
</cp:coreProperties>
</file>