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7" r:id="rId10"/>
    <p:sldId id="263" r:id="rId11"/>
    <p:sldId id="264"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8" d="100"/>
          <a:sy n="78" d="100"/>
        </p:scale>
        <p:origin x="-1146"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1142983"/>
          </a:xfrm>
        </p:spPr>
        <p:txBody>
          <a:bodyPr>
            <a:normAutofit fontScale="90000"/>
          </a:bodyPr>
          <a:lstStyle/>
          <a:p>
            <a:r>
              <a:rPr lang="kk-KZ" dirty="0" smtClean="0"/>
              <a:t>Суретке қарап тақырыпты анықтайық</a:t>
            </a:r>
            <a:endParaRPr lang="ru-RU" dirty="0"/>
          </a:p>
        </p:txBody>
      </p:sp>
      <p:sp>
        <p:nvSpPr>
          <p:cNvPr id="3" name="Подзаголовок 2"/>
          <p:cNvSpPr>
            <a:spLocks noGrp="1"/>
          </p:cNvSpPr>
          <p:nvPr>
            <p:ph type="subTitle" idx="1"/>
          </p:nvPr>
        </p:nvSpPr>
        <p:spPr/>
        <p:txBody>
          <a:bodyPr/>
          <a:lstStyle/>
          <a:p>
            <a:endParaRPr lang="ru-RU" dirty="0"/>
          </a:p>
        </p:txBody>
      </p:sp>
      <p:sp>
        <p:nvSpPr>
          <p:cNvPr id="1026" name="AutoShape 2" descr="Мына тауларды бұрын соңды көрмегенсі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Мына тауларды бұрын соңды көрмегенсі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Қазақстанның көз жауын алар мекендері - Қызықты деректер / Пайдалы  мәліметтер -"/>
          <p:cNvPicPr>
            <a:picLocks noChangeAspect="1" noChangeArrowheads="1"/>
          </p:cNvPicPr>
          <p:nvPr/>
        </p:nvPicPr>
        <p:blipFill>
          <a:blip r:embed="rId2"/>
          <a:srcRect/>
          <a:stretch>
            <a:fillRect/>
          </a:stretch>
        </p:blipFill>
        <p:spPr bwMode="auto">
          <a:xfrm>
            <a:off x="0" y="1071546"/>
            <a:ext cx="4643438" cy="3000396"/>
          </a:xfrm>
          <a:prstGeom prst="rect">
            <a:avLst/>
          </a:prstGeom>
          <a:noFill/>
        </p:spPr>
      </p:pic>
      <p:sp>
        <p:nvSpPr>
          <p:cNvPr id="1032" name="AutoShape 8" descr="Алатау таулары — У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Алатау таулары — У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6" name="Picture 12" descr="Файл:Big Almaty Lake (Bolshaya Almatinka) in June.jpg — Википедия"/>
          <p:cNvPicPr>
            <a:picLocks noChangeAspect="1" noChangeArrowheads="1"/>
          </p:cNvPicPr>
          <p:nvPr/>
        </p:nvPicPr>
        <p:blipFill>
          <a:blip r:embed="rId3"/>
          <a:srcRect/>
          <a:stretch>
            <a:fillRect/>
          </a:stretch>
        </p:blipFill>
        <p:spPr bwMode="auto">
          <a:xfrm>
            <a:off x="4643438" y="1071546"/>
            <a:ext cx="4500562" cy="3000396"/>
          </a:xfrm>
          <a:prstGeom prst="rect">
            <a:avLst/>
          </a:prstGeom>
          <a:noFill/>
        </p:spPr>
      </p:pic>
      <p:pic>
        <p:nvPicPr>
          <p:cNvPr id="1038" name="Picture 14" descr="Әлемдегі ең қауіпті белсенді жанартаулар - Қызықты деректер / Пайдалы  мәліметтер -"/>
          <p:cNvPicPr>
            <a:picLocks noChangeAspect="1" noChangeArrowheads="1"/>
          </p:cNvPicPr>
          <p:nvPr/>
        </p:nvPicPr>
        <p:blipFill>
          <a:blip r:embed="rId4"/>
          <a:srcRect/>
          <a:stretch>
            <a:fillRect/>
          </a:stretch>
        </p:blipFill>
        <p:spPr bwMode="auto">
          <a:xfrm>
            <a:off x="0" y="4000504"/>
            <a:ext cx="4643438" cy="2857496"/>
          </a:xfrm>
          <a:prstGeom prst="rect">
            <a:avLst/>
          </a:prstGeom>
          <a:noFill/>
        </p:spPr>
      </p:pic>
      <p:pic>
        <p:nvPicPr>
          <p:cNvPr id="1040" name="Picture 16" descr="Происшествия в Казахстане и мире - В Японии началось извержение вулкана"/>
          <p:cNvPicPr>
            <a:picLocks noChangeAspect="1" noChangeArrowheads="1"/>
          </p:cNvPicPr>
          <p:nvPr/>
        </p:nvPicPr>
        <p:blipFill>
          <a:blip r:embed="rId5"/>
          <a:srcRect/>
          <a:stretch>
            <a:fillRect/>
          </a:stretch>
        </p:blipFill>
        <p:spPr bwMode="auto">
          <a:xfrm>
            <a:off x="4643438" y="3929066"/>
            <a:ext cx="4500562" cy="292893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Тапсырма-1</a:t>
            </a:r>
            <a:endParaRPr lang="ru-RU" dirty="0"/>
          </a:p>
        </p:txBody>
      </p:sp>
      <p:graphicFrame>
        <p:nvGraphicFramePr>
          <p:cNvPr id="5" name="Содержимое 4"/>
          <p:cNvGraphicFramePr>
            <a:graphicFrameLocks noGrp="1"/>
          </p:cNvGraphicFramePr>
          <p:nvPr>
            <p:ph idx="1"/>
          </p:nvPr>
        </p:nvGraphicFramePr>
        <p:xfrm>
          <a:off x="457200" y="1600200"/>
          <a:ext cx="8229600" cy="5054923"/>
        </p:xfrm>
        <a:graphic>
          <a:graphicData uri="http://schemas.openxmlformats.org/drawingml/2006/table">
            <a:tbl>
              <a:tblPr firstRow="1" bandRow="1">
                <a:tableStyleId>{5C22544A-7EE6-4342-B048-85BDC9FD1C3A}</a:tableStyleId>
              </a:tblPr>
              <a:tblGrid>
                <a:gridCol w="4114800"/>
                <a:gridCol w="4114800"/>
              </a:tblGrid>
              <a:tr h="1443043">
                <a:tc>
                  <a:txBody>
                    <a:bodyPr/>
                    <a:lstStyle/>
                    <a:p>
                      <a:r>
                        <a:rPr lang="kk-KZ" sz="2500" dirty="0" smtClean="0"/>
                        <a:t>ФИЗИКАЛЫҚ</a:t>
                      </a:r>
                      <a:endParaRPr lang="ru-RU" sz="2500" dirty="0"/>
                    </a:p>
                  </a:txBody>
                  <a:tcPr/>
                </a:tc>
                <a:tc>
                  <a:txBody>
                    <a:bodyPr/>
                    <a:lstStyle/>
                    <a:p>
                      <a:r>
                        <a:rPr lang="kk-KZ" sz="2500" b="0" i="0" kern="1200" dirty="0" smtClean="0">
                          <a:solidFill>
                            <a:schemeClr val="lt1"/>
                          </a:solidFill>
                          <a:latin typeface="+mn-lt"/>
                          <a:ea typeface="+mn-ea"/>
                          <a:cs typeface="+mn-cs"/>
                        </a:rPr>
                        <a:t>Судың әсерінен бұзылатын</a:t>
                      </a:r>
                    </a:p>
                    <a:p>
                      <a:r>
                        <a:rPr lang="kk-KZ" sz="2500" b="0" i="0" kern="1200" dirty="0" smtClean="0">
                          <a:solidFill>
                            <a:schemeClr val="lt1"/>
                          </a:solidFill>
                          <a:latin typeface="+mn-lt"/>
                          <a:ea typeface="+mn-ea"/>
                          <a:cs typeface="+mn-cs"/>
                        </a:rPr>
                        <a:t>тау жыныстары</a:t>
                      </a:r>
                    </a:p>
                    <a:p>
                      <a:endParaRPr lang="ru-RU" sz="2500" dirty="0"/>
                    </a:p>
                  </a:txBody>
                  <a:tcPr/>
                </a:tc>
              </a:tr>
              <a:tr h="1443043">
                <a:tc>
                  <a:txBody>
                    <a:bodyPr/>
                    <a:lstStyle/>
                    <a:p>
                      <a:r>
                        <a:rPr lang="kk-KZ" sz="2500" dirty="0" smtClean="0"/>
                        <a:t>ХИМИЯЛЫҚ</a:t>
                      </a:r>
                      <a:endParaRPr lang="ru-RU" sz="2500" dirty="0"/>
                    </a:p>
                  </a:txBody>
                  <a:tcPr/>
                </a:tc>
                <a:tc>
                  <a:txBody>
                    <a:bodyPr/>
                    <a:lstStyle/>
                    <a:p>
                      <a:r>
                        <a:rPr lang="kk-KZ" sz="2500" b="0" i="0" kern="1200" dirty="0" smtClean="0">
                          <a:solidFill>
                            <a:schemeClr val="dk1"/>
                          </a:solidFill>
                          <a:latin typeface="+mn-lt"/>
                          <a:ea typeface="+mn-ea"/>
                          <a:cs typeface="+mn-cs"/>
                        </a:rPr>
                        <a:t>Өсімдіктер және жануарлардың</a:t>
                      </a:r>
                    </a:p>
                    <a:p>
                      <a:r>
                        <a:rPr lang="kk-KZ" sz="2500" b="0" i="0" kern="1200" dirty="0" smtClean="0">
                          <a:solidFill>
                            <a:schemeClr val="dk1"/>
                          </a:solidFill>
                          <a:latin typeface="+mn-lt"/>
                          <a:ea typeface="+mn-ea"/>
                          <a:cs typeface="+mn-cs"/>
                        </a:rPr>
                        <a:t>Әрекетінен бұзылатын тау</a:t>
                      </a:r>
                    </a:p>
                    <a:p>
                      <a:r>
                        <a:rPr lang="kk-KZ" sz="2500" b="0" i="0" kern="1200" dirty="0" smtClean="0">
                          <a:solidFill>
                            <a:schemeClr val="dk1"/>
                          </a:solidFill>
                          <a:latin typeface="+mn-lt"/>
                          <a:ea typeface="+mn-ea"/>
                          <a:cs typeface="+mn-cs"/>
                        </a:rPr>
                        <a:t>жыныстары</a:t>
                      </a:r>
                    </a:p>
                    <a:p>
                      <a:endParaRPr lang="ru-RU" sz="2500" dirty="0"/>
                    </a:p>
                  </a:txBody>
                  <a:tcPr/>
                </a:tc>
              </a:tr>
              <a:tr h="1443043">
                <a:tc>
                  <a:txBody>
                    <a:bodyPr/>
                    <a:lstStyle/>
                    <a:p>
                      <a:r>
                        <a:rPr lang="kk-KZ" sz="2500" dirty="0" smtClean="0"/>
                        <a:t>БИОГЕНДІК</a:t>
                      </a:r>
                      <a:endParaRPr lang="ru-RU" sz="2500" dirty="0"/>
                    </a:p>
                  </a:txBody>
                  <a:tcPr/>
                </a:tc>
                <a:tc>
                  <a:txBody>
                    <a:bodyPr/>
                    <a:lstStyle/>
                    <a:p>
                      <a:r>
                        <a:rPr lang="ru-RU" sz="2500" b="0" i="0" kern="1200" dirty="0" smtClean="0">
                          <a:solidFill>
                            <a:schemeClr val="dk1"/>
                          </a:solidFill>
                          <a:latin typeface="+mn-lt"/>
                          <a:ea typeface="+mn-ea"/>
                          <a:cs typeface="+mn-cs"/>
                        </a:rPr>
                        <a:t>«Су », </a:t>
                      </a:r>
                      <a:r>
                        <a:rPr lang="ru-RU" sz="2500" b="0" i="0" kern="1200" dirty="0" err="1" smtClean="0">
                          <a:solidFill>
                            <a:schemeClr val="dk1"/>
                          </a:solidFill>
                          <a:latin typeface="+mn-lt"/>
                          <a:ea typeface="+mn-ea"/>
                          <a:cs typeface="+mn-cs"/>
                        </a:rPr>
                        <a:t>жел</a:t>
                      </a:r>
                      <a:r>
                        <a:rPr lang="ru-RU" sz="2500" b="0" i="0" kern="1200" dirty="0" smtClean="0">
                          <a:solidFill>
                            <a:schemeClr val="dk1"/>
                          </a:solidFill>
                          <a:latin typeface="+mn-lt"/>
                          <a:ea typeface="+mn-ea"/>
                          <a:cs typeface="+mn-cs"/>
                        </a:rPr>
                        <a:t>, </a:t>
                      </a:r>
                      <a:r>
                        <a:rPr lang="ru-RU" sz="2500" b="0" i="0" kern="1200" dirty="0" err="1" smtClean="0">
                          <a:solidFill>
                            <a:schemeClr val="dk1"/>
                          </a:solidFill>
                          <a:latin typeface="+mn-lt"/>
                          <a:ea typeface="+mn-ea"/>
                          <a:cs typeface="+mn-cs"/>
                        </a:rPr>
                        <a:t>температураның</a:t>
                      </a:r>
                      <a:endParaRPr lang="ru-RU" sz="2500" b="0" i="0" kern="1200" dirty="0" smtClean="0">
                        <a:solidFill>
                          <a:schemeClr val="dk1"/>
                        </a:solidFill>
                        <a:latin typeface="+mn-lt"/>
                        <a:ea typeface="+mn-ea"/>
                        <a:cs typeface="+mn-cs"/>
                      </a:endParaRPr>
                    </a:p>
                    <a:p>
                      <a:r>
                        <a:rPr lang="ru-RU" sz="2500" b="0" i="0" kern="1200" dirty="0" err="1" smtClean="0">
                          <a:solidFill>
                            <a:schemeClr val="dk1"/>
                          </a:solidFill>
                          <a:latin typeface="+mn-lt"/>
                          <a:ea typeface="+mn-ea"/>
                          <a:cs typeface="+mn-cs"/>
                        </a:rPr>
                        <a:t>Әсерінен бұзылатын тау</a:t>
                      </a:r>
                      <a:endParaRPr lang="ru-RU" sz="2500" b="0" i="0" kern="1200" dirty="0" smtClean="0">
                        <a:solidFill>
                          <a:schemeClr val="dk1"/>
                        </a:solidFill>
                        <a:latin typeface="+mn-lt"/>
                        <a:ea typeface="+mn-ea"/>
                        <a:cs typeface="+mn-cs"/>
                      </a:endParaRPr>
                    </a:p>
                    <a:p>
                      <a:r>
                        <a:rPr lang="ru-RU" sz="2500" b="0" i="0" kern="1200" dirty="0" err="1" smtClean="0">
                          <a:solidFill>
                            <a:schemeClr val="dk1"/>
                          </a:solidFill>
                          <a:latin typeface="+mn-lt"/>
                          <a:ea typeface="+mn-ea"/>
                          <a:cs typeface="+mn-cs"/>
                        </a:rPr>
                        <a:t>жыныстары</a:t>
                      </a:r>
                      <a:endParaRPr lang="ru-RU" sz="2500" b="0" i="0" kern="1200" dirty="0" smtClean="0">
                        <a:solidFill>
                          <a:schemeClr val="dk1"/>
                        </a:solidFill>
                        <a:latin typeface="+mn-lt"/>
                        <a:ea typeface="+mn-ea"/>
                        <a:cs typeface="+mn-cs"/>
                      </a:endParaRPr>
                    </a:p>
                    <a:p>
                      <a:endParaRPr lang="ru-RU" sz="25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71480"/>
          </a:xfrm>
        </p:spPr>
        <p:txBody>
          <a:bodyPr>
            <a:normAutofit fontScale="90000"/>
          </a:bodyPr>
          <a:lstStyle/>
          <a:p>
            <a:r>
              <a:rPr lang="kk-KZ" dirty="0" smtClean="0"/>
              <a:t>Тапсырма-2</a:t>
            </a:r>
            <a:endParaRPr lang="ru-RU" dirty="0"/>
          </a:p>
        </p:txBody>
      </p:sp>
      <p:graphicFrame>
        <p:nvGraphicFramePr>
          <p:cNvPr id="9" name="Содержимое 8"/>
          <p:cNvGraphicFramePr>
            <a:graphicFrameLocks noGrp="1"/>
          </p:cNvGraphicFramePr>
          <p:nvPr>
            <p:ph idx="1"/>
          </p:nvPr>
        </p:nvGraphicFramePr>
        <p:xfrm>
          <a:off x="500034" y="642919"/>
          <a:ext cx="6500858" cy="4268403"/>
        </p:xfrm>
        <a:graphic>
          <a:graphicData uri="http://schemas.openxmlformats.org/drawingml/2006/table">
            <a:tbl>
              <a:tblPr firstRow="1" bandRow="1">
                <a:tableStyleId>{5C22544A-7EE6-4342-B048-85BDC9FD1C3A}</a:tableStyleId>
              </a:tblPr>
              <a:tblGrid>
                <a:gridCol w="2743200"/>
                <a:gridCol w="1257328"/>
                <a:gridCol w="2500330"/>
              </a:tblGrid>
              <a:tr h="571503">
                <a:tc>
                  <a:txBody>
                    <a:bodyPr/>
                    <a:lstStyle/>
                    <a:p>
                      <a:r>
                        <a:rPr lang="kk-KZ" dirty="0" smtClean="0"/>
                        <a:t>Табиғат үдерістері</a:t>
                      </a:r>
                      <a:endParaRPr lang="ru-RU" dirty="0"/>
                    </a:p>
                  </a:txBody>
                  <a:tcPr/>
                </a:tc>
                <a:tc>
                  <a:txBody>
                    <a:bodyPr/>
                    <a:lstStyle/>
                    <a:p>
                      <a:r>
                        <a:rPr lang="kk-KZ" dirty="0" smtClean="0"/>
                        <a:t>Себебі</a:t>
                      </a:r>
                      <a:endParaRPr lang="ru-RU" dirty="0"/>
                    </a:p>
                  </a:txBody>
                  <a:tcPr/>
                </a:tc>
                <a:tc>
                  <a:txBody>
                    <a:bodyPr/>
                    <a:lstStyle/>
                    <a:p>
                      <a:r>
                        <a:rPr lang="kk-KZ" dirty="0" smtClean="0"/>
                        <a:t> Салдары</a:t>
                      </a:r>
                      <a:endParaRPr lang="ru-RU" dirty="0"/>
                    </a:p>
                  </a:txBody>
                  <a:tcPr/>
                </a:tc>
              </a:tr>
              <a:tr h="1232300">
                <a:tc>
                  <a:txBody>
                    <a:bodyPr/>
                    <a:lstStyle/>
                    <a:p>
                      <a:endParaRPr lang="ru-RU" dirty="0"/>
                    </a:p>
                  </a:txBody>
                  <a:tcPr/>
                </a:tc>
                <a:tc>
                  <a:txBody>
                    <a:bodyPr/>
                    <a:lstStyle/>
                    <a:p>
                      <a:endParaRPr lang="ru-RU" dirty="0"/>
                    </a:p>
                  </a:txBody>
                  <a:tcPr/>
                </a:tc>
                <a:tc>
                  <a:txBody>
                    <a:bodyPr/>
                    <a:lstStyle/>
                    <a:p>
                      <a:endParaRPr lang="ru-RU"/>
                    </a:p>
                  </a:txBody>
                  <a:tcPr/>
                </a:tc>
              </a:tr>
              <a:tr h="1232300">
                <a:tc>
                  <a:txBody>
                    <a:bodyPr/>
                    <a:lstStyle/>
                    <a:p>
                      <a:endParaRPr lang="ru-RU" dirty="0"/>
                    </a:p>
                  </a:txBody>
                  <a:tcPr/>
                </a:tc>
                <a:tc>
                  <a:txBody>
                    <a:bodyPr/>
                    <a:lstStyle/>
                    <a:p>
                      <a:endParaRPr lang="ru-RU"/>
                    </a:p>
                  </a:txBody>
                  <a:tcPr/>
                </a:tc>
                <a:tc>
                  <a:txBody>
                    <a:bodyPr/>
                    <a:lstStyle/>
                    <a:p>
                      <a:endParaRPr lang="ru-RU"/>
                    </a:p>
                  </a:txBody>
                  <a:tcPr/>
                </a:tc>
              </a:tr>
              <a:tr h="1232300">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pic>
        <p:nvPicPr>
          <p:cNvPr id="10" name="Рисунок 9" descr="https://ust.kz/materials/docx/image/2019/february/d09/1549708788_html_2150c6a304679e95.jpg"/>
          <p:cNvPicPr/>
          <p:nvPr/>
        </p:nvPicPr>
        <p:blipFill>
          <a:blip r:embed="rId2"/>
          <a:srcRect/>
          <a:stretch>
            <a:fillRect/>
          </a:stretch>
        </p:blipFill>
        <p:spPr bwMode="auto">
          <a:xfrm>
            <a:off x="571472" y="1214422"/>
            <a:ext cx="2643206" cy="1279843"/>
          </a:xfrm>
          <a:prstGeom prst="rect">
            <a:avLst/>
          </a:prstGeom>
          <a:noFill/>
          <a:ln w="9525">
            <a:noFill/>
            <a:miter lim="800000"/>
            <a:headEnd/>
            <a:tailEnd/>
          </a:ln>
        </p:spPr>
      </p:pic>
      <p:pic>
        <p:nvPicPr>
          <p:cNvPr id="11" name="Рисунок 10" descr="https://ust.kz/materials/docx/image/2019/february/d09/1549708788_html_a18bd344aa0d26de.jpg"/>
          <p:cNvPicPr/>
          <p:nvPr/>
        </p:nvPicPr>
        <p:blipFill>
          <a:blip r:embed="rId3"/>
          <a:srcRect/>
          <a:stretch>
            <a:fillRect/>
          </a:stretch>
        </p:blipFill>
        <p:spPr bwMode="auto">
          <a:xfrm>
            <a:off x="571472" y="2428868"/>
            <a:ext cx="2643206" cy="1208405"/>
          </a:xfrm>
          <a:prstGeom prst="rect">
            <a:avLst/>
          </a:prstGeom>
          <a:noFill/>
          <a:ln w="9525">
            <a:noFill/>
            <a:miter lim="800000"/>
            <a:headEnd/>
            <a:tailEnd/>
          </a:ln>
        </p:spPr>
      </p:pic>
      <p:pic>
        <p:nvPicPr>
          <p:cNvPr id="12" name="Рисунок 11" descr="https://ust.kz/materials/docx/image/2019/february/d09/1549708788_html_ba352535ddf6ef01.png"/>
          <p:cNvPicPr/>
          <p:nvPr/>
        </p:nvPicPr>
        <p:blipFill>
          <a:blip r:embed="rId4"/>
          <a:srcRect/>
          <a:stretch>
            <a:fillRect/>
          </a:stretch>
        </p:blipFill>
        <p:spPr bwMode="auto">
          <a:xfrm>
            <a:off x="571472" y="3643314"/>
            <a:ext cx="2643206" cy="1306285"/>
          </a:xfrm>
          <a:prstGeom prst="rect">
            <a:avLst/>
          </a:prstGeom>
          <a:noFill/>
          <a:ln w="9525">
            <a:noFill/>
            <a:miter lim="800000"/>
            <a:headEnd/>
            <a:tailEnd/>
          </a:ln>
        </p:spPr>
      </p:pic>
      <p:sp>
        <p:nvSpPr>
          <p:cNvPr id="13" name="Прямоугольник 12"/>
          <p:cNvSpPr/>
          <p:nvPr/>
        </p:nvSpPr>
        <p:spPr>
          <a:xfrm>
            <a:off x="642910" y="5143512"/>
            <a:ext cx="5000660" cy="14287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Дескриптор</a:t>
            </a:r>
            <a:r>
              <a:rPr lang="ru-RU" dirty="0" smtClean="0"/>
              <a:t> </a:t>
            </a:r>
            <a:r>
              <a:rPr lang="ru-RU" i="1" dirty="0" err="1" smtClean="0"/>
              <a:t>Білім</a:t>
            </a:r>
            <a:r>
              <a:rPr lang="ru-RU" dirty="0" smtClean="0"/>
              <a:t> </a:t>
            </a:r>
            <a:r>
              <a:rPr lang="ru-RU" i="1" dirty="0" err="1" smtClean="0"/>
              <a:t>алушы</a:t>
            </a:r>
            <a:endParaRPr lang="ru-RU" dirty="0" smtClean="0"/>
          </a:p>
          <a:p>
            <a:r>
              <a:rPr lang="ru-RU" dirty="0" err="1" smtClean="0"/>
              <a:t>желдің себебі</a:t>
            </a:r>
            <a:r>
              <a:rPr lang="ru-RU" dirty="0" smtClean="0"/>
              <a:t> мен </a:t>
            </a:r>
            <a:r>
              <a:rPr lang="ru-RU" dirty="0" err="1" smtClean="0"/>
              <a:t>салдарын</a:t>
            </a:r>
            <a:r>
              <a:rPr lang="ru-RU" dirty="0" smtClean="0"/>
              <a:t> </a:t>
            </a:r>
            <a:r>
              <a:rPr lang="ru-RU" dirty="0" err="1" smtClean="0"/>
              <a:t>жазады</a:t>
            </a:r>
            <a:r>
              <a:rPr lang="ru-RU" dirty="0" smtClean="0"/>
              <a:t>;</a:t>
            </a:r>
          </a:p>
          <a:p>
            <a:r>
              <a:rPr lang="ru-RU" dirty="0" err="1" smtClean="0"/>
              <a:t>найзағайдың себебі</a:t>
            </a:r>
            <a:r>
              <a:rPr lang="ru-RU" dirty="0" smtClean="0"/>
              <a:t> мен </a:t>
            </a:r>
            <a:r>
              <a:rPr lang="ru-RU" dirty="0" err="1" smtClean="0"/>
              <a:t>салдарын</a:t>
            </a:r>
            <a:r>
              <a:rPr lang="ru-RU" dirty="0" smtClean="0"/>
              <a:t> </a:t>
            </a:r>
            <a:r>
              <a:rPr lang="ru-RU" dirty="0" err="1" smtClean="0"/>
              <a:t>жазады</a:t>
            </a:r>
            <a:r>
              <a:rPr lang="ru-RU" dirty="0" smtClean="0"/>
              <a:t>;</a:t>
            </a:r>
          </a:p>
          <a:p>
            <a:r>
              <a:rPr lang="ru-RU" dirty="0" err="1" smtClean="0"/>
              <a:t>қардың жауу</a:t>
            </a:r>
            <a:r>
              <a:rPr lang="ru-RU" dirty="0" smtClean="0"/>
              <a:t> </a:t>
            </a:r>
            <a:r>
              <a:rPr lang="ru-RU" dirty="0" err="1" smtClean="0"/>
              <a:t>себебі</a:t>
            </a:r>
            <a:r>
              <a:rPr lang="ru-RU" dirty="0" smtClean="0"/>
              <a:t> мен </a:t>
            </a:r>
            <a:r>
              <a:rPr lang="ru-RU" dirty="0" err="1" smtClean="0"/>
              <a:t>салдарын</a:t>
            </a:r>
            <a:r>
              <a:rPr lang="ru-RU" dirty="0" smtClean="0"/>
              <a:t> </a:t>
            </a:r>
            <a:r>
              <a:rPr lang="ru-RU" dirty="0" err="1" smtClean="0"/>
              <a:t>жазады</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style>
          <a:lnRef idx="1">
            <a:schemeClr val="accent4"/>
          </a:lnRef>
          <a:fillRef idx="2">
            <a:schemeClr val="accent4"/>
          </a:fillRef>
          <a:effectRef idx="1">
            <a:schemeClr val="accent4"/>
          </a:effectRef>
          <a:fontRef idx="minor">
            <a:schemeClr val="dk1"/>
          </a:fontRef>
        </p:style>
        <p:txBody>
          <a:bodyPr/>
          <a:lstStyle/>
          <a:p>
            <a:r>
              <a:rPr lang="kk-KZ" dirty="0" smtClean="0"/>
              <a:t>Кері байланыс</a:t>
            </a:r>
            <a:endParaRPr lang="ru-RU" dirty="0"/>
          </a:p>
        </p:txBody>
      </p:sp>
      <p:sp>
        <p:nvSpPr>
          <p:cNvPr id="3" name="Содержимое 2"/>
          <p:cNvSpPr>
            <a:spLocks noGrp="1"/>
          </p:cNvSpPr>
          <p:nvPr>
            <p:ph idx="1"/>
          </p:nvPr>
        </p:nvSpPr>
        <p:spPr>
          <a:xfrm>
            <a:off x="0" y="1428736"/>
            <a:ext cx="9144000" cy="5429264"/>
          </a:xfrm>
        </p:spPr>
        <p:style>
          <a:lnRef idx="1">
            <a:schemeClr val="dk1"/>
          </a:lnRef>
          <a:fillRef idx="2">
            <a:schemeClr val="dk1"/>
          </a:fillRef>
          <a:effectRef idx="1">
            <a:schemeClr val="dk1"/>
          </a:effectRef>
          <a:fontRef idx="minor">
            <a:schemeClr val="dk1"/>
          </a:fontRef>
        </p:style>
        <p:txBody>
          <a:bodyPr/>
          <a:lstStyle/>
          <a:p>
            <a:r>
              <a:rPr lang="kk-KZ" b="1" dirty="0" smtClean="0"/>
              <a:t>Рефлексия</a:t>
            </a:r>
            <a:r>
              <a:rPr lang="kk-KZ" dirty="0" smtClean="0"/>
              <a:t>“Тазалық” әдісі бойынша оқушыларға чемодан, қоқыс жәшігі, еттартқыш суреттері бар парақтар беріледі. Чемоданға тақырып бойынша ақпарат жазады.</a:t>
            </a:r>
            <a:br>
              <a:rPr lang="kk-KZ" dirty="0" smtClean="0"/>
            </a:br>
            <a:r>
              <a:rPr lang="kk-KZ" dirty="0" smtClean="0"/>
              <a:t>Қоқыс жәшігіне сабақта керек емес болған дүниені жазады. Еттартқышқабүгінгі ақпараттың ішінен әлі де оқуым толықтыруым керек дегенді жазады</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kk-KZ" dirty="0" smtClean="0"/>
              <a:t>5 сынып</a:t>
            </a:r>
            <a:br>
              <a:rPr lang="kk-KZ" dirty="0" smtClean="0"/>
            </a:br>
            <a:r>
              <a:rPr lang="kk-KZ" dirty="0" smtClean="0"/>
              <a:t>жаратылыстану</a:t>
            </a:r>
            <a:endParaRPr lang="ru-RU" dirty="0"/>
          </a:p>
        </p:txBody>
      </p:sp>
      <p:sp>
        <p:nvSpPr>
          <p:cNvPr id="3" name="Содержимое 2"/>
          <p:cNvSpPr>
            <a:spLocks noGrp="1"/>
          </p:cNvSpPr>
          <p:nvPr>
            <p:ph idx="1"/>
          </p:nvPr>
        </p:nvSpPr>
        <p:spPr>
          <a:xfrm>
            <a:off x="0" y="1428736"/>
            <a:ext cx="9144000" cy="5429264"/>
          </a:xfrm>
        </p:spPr>
        <p:style>
          <a:lnRef idx="1">
            <a:schemeClr val="dk1"/>
          </a:lnRef>
          <a:fillRef idx="2">
            <a:schemeClr val="dk1"/>
          </a:fillRef>
          <a:effectRef idx="1">
            <a:schemeClr val="dk1"/>
          </a:effectRef>
          <a:fontRef idx="minor">
            <a:schemeClr val="dk1"/>
          </a:fontRef>
        </p:style>
        <p:txBody>
          <a:bodyPr/>
          <a:lstStyle/>
          <a:p>
            <a:pPr algn="ctr">
              <a:buNone/>
            </a:pPr>
            <a:r>
              <a:rPr lang="kk-KZ" sz="4000" dirty="0" smtClean="0"/>
              <a:t>Сабақтың тақырыбы: </a:t>
            </a:r>
          </a:p>
          <a:p>
            <a:pPr algn="ctr">
              <a:buNone/>
            </a:pPr>
            <a:r>
              <a:rPr lang="kk-KZ" sz="7000" dirty="0" smtClean="0"/>
              <a:t>Таулардың түзілуі (пайда болуы)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00037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kk-KZ" sz="3300" dirty="0" smtClean="0"/>
              <a:t/>
            </a:r>
            <a:br>
              <a:rPr lang="kk-KZ" sz="3300" dirty="0" smtClean="0"/>
            </a:br>
            <a:r>
              <a:rPr lang="kk-KZ" sz="3300" dirty="0" smtClean="0"/>
              <a:t/>
            </a:r>
            <a:br>
              <a:rPr lang="kk-KZ" sz="3300" dirty="0" smtClean="0"/>
            </a:br>
            <a:r>
              <a:rPr lang="kk-KZ" sz="3300" dirty="0" smtClean="0"/>
              <a:t>Оқу мақсаты:</a:t>
            </a:r>
            <a:br>
              <a:rPr lang="kk-KZ" sz="3300" dirty="0" smtClean="0"/>
            </a:br>
            <a:r>
              <a:rPr lang="kk-KZ" sz="3300" dirty="0" smtClean="0"/>
              <a:t>- </a:t>
            </a:r>
            <a:r>
              <a:rPr lang="ru-RU" sz="3300" dirty="0" err="1" smtClean="0"/>
              <a:t>Өлі табиғатта болатын</a:t>
            </a:r>
            <a:r>
              <a:rPr lang="ru-RU" sz="3300" dirty="0" smtClean="0"/>
              <a:t> </a:t>
            </a:r>
            <a:r>
              <a:rPr lang="ru-RU" sz="3300" dirty="0" err="1" smtClean="0"/>
              <a:t>үдерістерді </a:t>
            </a:r>
            <a:r>
              <a:rPr lang="ru-RU" sz="3300" dirty="0" err="1" smtClean="0"/>
              <a:t>атау</a:t>
            </a:r>
            <a:r>
              <a:rPr lang="ru-RU" sz="3300" dirty="0" smtClean="0"/>
              <a:t>, </a:t>
            </a:r>
            <a:r>
              <a:rPr lang="ru-RU" sz="3300" dirty="0" err="1" smtClean="0"/>
              <a:t>білу</a:t>
            </a:r>
            <a:r>
              <a:rPr lang="ru-RU" sz="3300" dirty="0" smtClean="0"/>
              <a:t/>
            </a:r>
            <a:br>
              <a:rPr lang="ru-RU" sz="3300" dirty="0" smtClean="0"/>
            </a:br>
            <a:r>
              <a:rPr lang="ru-RU" sz="3300" dirty="0" smtClean="0"/>
              <a:t>- </a:t>
            </a:r>
            <a:r>
              <a:rPr lang="ru-RU" sz="3300" dirty="0" err="1" smtClean="0"/>
              <a:t>Өлі табиғаттағы болып</a:t>
            </a:r>
            <a:r>
              <a:rPr lang="ru-RU" sz="3300" dirty="0" smtClean="0"/>
              <a:t> </a:t>
            </a:r>
            <a:r>
              <a:rPr lang="ru-RU" sz="3300" dirty="0" err="1" smtClean="0"/>
              <a:t>жатқан үдерістердің себеп-салдарларын</a:t>
            </a:r>
            <a:r>
              <a:rPr lang="ru-RU" sz="3300" dirty="0" smtClean="0"/>
              <a:t> </a:t>
            </a:r>
            <a:r>
              <a:rPr lang="ru-RU" sz="3300" dirty="0" err="1" smtClean="0"/>
              <a:t>түсіндіру</a:t>
            </a:r>
            <a:r>
              <a:rPr lang="ru-RU" sz="3300" dirty="0" smtClean="0"/>
              <a:t/>
            </a:r>
            <a:br>
              <a:rPr lang="ru-RU" sz="3300" dirty="0" smtClean="0"/>
            </a:br>
            <a:r>
              <a:rPr lang="ru-RU" sz="3300" dirty="0" smtClean="0"/>
              <a:t>- </a:t>
            </a:r>
            <a:r>
              <a:rPr lang="ru-RU" sz="3300" dirty="0" err="1" smtClean="0"/>
              <a:t>Өлі табиғатта болатын</a:t>
            </a:r>
            <a:r>
              <a:rPr lang="ru-RU" sz="3300" dirty="0" smtClean="0"/>
              <a:t> </a:t>
            </a:r>
            <a:r>
              <a:rPr lang="ru-RU" sz="3300" dirty="0" err="1" smtClean="0"/>
              <a:t>үдерістерінің байланысын</a:t>
            </a:r>
            <a:r>
              <a:rPr lang="ru-RU" sz="3300" dirty="0" smtClean="0"/>
              <a:t> </a:t>
            </a:r>
            <a:r>
              <a:rPr lang="ru-RU" sz="3300" dirty="0" err="1" smtClean="0"/>
              <a:t>анықтайды, себебін</a:t>
            </a:r>
            <a:r>
              <a:rPr lang="ru-RU" sz="3300" dirty="0" smtClean="0"/>
              <a:t> </a:t>
            </a:r>
            <a:r>
              <a:rPr lang="ru-RU" sz="3300" dirty="0" err="1" smtClean="0"/>
              <a:t>талдау</a:t>
            </a:r>
            <a:r>
              <a:rPr lang="ru-RU" sz="4800" dirty="0" smtClean="0"/>
              <a:t/>
            </a:r>
            <a:br>
              <a:rPr lang="ru-RU" sz="4800" dirty="0" smtClean="0"/>
            </a:br>
            <a:r>
              <a:rPr lang="kk-KZ" dirty="0" smtClean="0"/>
              <a:t/>
            </a:r>
            <a:br>
              <a:rPr lang="kk-KZ" dirty="0" smtClean="0"/>
            </a:br>
            <a:endParaRPr lang="ru-RU" dirty="0"/>
          </a:p>
        </p:txBody>
      </p:sp>
      <p:sp>
        <p:nvSpPr>
          <p:cNvPr id="3" name="Содержимое 2"/>
          <p:cNvSpPr>
            <a:spLocks noGrp="1"/>
          </p:cNvSpPr>
          <p:nvPr>
            <p:ph idx="1"/>
          </p:nvPr>
        </p:nvSpPr>
        <p:spPr>
          <a:xfrm>
            <a:off x="0" y="3071810"/>
            <a:ext cx="9144000" cy="3786190"/>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r>
              <a:rPr lang="kk-KZ" dirty="0" smtClean="0"/>
              <a:t>Бағалау критерийлері:</a:t>
            </a:r>
          </a:p>
          <a:p>
            <a:r>
              <a:rPr lang="kk-KZ" dirty="0" smtClean="0"/>
              <a:t>Тау түзілу үрдісінің не екенін айта алды.</a:t>
            </a:r>
            <a:endParaRPr lang="en-GB" dirty="0" smtClean="0"/>
          </a:p>
          <a:p>
            <a:r>
              <a:rPr lang="kk-KZ" dirty="0" smtClean="0"/>
              <a:t>Тау түзілу үрдісінің қалай түзілетінің түсіндіре алды.</a:t>
            </a:r>
            <a:endParaRPr lang="en-GB" dirty="0" smtClean="0"/>
          </a:p>
          <a:p>
            <a:r>
              <a:rPr lang="kk-KZ" dirty="0" smtClean="0"/>
              <a:t>Тау түзілу мен үгілуге әкелетін ішкі және сыртқы күштерді атады.</a:t>
            </a:r>
            <a:endParaRPr lang="en-GB" dirty="0" smtClean="0"/>
          </a:p>
          <a:p>
            <a:r>
              <a:rPr lang="kk-KZ" dirty="0" smtClean="0"/>
              <a:t>Тау түзілу мен үгілуге әкелетін ішкі және сыртқы күштерге мысал келтірді.</a:t>
            </a:r>
            <a:endParaRPr lang="en-GB" dirty="0" smtClean="0"/>
          </a:p>
          <a:p>
            <a:r>
              <a:rPr lang="kk-KZ" dirty="0" smtClean="0"/>
              <a:t>Үгілудің түрлерін атады.</a:t>
            </a:r>
            <a:endParaRPr lang="en-GB" dirty="0" smtClean="0"/>
          </a:p>
          <a:p>
            <a:r>
              <a:rPr lang="kk-KZ" dirty="0" smtClean="0"/>
              <a:t>Үгілудің 3 түріне мысал келтірді.</a:t>
            </a:r>
            <a:endParaRPr lang="en-GB"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85926"/>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kk-KZ" sz="3900" b="1" dirty="0" smtClean="0"/>
              <a:t/>
            </a:r>
            <a:br>
              <a:rPr lang="kk-KZ" sz="3900" b="1" dirty="0" smtClean="0"/>
            </a:br>
            <a:r>
              <a:rPr lang="kk-KZ" sz="3900" b="1" dirty="0" smtClean="0"/>
              <a:t>Бүгінгі сабақтың тақырыбын және мақсатын</a:t>
            </a:r>
            <a:r>
              <a:rPr lang="en-GB" sz="3900" dirty="0" smtClean="0"/>
              <a:t> </a:t>
            </a:r>
            <a:r>
              <a:rPr lang="kk-KZ" sz="3900" dirty="0" smtClean="0"/>
              <a:t>анықтау үшін өткен тақырыпты еске салу мақсатында жалпылама сұрақтар қою.</a:t>
            </a:r>
            <a:r>
              <a:rPr lang="en-GB" dirty="0" smtClean="0"/>
              <a:t/>
            </a:r>
            <a:br>
              <a:rPr lang="en-GB" dirty="0" smtClean="0"/>
            </a:br>
            <a:endParaRPr lang="ru-RU" dirty="0"/>
          </a:p>
        </p:txBody>
      </p:sp>
      <p:sp>
        <p:nvSpPr>
          <p:cNvPr id="3" name="Содержимое 2"/>
          <p:cNvSpPr>
            <a:spLocks noGrp="1"/>
          </p:cNvSpPr>
          <p:nvPr>
            <p:ph idx="1"/>
          </p:nvPr>
        </p:nvSpPr>
        <p:spPr>
          <a:xfrm>
            <a:off x="0" y="1785926"/>
            <a:ext cx="9144000" cy="5072074"/>
          </a:xfrm>
        </p:spPr>
        <p:style>
          <a:lnRef idx="1">
            <a:schemeClr val="dk1"/>
          </a:lnRef>
          <a:fillRef idx="2">
            <a:schemeClr val="dk1"/>
          </a:fillRef>
          <a:effectRef idx="1">
            <a:schemeClr val="dk1"/>
          </a:effectRef>
          <a:fontRef idx="minor">
            <a:schemeClr val="dk1"/>
          </a:fontRef>
        </p:style>
        <p:txBody>
          <a:bodyPr>
            <a:normAutofit/>
          </a:bodyPr>
          <a:lstStyle/>
          <a:p>
            <a:r>
              <a:rPr lang="kk-KZ" dirty="0" smtClean="0"/>
              <a:t>«Миға шабуыл» әдісі</a:t>
            </a:r>
            <a:endParaRPr lang="en-GB" dirty="0" smtClean="0"/>
          </a:p>
          <a:p>
            <a:r>
              <a:rPr lang="kk-KZ" dirty="0" smtClean="0"/>
              <a:t>1.Зат айналымы деген не</a:t>
            </a:r>
            <a:r>
              <a:rPr lang="en-GB" dirty="0" smtClean="0"/>
              <a:t> </a:t>
            </a:r>
            <a:r>
              <a:rPr lang="ru-RU" dirty="0" smtClean="0"/>
              <a:t>? </a:t>
            </a:r>
            <a:r>
              <a:rPr lang="ru-RU" dirty="0" err="1" smtClean="0"/>
              <a:t>Оның табиғаттағы рөлі қандай?</a:t>
            </a:r>
            <a:endParaRPr lang="en-GB" dirty="0" smtClean="0"/>
          </a:p>
          <a:p>
            <a:r>
              <a:rPr lang="ru-RU" dirty="0" smtClean="0"/>
              <a:t>2. </a:t>
            </a:r>
            <a:r>
              <a:rPr lang="ru-RU" dirty="0" err="1" smtClean="0"/>
              <a:t>Зат</a:t>
            </a:r>
            <a:r>
              <a:rPr lang="ru-RU" dirty="0" smtClean="0"/>
              <a:t> </a:t>
            </a:r>
            <a:r>
              <a:rPr lang="ru-RU" dirty="0" err="1" smtClean="0"/>
              <a:t>айналымына</a:t>
            </a:r>
            <a:r>
              <a:rPr lang="ru-RU" dirty="0" smtClean="0"/>
              <a:t> </a:t>
            </a:r>
            <a:r>
              <a:rPr lang="ru-RU" dirty="0" err="1" smtClean="0"/>
              <a:t>қатысатын тірі</a:t>
            </a:r>
            <a:r>
              <a:rPr lang="ru-RU" dirty="0" smtClean="0"/>
              <a:t> </a:t>
            </a:r>
            <a:r>
              <a:rPr lang="ru-RU" dirty="0" err="1" smtClean="0"/>
              <a:t>ағзаларды атаңдар.</a:t>
            </a:r>
            <a:r>
              <a:rPr lang="ru-RU" dirty="0" smtClean="0"/>
              <a:t> </a:t>
            </a:r>
            <a:r>
              <a:rPr lang="ru-RU" dirty="0" err="1" smtClean="0"/>
              <a:t>Ағзалардың ормандағы зат</a:t>
            </a:r>
            <a:r>
              <a:rPr lang="ru-RU" dirty="0" smtClean="0"/>
              <a:t> </a:t>
            </a:r>
            <a:r>
              <a:rPr lang="ru-RU" dirty="0" err="1" smtClean="0"/>
              <a:t>айналымына</a:t>
            </a:r>
            <a:r>
              <a:rPr lang="ru-RU" dirty="0" smtClean="0"/>
              <a:t> </a:t>
            </a:r>
            <a:r>
              <a:rPr lang="ru-RU" dirty="0" err="1" smtClean="0"/>
              <a:t>қатысу рөліне мысал</a:t>
            </a:r>
            <a:r>
              <a:rPr lang="ru-RU" dirty="0" smtClean="0"/>
              <a:t> </a:t>
            </a:r>
            <a:r>
              <a:rPr lang="ru-RU" dirty="0" err="1" smtClean="0"/>
              <a:t>келтіріңдер.</a:t>
            </a:r>
            <a:endParaRPr lang="en-GB" dirty="0" smtClean="0"/>
          </a:p>
          <a:p>
            <a:r>
              <a:rPr lang="ru-RU" dirty="0" smtClean="0"/>
              <a:t>3. </a:t>
            </a:r>
            <a:r>
              <a:rPr lang="ru-RU" dirty="0" err="1" smtClean="0"/>
              <a:t>Табиғаттағы негізгі</a:t>
            </a:r>
            <a:r>
              <a:rPr lang="ru-RU" dirty="0" smtClean="0"/>
              <a:t> </a:t>
            </a:r>
            <a:r>
              <a:rPr lang="ru-RU" dirty="0" err="1" smtClean="0"/>
              <a:t>зат</a:t>
            </a:r>
            <a:r>
              <a:rPr lang="ru-RU" dirty="0" smtClean="0"/>
              <a:t> </a:t>
            </a:r>
            <a:r>
              <a:rPr lang="ru-RU" dirty="0" err="1" smtClean="0"/>
              <a:t>айналымын</a:t>
            </a:r>
            <a:r>
              <a:rPr lang="ru-RU" dirty="0" smtClean="0"/>
              <a:t> </a:t>
            </a:r>
            <a:r>
              <a:rPr lang="ru-RU" dirty="0" err="1" smtClean="0"/>
              <a:t>атаңдар</a:t>
            </a:r>
            <a:endParaRPr lang="en-GB" dirty="0" smtClean="0"/>
          </a:p>
          <a:p>
            <a:r>
              <a:rPr lang="ru-RU" dirty="0" smtClean="0"/>
              <a:t>4. </a:t>
            </a:r>
            <a:r>
              <a:rPr lang="ru-RU" dirty="0" err="1" smtClean="0"/>
              <a:t>Тұтынушыларды атаңдар</a:t>
            </a:r>
            <a:endParaRPr lang="en-GB" dirty="0" smtClean="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r>
              <a:rPr lang="kk-KZ" dirty="0" smtClean="0"/>
              <a:t>                                                </a:t>
            </a:r>
          </a:p>
          <a:p>
            <a:r>
              <a:rPr lang="kk-KZ" dirty="0" smtClean="0"/>
              <a:t>                                                 </a:t>
            </a:r>
            <a:r>
              <a:rPr lang="kk-KZ" sz="2500" dirty="0" smtClean="0"/>
              <a:t>Таулар- табиғаттың                           </a:t>
            </a:r>
          </a:p>
          <a:p>
            <a:r>
              <a:rPr lang="kk-KZ" sz="2500" dirty="0" smtClean="0"/>
              <a:t>                                                               ғажайып кереметтерінің      бірі. Тау- етегі, шыңы, басы, жоны, беткейі, өзен аңғарлары бар, жердің тастардан тұратын ауқымды бөлігі. Таулар жүздеген, мыңдаған шақырымдарға созылып, жер бетіндегі жазықтардан оқшау көтеріліп тұрады. Таулар жер қыртысындағы тектоникалық, неотектоникалық қозғалыстар мен жанартаулардың атқылауының нәтижесінде пайда болады.  </a:t>
            </a:r>
            <a:endParaRPr lang="ru-RU" sz="2500" dirty="0"/>
          </a:p>
        </p:txBody>
      </p:sp>
      <p:pic>
        <p:nvPicPr>
          <p:cNvPr id="2050" name="Picture 2" descr="Депутат обеспокоена массовой застройкой коттеджами склонов Заилийского  Алатау"/>
          <p:cNvPicPr>
            <a:picLocks noChangeAspect="1" noChangeArrowheads="1"/>
          </p:cNvPicPr>
          <p:nvPr/>
        </p:nvPicPr>
        <p:blipFill>
          <a:blip r:embed="rId2"/>
          <a:srcRect/>
          <a:stretch>
            <a:fillRect/>
          </a:stretch>
        </p:blipFill>
        <p:spPr bwMode="auto">
          <a:xfrm>
            <a:off x="0" y="0"/>
            <a:ext cx="4857752" cy="1500174"/>
          </a:xfrm>
          <a:prstGeom prst="rect">
            <a:avLst/>
          </a:prstGeom>
          <a:noFill/>
        </p:spPr>
      </p:pic>
      <p:pic>
        <p:nvPicPr>
          <p:cNvPr id="2052" name="Picture 4" descr="Әлемдегі ең қауіпті белсенді жанартаулар - Қызықты деректер / Пайдалы  мәліметтер -"/>
          <p:cNvPicPr>
            <a:picLocks noChangeAspect="1" noChangeArrowheads="1"/>
          </p:cNvPicPr>
          <p:nvPr/>
        </p:nvPicPr>
        <p:blipFill>
          <a:blip r:embed="rId3"/>
          <a:srcRect/>
          <a:stretch>
            <a:fillRect/>
          </a:stretch>
        </p:blipFill>
        <p:spPr bwMode="auto">
          <a:xfrm>
            <a:off x="5286380" y="4048108"/>
            <a:ext cx="3857620" cy="280989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Қазақстанның таулары слайд, презентация - География - Презентация на  казахском языке - Қазақша презентация - Қазақша презентация"/>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19458" name="AutoShape 2" descr="Сабақ: №25 Сыныбы: 6 «А» Күні: 27. 11. 2015 ж. Тақырыбы: Таулардың  биіктігіне қарай жіктелуі. Мақсат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0" name="AutoShape 4" descr="Сабақ: №25 Сыныбы: 6 «А» Күні: 27. 11. 2015 ж. Тақырыбы: Таулардың  биіктігіне қарай жіктелуі. Мақсат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2" name="AutoShape 6" descr="data:image/png;base64,iVBORw0KGgoAAAANSUhEUgAAAREAAADMCAIAAADbIQCcAAA/BElEQVR4nO1dB1wTSRffhNClSREQVGzY9Wxn7+XO3j099WxnxS5NiigooGLvvZ1nwa53p5+994aKBWyAdKT3JN/bTBiWTUgjDdj/L7/Nm5k3M29m3tupu8tp3teNYMCAgczgaFoABgzKGRibYcBAPjA2w4CBfACbYWlaBgYMyhH4TD/DgIFcYHGYboYBAznAJzgsxmgYMJAZfFYlGJvx+XxeQRozbVMy2IY6HD1NC6EBsCrJutnQIS3aderE0dXVtCAVBHwef97MFTqm1TUtiGYA85kKfwPmpyQnPnn00NbOrhIUVuXIyc5OSU7m8QoraWXyK0c/g/Aj5YemRagI4HILYbyraSk0icphM3zyBxMbVuW8NSoVldteSFQOmylGpW9wBmVGZVhrRgUU9DUVv7BqgLAmK4HmiAGfPAdQCQrO5/P4AlA93Sb+TnWu2v+XeoVSHO2aNbY2N6/tYL/hyAnRUCiX5LKIMkiNQoWwJlmV9v7DqgznzVjkFg2PbjZBew/B1WPyeERoFRo61RzcvQui3376fO7GHUQb6uvPHDXsxuOnz959OHvjtti4UosjyiBXDZBVyeMLBrkVXnPEohLsaRLo1gjtzOOJD6X4/zGov72NFRC3nj6/+/xV4zq1WzdpeODsRfAZ/Uvv95+/vHj/0XPqH9TogbsP4FjICVcqz5ajoemZWTRPKjMChGLn28jP8AOiuXO9JvXqYAlH9elx+9mL7m1bpWZk7j55FseqamY6feRQnDUQ6DppyAAoxfDe3ak5YgaaJMiHmkgte7sx/fqA86+Ll77FxiFOXuk1WUlQGfZnWIL+hT42w6D67z97Aa4O1WwGde9859nLt5GfgACGKkZGTtXtTv7vGmZeuWs/XJf8ORF8cKwJg/phhj2nziWnpo0f+Gvnli0u3LxDjYUi0rIWdaLENx05gf0tTE17/twaCGsL86b16rz6EIFi9e3QrpDLxWyIgKutleX7L18hU5Qdzh0xUIWhxUXEz80an7h8FeYtrRs3+Po9tlhKcmzGqgSaIw58ViXpZ9DNUfzdEfv/2qlDq8YNqP4QwOXxdNjssf37slisvPx8FJSbl49jAeE9fbJoarGJSXA9cO6i26QJ567fooUiIFVO+pGKujJa6Iqd+7q2aTm0Z1cUCuBwdEL2/5WTlweDtNljR7549wHKpcvRsbG04OjoUEVCiYPBUNOkMYgNQiIhH6fq9rUdyM3+gsJCalyoS7E1WUnAqQz3CmhugdnwxO7P4DtrozpOhEBTR/Tu4exUE/nvO30e+gorczPoK8DH0twMPCOjomk3ZlosQDXLqmAMEwb2C/sYAZ4mxkaESE/iv30PXBs41Zo7bjQ1tFvbVnB9FPYmP78AujjsDwO2zq1a3Hz8rFOrFilp6eDP5XEXTxwXsGOvz4wpNJEgcaonUbIPoQmDaSQSivgpOiY2Mfn6oyclKxNMhl95lwAEYzO2pmVQOZDB8Mm7o1ibEd411x860rtDO48pE85evynQftL/e0KCvY31kzfhz96Gg3Pq8MH7Tp+LiounRodQWizAL53aW5mbxyQknL12A5zzx48hBLpIzRo5Ybaz8fDRRRPH4bjXHz6eMnxI2yaNfqRnbPrrKOY/c/X65KGDXH4flZjyY3foafDR5XCevglHEXF07Pzrwr8LJoxde+AwraQ0ftEgHH3mbyOg79381zHo3JA/j4/6GVZl0BwxYPEqxdiM4BOBC+f6bd7BF9nTXLZ1J6bzCwou3rwNP6DDBFMFjMdhr9GdOHDXPtHoYmPtPXVWQl5LZ02jOmmhAGQSothTMlkci0aga8S3qJD9h2iJUxkk+wC2/i2ynM3nr3JdcO70eLHiVQZU/LXmZxf8p7oucV+zXl9PX4GzM34u019/jIhPSpE3IgxgSqSzeYcEZzkC9NeLg0KIyrtBU9HXAJ6e92s5wPcnZz6GvCn4btymQL6KxSofEKxBolNIUL2tBvppWiA1g8WpqMcWn5xb2nrQMvhBAclJK0+wBqBpqQA+s6fpCZ7k8Vm/RdOyKAKe4FQFwSKBqlfTEqkV/Io6Nntyzrf1oOVFRWMRRRs0GhZLgKjY+Do1HAiRNTQaAha4wNV73WYlZg1plj1BQW/No47Nimq7coBVEc81izah8BxAKetm8mLFwjleazdhGq7YKQv2ljK5p0GuNGWEUtLkCzoaqg+q7cpjORXqXPPjcz5tBvnDr2ShWMKTMzy+sp4F4NI2HwWW47FmA5vF8l/gosMmF2EPnrnwNiLyz1HDUa+CGIIWz4MrGQXYdHQQDQD/JSEbVy6aC7RnyMZAAUGLggi44qDAxfNQOXceO/kpKrpuTcepI4fhUJwslBkS3HX8JAiDc1QYqC4FvUwJzYFqB7OBaxnT13KwyDUAdsWxmTZDAsQUh8/iFfczygEtKfSMAXhy+QQYjPvqdVXNzWaOGfXm48cDp84s/nOSqbExQdkVadGwweOwN+1aNMPpBO/au3TuTEQvmzsTnO5/TsZRnGvXHDuw/9q9B8EJiQe7LoArQek0R/TtBVFaNHQGGjGgiBdv3BrUq1tefv61B48ivn4TlVwBCPdnYBojUtWo/h+f8SaJigpeRRmbSWknRRfNJKRHdbIoniij1PQMI0NDIAb06AYGU2RUJIO+ru6A7l3X7NkvsBlhOsk/UvWLXvGhp6sLTmpGk4YNgWtcUlJpAphAFny+g201qhhwffzq9eKpE3Ny8/adPCO6969w2SUnUpENRoAKMjZrO2RF6QVh8YqgrOxoSS3dsGXZvNl6upzcvHwWi2VkYDD8l97vP30GtmbO9Tce/Kt9i+ZtmjUBBmAGzqi4uKzsbGo6i6dMPPHv5ZG/koeIQ/+7vGDSeGpGi4PWdPu5zZzxYzcU7ejjiJ5r1hcUFgIB/ZutldXX79+pZ8kys7OrGBnBLyE5WazkCgCfEJesOY/OeEGjlDEvbQSrou/PIEh+FkABrPFYTHXOHDt6x9/HZ/8+Zs3ufXAHnjxiKKjpiq3kruXaPftdp03ec/zkszdvgQF8Hrx4GfrvZaFgApH09fRsra0ePH8xql9fkPT+sxcjfulDZYDr9fsPoXfS43DQOVHkf+j0uYCFc/Py8gO37/SePeP1h48HT5/DUVAKL8PfwzAKO8teCTLefZDBVETLYZXX82aPTnu2HRooI3PRcTPljM0WBgTDda23OyIwVgueeIF77/q9B7FnUsoPd3LXvJiBlg4gNzcP04igpkwLohLP34TDD9Geq9aJRgEhxUYsC4ruPjKdN4M2Is1G5pYqFyiXe5oPT3n8PCxIZslZguXRUs81K4YF/kGlBZVlzqDcTSQJQioMgcnwBVuaMlUmainUZEoXRv1glcf9GQVqn08IdzXV8NqZ+cvLdE/Vko1XSRCenZEP0GQVxmzK09js4Um3n4evgp+8Mhc9csbT/gUPJS5UqAhFzwKw5W0FaDjSbKD5yjfKz3mzB6Gu7UasVkhack8TGjo/J0f5YikbeTnZmhZBFpDvnVGgLRRtQa1CeVg3Q9YCP4VTeP0+l1f4WTqfFuDmrfIhp6FFTU2LoBmAzZeD/Zn2I9aUTUiWoakjn1eoNIFUCSPz8qGLuvomZdSc+6GLoWWVJY86odX9jFKqlcVi6xuZK0McdcCgipWmRVATyqnBEKTNsLVxDeD+8YXtR62Fn3aKp0JUtvKWQ3BY2rdudu/Y/A6j12uhYGpA5Sw1UdTompZCBmjh2ZlyU3cMlIpy1Oha1M/cPUo+NNLxt43aI5L6UZnLTgh0ABRA01JIAkt71pq1v7IYqAFIB7RaGci1Zu24sXUas1lLJNEsmEogBMoAZgNXTQsiDixNn2u+c2QWXDuN3apBGbQLjM0IACpx528X7VQMTY7NwGC0s1IYaAO0UzfI+QxLcxsCncdt12Du2gmmQkRx+/AMUBVNS1GMcnNGs5KAaQ5RdBm/A6rl1qHpQGhaFrXvz2hLsRmUQ4DmaIP+CMZmLB215dd1wm51ZlcewdSPBID+gNnA9ebBqXDVlBjq6GeghISgwGrIi0HFBjIYQqBUmtEote3PdPtjL7PzIAuYWpIK0CW43jgwWSN1JXh+RvULNd0n7WeWg6Ti+r6JhEAVoLo0LEp5gAaVSlvOzjBgUE4gsgbA5/ML87Nv/zVDUxKpAj0mH1JuglBLBXmZyn32s+NvG0+sHTFyYagS05QHLI6eIVtHlxkcSoXI2IzHIw3m8SkNyaMCtBlGyPwyLlnB42X9+Pbco44y0wR8vHh3pqGS05QD/EJd/b57uZoToBwA7inM2ExBlIMXkWkHhH0yt3y8jwG6EF0DE0mdrZgzmhVyGxrKqNx+hkUoOUHtgfLHZrzcjMQzfcvRvlPqhOdOEoJV08/8NICsej6PeH5BJekzKEfgEwX52QRhYpKdpmlRlACWmP0Zpdw9dXSJj/eIeh1KeLYeWsL55DTpA3aVl0W8viL0ZOsQDboQhqZE5EMiNY6o6kDUbkPkZhQzKAQoo5LnM+R7ikrWW8c/yFIjcAuIuweUmZ1UcPSJDoLPbxTkEomRRMR98WxdphK3pOwDKn8NoOjtgdr+glAKJFcCh8VWdqdp35BIiCTS4skr0N/Di4OeCD4liY0HnCCcsQXRtA8Rdpmo0ZywqU1EPCDj1vmZtJmUaPJXxVLIoCigjEo/+1hi7aRueyItjnh9Sehs0peo056IvE/q6NurRIOuRGosEfmAyEkjfTCQ+lrXJhr2ILJTiScnyXsyVa1FabjyucSXp0RUWInvHLYYSMSGE7b1STr6tZAfZyFqKsgH6qTzFDKdW3so5VL+IAqtzfLlvx+bLyrx8uvUEE8JnBJC5YXESlDFGU2rmqTeA5KjiDpthTYjarjg06QXoU9+NE/4zmwLe/IK6gWAOyUwVG9EVKtLNq1WTri5XKFUbHMHXvgNoshJfH7GbtiNx+WTZW7Uk/Sp6kiY2PDuHKTWAk/Az67ehHQYmfMdm/O/PGcX+ZNBIjQZHfTPqS2fYAMzToptYEKgd7jp6hAth/BuCzMio1s74XRoBLtFP4JbyHt7rVhyXULbIKMlKNFgJINcN6MfCiz77VjPkGjUne4Jwy0amvUlot8Qyd/IIQ3Mf0QBDLoGxLPzpM2IZZAZUEalj83ApAu5wmVZPYMqhWkJoIbC0LQEPQNjCNWDsdKDE/zMZJaJle7PI0j+K9v1epF7X/lXBA+EsHV0fsTqmFhBaqxaLQsin0CU4mRpNJ/Qy0lHNYmYsTh6bB2UEUn3moGyBhTy+HpwYypKR49CsDuOg9zzr5fof3RUcUiUJRzqKHbbE41lsSjwh8BCLAS9EKYxkbp5mbnL0swzBwsiw0ViyyayxEoQPTtTtjs6DK7SE4gPd4XO+h1Jn4RPpBXRvn4KgxmnVuQPAyYtMJnBI7ekL4RVLaLlwDLJIwCUUdljMz41QV5MOKdZn8IX/yIn0NwYmVpLr9PvhJ5R/vU90Ep63SZLZS78+IAX+4G0Olq/XSD+9e16Pafl3z6k13m8aBAv6QvbviHL3I6POvYiqOBACh+tMRYo9MkDC8rwLO30gbyItyipqhPm5b59btDoJ5wsJsBgkrYH8jJSFZZYUiUo//kZMA/4YWDjQTMZGk0ZXZCAqfObqyV8aAxaBtwJFL69adRrGupASHALsp+SC4ZwO9dtN1LoWZCH7/E4LjvhC8ehkV73KThBPUFHgbOg0oXA3LgHAb+SuZMZPjhp2HlcUUa5uJ/Jf3OjMDtdT1w/kxt2jQi7btR3Fi8tPveB8PCBSteDC7iK2ExMkCsi2AZGdnN8Y1Z7AM1xbsauYpK8b111sJmiZDGRcu6I1TT3mFXuypCaDtWMzbQPqhibQZoFhcVKkPaf+Idv0y5ukuBT8PIq8fKqZP4SKMlcjPQf+SUjUtPBtAQCQV+VYzPFUN2j+HsQqf8KbbvqoN+xLYki5+3zvGZtrCfMSTy8tXjALA+kjM0USJEBAwVA7RjljvsjKT82Ou3ZPeTMeHavuJMXRyScOui40N+s95Dkf46XQWRxEPcsgDauUJURqpjPQN1JVYLkc+uVmqk6oIr5jMJpfl2xULInpmkELydLbFwZIVlg0T3Nimgzyt/T5LMo62YVCSrY0+SjEb9i8xmNQEIlsLTwHecMKioqyi2GraRzAKLnYtCxFz6PiAkn4j6QDF+eEUlfhczZqcTb6/SI+JQAjoWckQ8Jp9Yk/fYakZupgHQqOQcA/Uxhublxyg6VnAMghzrlafwiuRKU1M9gdcfryOjYC/RxrQaT2l+QS9RqSdqMrgHBKyTe3RITFztxLATb+uRZTwMToknvEmvW5RDVRxav9sScIFeEDB0bVG03sDA9Of7yPusev+tVtaP6I5oaC0WkxkKHJIAnPylG18ImLyEq+c5JtZZKNii2P6NtQGc0VbPWTOt53lwjmv9CHsF07kQaDFoB5OiRezJU1GxBWIscwwZ+6HlyFD8Vq5q1ZkXmM1+PBtX8zQMRyCfjyxv46Vs5VPtlaszFnQ6DZ7NMLAtSE6r+PIBfmE/NAkWB6OBZItYF4TJ38tPLBenJtj1/N2v9S/LDiwqWTBVrzeTGT2GBxOpqubJ4sf7ZEnJXyqJZa6ffpuYmxL7dsLzBDHcjx1pUf0RTY6GI1FjobgI8WV8jDe0dMz99iDgg03vTJVSCYH9GdetmH++TR5Kb9iHpwjwi/Cbh3JnsLvCZ8LrtyOOYVFhULxELoUEX0mwgoqJQ0bpZQaHiA3QU17rtL2b1i09CFBQUfLuwq+bgmZ+OrYH0oy8dxFnw8nMxbd6yd4lYRf5Zid/hGnXpYJ3fXOPunlNMMNWsm5GVXyhxDeCR+7S2wTsRgXwSnz+CX5VadRsvWv5qtW+LJUF6NvbZsdFOo6dw83KLU+PzH3lMh3+IDp7UWC+DvRDL5zNHchLiGs1wrTFswqcT+6VKLGXdTGp8xVGvfQknzGGMLQjq83pVLMn+h4rU7/RYAIgFQzWCoHdK5R9VHJ3h+ukYDMBYtUcvBpqbm8XW1Tewqp6XHJv3o/iGAv4SYlGhZ2rJzc1Wh/SqBIuj69BnsG2nniwdHT6PC7+EBzdtfu7y5cwRuJskP3+EOfkldy0d+43AsbBn9vcouH4+dch50twyS8bmsEtOd8rUy4g9IEPDu5uS+L88F3NepsxzGLay1wD4ZJplWmtGcTOiP5jXa1l7tCvVMycxunrvcR+OruYLnA3+8IXmj74RirMTGwtQd5zwthp5coPCsrGVvQbAL1q6lTw2w0Bsbb1X65qYPfCaDZHbBWwGzy+XznZcsyfu8d3MqC8fQ4sfT8pNTsIpA2HXtQ81FjVN6IX4BF8WMdg6ktcA1LM/gyYqKdFETrpK0pcM5T/bzBeca1ZkUvt6rx+mo2+fgx+NIerGqfoj5xbk5YnyY6doLFFOBaGK/Rn500x5+7Laz13ardhC9cz4GtlklttDX2FfASbE5xa+P0Q/tUSLhTgR8WSFm2wyy7U/g3SrzTCZkpYXlo7kT16oSJgyo7AM85nS4Nh5kHmdpq/2B/DkT1wV8igRUm8xNxdMwvS7o/vgR2MIP7yzrVdwfk6uKD920jzFckpH6VMWcWc0CXafWWcK8xTZBtFKsAxNbHTLsH5QSqoizzYrCVG3z0WJ60Ok4sVOH6UIoLozmjkFZZqONv5tkmOnnvEvHimQjrxRWAby7M9A12NoUo2AX0WBqr7owmLl5le0NQkVQYejTxBZ0vkk4s3RfW9Eeh5Z8J/LOOlMskPs+5or4tMAygaLqGJZkyC+a1oO5UP5a80sVlXHZrO+8okqXZWcskrAknxqROzYTG40cariYGP438NEoPu2tZo2qMZw72c+f9R1rlFlZkgY9MxbFzUBIiNbq0fbcgEqzdjcYVXsSOms5QekolxU/mvbBAlWqGONSiiM+7i6kwNfArFscr1nH4TLYi3qmY73f7F+bmO4JU9b9QqIaavDUNDJgJbHrsaO7mkHpoUTAU9EzN/4NnhmA/dt76IScsETeNC17HIqF8xH/ConxJ4DkD8VtNHO5uvr6Vy4nzjhl+oozbxCwtQY+rEigpJRh6YWRCnDgNnDagUf+TxraK0luz5gHuZTHAy0B0oYm4Uc+9qzpfWlx8n1HIyOL2tBFK29dGxqeevlD7AmRFAzehGR6WhjIDZrPp/gclleuyNRKPXKgIHmoZTnZ15GZsIPiJFLw7Anou+EpSInJnDQwUslXndCjUvzFBvEgIFGgNYAmHE5AwaygvmWBgMGckMF72tmwKAI0wbY7bwQK51POyCTtIKxGbMkxUBV6NnSfNdF4RMNR32cf/N/P32g7evP2XOG2gENPuB/9Vkq8FBpDUpb1VQ3+O9oyWzM2IyBOmBqpIMOzHduarrzQhzYDA7q0twM2wmmkQnFJOVXt9ID60KhMPM+7OWswyawvaEgKo2A7DNgcs1Tt5OefcyiesKVyyNwIjgFRDRwlPJtRvSt83IwNjMz1tnkUmtCcOTfXnXHrIighQZMcvTeF6V+qfwnOfpoIt/yBVAwUNCFIx0OXk4EOj2ba2igS1DeU5GexRVLAwz0yEEQKDRqdCN9dnYu18RIB/NQmTG9da4Tcjra6L/6nAvEgHbm/dpaYB5qIpD4ydspOOh9dK5Ui5C7n8FaCwRcgZ4+wOb155yGNQ13/5NApeVNWQLSsrhgMCg70dBt5+PdRtuvOqbW01+Q47ZzcYjGdYKLD1oChMuQarh+EK0KSRo4GrgMsXXZ9AXE2HwmXmzuSm8RGXH9BXku5LAnqSoNahj89zhtyZ6oLXNrvfpEPkka9jmbzyc2n42n0RioULje9iyujQjwfPMlp3Et8X2CqbFQ6eFOus+tzoSgSAsTDvYEgMFQ+QuLPiVy7UX6rotSaoml2HyGGgXoTk1Md/2TNH2gzZ5/k6g0YjiypPb35AJ7S92xKz9hH7iCc/nE6idupniOscNB0Pke9KgNTR7xPQ8HAf+LiOwWdY0QTbtCrMRULuiNmidmDWoYJqXxcKaIwMVnESwgXIYU1w+icQ1EJxU4WBXXCa4WACr7iC5Vlx6IoZVUFDDmmT3E9si1FJT4/fAssbnTWkQ0dxUBsgYZituXxU7P5k9Z8wXRgX/HYX8qTQjUA9FA4HoTFZjGjDzHBwmdMUmFfwR/BuLwlRT44QRxXEyfvZcGzt0CaaUUSSk2c/dNZodGJnfCMmk05nkZmQM2Q8sInHBfKeSxfg/8goPaNzL+EJ3bsIYBLSgxnYvzFb12a2Gy7mSCmm1mw6mEbi1MrzzLwMWBKy4+m80CgqDUD1Gy3qBOQGvFyozK7ncwVrSkotg+v+bhqykPwrMRQ2m5i7ZIabkzkAwWW879mb88a6EraHPY5xzUpR29nrJ2puOCbVE0GgMa9de2It9sIogdF5JWTLbX1yVtA/m4DLYWG3Q7LLN3y1KfG+vSzMR3v7qP5UPxR3axA5uh1gkuPnSYQLz6TH4WBnkiGgN6hv4/i6kTQly1SMa4nlXhh1pk8q9WYnOntYiE3BlIBUeuw9+/B30VUixW0LEERKTn8Keu/SZKF0dhsdC1RCIsVuyPwskhIsxFwEHIk5oOLU3fA7Ea+fK478E4LB4Stbj4BCFXnRASyi7CSYWYFlEodwYyQtw7ARloK/Ytqg7XSSExh90dxgWX2ENYPsHG96AGpviVE8z+TLkBWAsiaAYD2HExZfEIqzWhSWoXqtJBOc/PMFAMh1ztx68mp2F+46xDb6cP72Sy7C9S6Vlkl2KvwyYgFHjAB7FhGkWkXhPTec6O+kxTqgOynNHctryp6+LbmUbmhzwcxwcxW3gKgqr9NDhYcdxHWeI3GRnqs7LzeCaG0g0ApQmwNuN8iM5XmqwMJEL6swBurneC13StkpN6p9UI5sEBhTFhDXn4j1aByOlzMNF/grW+Lgs5d8wVnisBk3j7Lb9RDT1qLESjK6R5cLEd0NP7W/gdTmJaRw0QPAsgcZH+oJt9qmk1F8FTXx2fnTzo7jBhlayrun3u7B53zheiz/V+vjHgJ/P0eEQrQfDSsWD/xMYfb0fbOi9zucjXbh2aEBKPKj8ulf/nRrQIyRb600D1Z7FRROrV768U5b//UgZQm7X981Mz/3ZJMbOf7/VEdTlCFrl6RvuGr1Is+la/xm5udzKNLECxZddkKqSfA1i05LHH9uGI516rkekmNrJvhP2v8zSwmXk+L0Fz4XrA1RbRKkW8ldP6SQetUr5Bc871faXi3Co7qM3a8fnpP1aTe/kqbWIdXmH3h4evd5j41b6JAtHd3e8Fr+5snP3jTqtRCm/pSpnPJFk4WqcINxwaRN57XV/bX1H198BlcE0ztdHPL/fvxi9HYPO4SRYOasjolXOPti/PNQ+/opjNQA/jsvR1mSQQ7M9IuS8Ezzg5f//EDZMOjD/r7b2I/KDfn3+7HBoWtN2rzsQ18f4h3TdO2t/87ZVOT475zb8MQU+aDxx1wd/T7U5RFsXp71riFDTzVL6e4dx9f/jP+WeTX+NJq2OrZKVkVLFCEeftnQBpAuf+xdWoBFyBpvkgJwLVaZaR6L2pv/fiG8z4Xj2Aet7nXh3qH1e3QV4mqEesTT1QA9Q0hrkZ27zrUhuu760dl7pMp+oSeII6+c/9Z6dnLWrjYpinx91pO6bXvb3DLq0632sB8tTLz87XM8LJmmQmIb3yW99n6YIrNIWk6ZVi5ZW+bhZet9Oc/ZPWrGzj6vkQ+ewaU/yxKB+BFWVUsYy2bYCDQPXFJqVXkPOpBvkeMzdP4fdD+Cw2GAwtzTKCzyLydQ2sk79CJ6msNBlIwKiL/lsm7B5zzvfvQcuRT65+FbjaJXwUy79w99gEq1qHh6wkRNodqVNpmHDKY+PE/YeGBvps6o8924RdvNuq+OWMSJ1Ar8BgiFIUctCVtXIUrySkrwEgBM0+Cz0Dv2hhev8i623jdggSEMbV4XFtkz4tX9uzxvfXU9DUCidL/1aHeCekWWrE0ggWu+/NbdBUE0MSkZPF58O8P92kmt/CK1u96v0ZzKyMqwPHByyF6x8n3U796pmnZ7w8pPvFHnOEYUUtxUcPpQicYQ16/H7G6/BQ8lOHorpUIqIoWOzIWm2fNu3fMPIe3M3Bo+OTY3dbj6ZHKV2vph+ZtXPs1mH/BSu2aiLrOzQG/W/t2d6LqD5Pmg2E3LHzadN+40+56xaQn0zh6ugqIIpiEW+2mwA2g52uO4avmnEKCLv4j4mWNRQTg4FiODw0cMxZ3/0jQ+zjP9DUgyjqeRCudZzc684eu4SIWBvyuRpR5tIQ1qAnIt7U79ri7WWwGR1ugX28+N4Mg6ZXYDD8sq0xSp/P7HKrvsj3RXoVa8yXaVx1zYpWUfZNVq7u9LHWzz+9/rdA18DV+3mz8P+NPePV5/Yu4DHMz+r0+CghMHScVIax5fYlTqmmts+a9X/RiPxiZnBQuw1TDsPAF9KEiChNtuADv7q8ApjqABEYLPxaIPj4r+6KfSDlZAtHGOAGBXcAp35hbnLVGpCgZUrUq0a9vNzvMbMZVWPtsqZw3eDXZP6yNw9bDof7ZudHR/aM2YTUw/H7a9vkz4SgpUBxH7QcgVqKTfBjq9WDRpy0NomqS15udyceX9jx8dFrHaeAWq4Mar/E4z7KqOm7q3+cWMzmFd7oMHHg/9b2uLfXPC0uwcoJBhor5160yCBnJitWd/ZbdM3pG7mZAWrgIZhKIL0CAusVh8+tkpmI+Nk8rtWPqGkiZ5EkQLDWLO07KtNWCTbjKD5z/Us8b3hg1HpEPGg1Gn5AXOlCflP3aqdp8APCbeugVbPEfFNl8toUoRxFaaKIGGmm9pgHYYnHQwmi7hu9CdOMwagBi5a+QQSq7TkBwke4kBog0FoQYeOUvwlKu+NEQJeQOgF9qbsLVs7XDXq7+rxE/hd6L4Yf8r/ecSotlwin9ohGIknWqy4PD9nFf5DvU0Lqeb/Z4xZD1JCL1mLvwqqzAr8NuLLWLD1+zxj6Z+sYlIZbP4/Xziw4atgsh65W1VloM+62GbPZyynLyMLT87GWH01gIBXk8zNs5gFXlSEgsK1d/Pu/hwXv/Z38Tuo6n3pgOd6ej6RGZKDNYJ6fUSHAPLa52t7oIPwAaoqFg/9CSfsPDLQfaH+mHIwW9swjH16fsiGdRms/XIKjt7hXn7GGPIJ5vo+beUZ8iE99oBf5f0g1tV2xopVtwsfvtg3s495d7u7S89aOeOs6Pp6PkH+cTT0vr6fm6XEoSmw1Z+i1cMGhHiCijxb3Wu4bf1kz+/zOhZZ/rvvB4eYv3DokaN4lTQtVZgjWzcqBzSBQRS0vYvN09J41G9g0/Eqb56f2jd2G/dNM7aAA3l7Pds8z8fV8DNfjQwLh1+DjrYXbhiJ/uLIEnCiKz5In44/Pb//k+IPWozvf3w8+EFGba2HVXKGF8NmcAjYneN5lbZZWdihnbNb43dXZe8Z+q97s3K+eI875VkuIyDYyN81I2D1+9+OfhkHzY86pGzK8QrrZJH1OM6vm6/HIIjVm4dbBcPuEoO92DTdMDw32axxnU9/b66lZepzrpv62CR9mrSnfT7ofGxq0ZG2PfH0jWZg/12hZ61upH0K83mnquOMLwGa63NuvNPnUCMsfUdD6oBhAJ1jVtkn6NGNtsnFWSohPPWh9NpcLzU1rfQ/fsKDlTSF045/HScK2AdwpIBHHmLB1s85AV4zYIB2/oPZk9Gr1bOM/okRUUQRyDUApY7MF24ZM3ZjZ6N21hVsHAbF7bpXZggNwQDxuORz5gBMIuK5YfBMFQdY/LBx2T9j91fEncEJdoNS8BV/PTDOzAwL88/WKtI0qankYUiKkm5IHTJe536fKrJ+ftcXVFlWI0F9wNczLLOToYZ/e1ze1fnFGGIfFiq7etO7nB9Db/Ndrwcy948pNJRTJuSLgJ5dVsdsXVgV6ie8raNxCjj40NCHoMwmBVtBaP8nKCYeSxBLy4RxQITaPu2OBxZ8b0hEbpIMIb6/nOBHVFEWp+zPv63eRhc11U78a0S+xs82zk2AzVAYoc5pptcAFV5MsaylRPI3Ad1WH2+0nevi9kcppnJ1imRI1a/fY9TPPYE+9glza0Y/LPebmGJg8FdnymnLozz3jdylBYlXCY+lrZDAY6GZK85Hc+tDD/HbKvV7kXRafR40lmsiHOp12TDqgHNEpUN4aAIvV4MNNRBRfCTGdg/PHW9PXp+6Yb05+JpNb0O7JsdAhK6icUzdl6edlhnjXdRE8wyQhKe3Hcvf7NB8oHZXAzixjS/h5LHtLDb3Y1w1+1OjHhwbS0kFwjritvXVSJJhN8uc3DXs1Dr+CPVEpds8xltL6FB3wCunKKcwHNlosajookS2Lq+2YfFDZZVFSP8NnsS1Svw+9sIxX9E516DodvodBjymWv3qs8L7789Pj78Q9x9brxtZvDs2VIlslwZOfhmlaBOkY+M/K8796Cm2mdEhu/VQzO6vkr7W/SFkwhEQQofQeWDnrZtPQRMWVfKyHJTAhPpsT5fDTzHU/UOp/bsomio4AIRqu4Lzfdhz8WEVO7P9PX3f4YX8UZZ1nzYWBX6lJVQwY5qTBdbVPfTd/KUd0JeDE0CDtrBPcsoC1c/4hKMpAa3Si9Nanhnr6hRPiYhEl+XEiMK5R4iqr0tYA6OnCQFMFyT5qPVJ7hx9lQI6R+Z+bc6TzMVAI3r5hSlQbtAagfC38c3Ou0tMEHB2h+ON1DCotCnSlfLpMXjBnZxgwkAeCdzVpWojKgZ2zDaZtIbtfTmHe3K1D1s79V9MSlTO4re25auFV9zXdghff0KAYgvkMAzWCzeOODnVlDEYBgMHAVbMGg6DIfMYkI2H8kdktXp1LsK7rLditc1vbY9XCa6Xxiw2VHEVGQCIEWZtlTUddYG2fYzxtSx52G+RmOH+8OfyMl6/Py52z9f28nydY1/EK7hA6NHDeloHAgJghCBHAv3GRFdDeQe1WuN/b4WK4KDh63uYBARIfX9UqTDw0df/43QSlUICxx+YeGb2Rxhni7uAREDH5wOQ4W+ezgtd0UKNoCgqeA1i48ZckSyd/z8dRDs2Qj2StFRuqFEUvP9ZCYszx+RkmNjA2w9tWuQYmYY1/nbVD+Kqh73aN4Hp0ZMivl9eITQH4EXFqcAB6EURGFevTg/xVLrryYFn0ikmMvv8LOTpynSjng7ZjC3QNQoeu9FjTFdmMlkCRteZbnacZZ6V4rOm8e/KhWNsGLluH2iRGTNta/F765cub2ca9Q3SidR3rxEgUunxZU9v44o+4g6dZWuyi9X3Ac9bGTN8VrYD4btfYz+c53GNMMoRHMyEoeImTDq9wcdA30DZaIigdBUqufvw9egP8dszWX7Pg6se6nRyjXy5e10s/L7N4aV5wjajbyRm/v4uy/434Ef22UW/s/6ZxX/WWo0wImf+/YK/aa+f+RzpYLKA3uJzn6ZD3breQbjWiXkQ5NA8WnEg8MWI1XKumxnyt0VL0LMiS4A4OMa/Wz/nnQ70uO2fp/a/nvB43tsbb1PPzeaHaApDv0ZR/bDbm2Lxg19sX+3nvmKU7fWuBz7JwIKjp7J24/2uNVkCAv/eydzh06dLXKEqDd9cWbOwLnulm9siTy9FHxDKfF+R7Evp53eg6C6UAirJq8c0cI3OvoPbLvZ/TEiHKz3MBSM69Ew+6ru0B8nuu6jh3XSpXRxfXD7q2fnbyRYshrZ6FEpSiAYH4t84xKo/PRFBh8SN6yHk/IOZsHQJ0s7B/Y+2azNky8OSw4E9O7RqFX5mzdfBmwUtXoGaetxiyZdZZXEhc3kD3+zA5hNqYIRithQ5fAz/nDzfmb+q/QbBzqiIofkbzc622EkJbPw1FNlMa3jXoQfOB2qE6u9zZjWwG4PTlkb9fI1kS0VoEL6kF11Uejm5BUY/a/PbeudtWF8MDE/as9Kl3SfDiOOht4BroXQc63k+12++afBjZDKcw32cF+ebRpf4tDo7bBfzRDs39/JsHut31WUHWMHS5cdWcNVg0ebFwfS9/r6fR1ZvtmBW6edZZu7hwKMilPq6Nwv8HTmCAypm9bTBihjuLY/QL75VtApY8Fk2nXsQd6jFNQESdjs7vVf4krII2AzeDN4IXlIlF20dHThYdJZQRUDsExXJudfoTB4H5HRy/M0ahd1prCdxXfqE600xtZwk2/h+2HQvXa92Fb530DIjEPKhCCEHnjD0RP4L38hID1HIBs/Q466TPYDDYJ9a24fy1yesWW79p1Nfp80O4X4DSv2o6YMGGPuvmXUY8MAMUTcr5w02oItqtFm40L1T9kiPFzs7AzGzwOd/4avXJE5kiA80RJ13hVkH3F3skuRRP3YLcB+3GY587HSePDHXdN2m/YU5a8T21HJ5xlo4KU5BSMOboXJjR0RQgX8/IKDv1Up/Fg8/77Zu4b8g534Pjdszf+Evj8MvvGvQc/9fMM4P9xepM7S8PsY9x9g/LlK8Qd+uMkyqtRgXHZi7oSSmCmFm08Dd9WyEODR2+GtPInxqKaQmey5Y1WRIQgX3WL6g6fx35Bje4PUtIpLyjIpWlNGyffgLTogqwbj7Zsaz0eADXxYI3UWJnaVGwT5ZxVfhhtVEptHFP80zJxdMMExtNScKAAQ3oHIDWjQceUUbtAJ9yOHBnoE5M38ZVY25qefcsAwYVCcwZTQYM5IBMZzQNctNnbR1q//21fl5mTPWmQZQ5mbLQ49rGUccXpJnZXRI8+45od3m+cICwwqu2aXpCTPUmwe73teTNyNtn6GB6xnauR1A7h+iXCTb1lvu+giAo5qHxO8cdnh5n29A8NQYfnnDZnLN4TRfrxEhgAE6vFa0do55f6bWg+/XNeycfHHTOr1r8+/hqzkuXvTVLi124tic452zKVPqDIkoHlCjRug4UPNmylteKyADvulZJn5OsnLwDIqDt9POyYu0ahZT+qbNFId1CFt2QnMW0naN2TjuuXLFpkDKfAYNZucRpobjPISgR13rMAztxD45BTiotF7xWkF87sUz+Euzu4KbQl6yVjhnbedtnsOGKnEEeD8nda3JXgXVukL9uQc7rJv1fNh/y95jNNb8+/VqT3KYE/kKOfpDg2CXQwLnC6ykQoSNC4IdSg+vSZeQjvmlm9kCAs0BXpvenaRANw6/k6xkmWtedtTV//vo+UC7vgEiQ3FuwK5VkVXvdgquSUwhZdFNqLjunndgyW3+26o5ySu1nut7cDgqtquxVg3RTW738LOl8GgJ+zcjjNr+5bB5wdnBAs1fnwGbsYt8im6mo+OPARI8gcuzAY3N2TA9t/OYSPinX+M1/oOvKyii8YS/qQVilQ4rN9Lm8GvpQUf+J+/941nLEsFPufn5v4Vax3DeMxef5+DffNOffOZt+xbdVQnCnRE4JUURPGSLmWVsH0+7T+C4rNgsdboFxVorbqg7+Pq8Uqg2VA0TFt0AYpcCYqv9F/zudyA8PtXtwgNzJpXDumXJEcmq9rqxr+Sx0ldtd1QmsRJinFvf8WcZVh51yi6xDfq/OMCcNtMJf8EmmTnd2wWhz4Hk/aNAlK1sHej7aNpPjujo+w4T8Wh5qaIfoV+7B7WEIl69n9N2+ie/ypvsnHvhWoyXoEkrkn34+k/eOU6IRUmFsXp3DIvgSOFh8LoscvdF5DkzcD1fQaRQUay88DzZlD7lMTONHTglRFq1NosVCzNiTGiTqU8KTRT7/bZ0UmaJN39OkSlvz6xPs87Fel4Hnl87czh0RujidfIMzn8ofb1ufGrdKVnLVlK9w+8SF1SvI5uroiq0Q7QQW0johAjS+XsRtoOGabWRhkxgBN5ERoa6eQd/AZoAzsOiMWaaJFbVm5q/vBWPar7XaIOf2madnbx7ot+ztrmnHEFuMQ1PoxFRXIVJs5nJft1/+CzyL3tlXhCUBrWAiO2dLDiGiwahDBGfPK+uHhy6etb0QOSVHEW31bTN0xDJTfSCLn56dXON2GzlZfD5Ph5NpYh205NGahVbzNmWWrWaUBqgELD+qEOyzc8aJYFd7oE+NWEUUFQ2F0jgB2cYW8Ju7OQuFwvW/Xz3hh50aKZ1cQEJ2vLPn98PTUQEBr5v2g9/WGRyBD79QV59WHBqdp1+lSmYS9kyyrg3d9eCz3ucG+yNPPptNqPImImVsdqvrzEB3B5rN2MaRs0+xn1mOqNep5VPyQO6dzlPBZmSMIjZrqZ9xhiz6X1iGnXM39N0gOHxRLe5dsuAlv9qP2pH3w5oO0LQU6sawk24pVemjgGTLWqbpcfG2DcAAvks8j/u9ehPL5C9UHz6L1fzFWbAZ5ITBXrqZrVJFLgEOW6I55htU8VwVszCku933N3r5OeGNeu+cefKvCbtGHFvY4xr5MKphXgZcA5bUBtNf63oj2ao22AzcM1Isaz5o/8fSpY0hVL8gW0KUT3U6dr++GXwgFs6Xz2IDc4xD86VLySGcz/LmwUseefqTp+L9BD4oi83z/8NZgHPtfAuY/L1p8mvA0leSy6UN2DRTP8Tt1q6ZoVJF9fEjP4+80rOWd+BntYimKkBJvZa3+ODcbdcMstRLfRuCZ4BXHd8VEUtXfNw8QzfWvvHsTQNhvLA04AME+XmTR3Lt4t9Vjw4bctId6DaPj+6Ydbr+u+vr5pmnmdsvX0Y+Wn98zCaT9Hhcjc1fnoPuV3UKIH1/Jl/feP2iEo8QP2479rHgeMuNHsJD7L4ri9cJXLYXiCYiOcrN7rPhB8Tcdb03Lvgf9sfMCP7LXhMiwJ5/jd8JP6nF0R7M2Sbreqi/X5hKJVEPNs/7t07EnRW+L7DPsuXhVAZRzfELEB6biq/m/KzVCOz/oUH3RRt+EOQ7SQp5bM4Pc4fbXabj0NF/z5m3JVvZ4heDw2KVyRy9l5LPQgR4OvkEfSp7lKdtRpVRHgZai/eNesLUX7ntu9LN0TgrZa37LZzs1O2j52/NUunsTsrYTCpWLhN+FUP2dCREedB5ivaPqRgojGSbOsptX68Q4d43TnbvjKOqViHmjCYDBvKBo0PwpHMxYMCgCDA2Y2yGgbrB4vP8Fzh4r9eKM4HygsNhMTbDQN3oe3b5+dFBff4JutbfTTq3lkE585mgacVfZvbYmeGysptddFiSTZ11fo8gKMPM9vzo4AHHPRLsnM1+xFrHCRcQvbYmz1zVp2ri5wyzasA5N6CT/beXt3u7dLi249iU3b3PrbCO+5BoWz9k+VOTtLhpIf3B6bM5oUBP20+8M5AK57BLd+ed/mPLb9hmFvm2pioGl6OHtGjP/DPT1vSjxsUKhoP2zwkddmgOaNfuBefVIDyHo4yxmffOtIBpZnAlUyR425dcY/O4y2dUBfrKYG/dgty3rYfU+XDn/Ng11b8+j6lJfnEW+FkcDnAiGji3et8C4tLIFfBDqcF1w/LHEJRjZgMEOPl6+koRmIEG0fr2gY9N++SaWjl+foxbM3TKDqpiYC1aNtNq//zTEY16IJWo9+YKNQi0q9fZgIimvcNbDADtUo9uqGTdbErIgJof7yH6Rn9XKO3bFv1rfSSP3zZ5chpVDea0+ybpDDLEzTSrtsP98g+rWqoQlYH60e+4p15eVtd/yHdSs7mF6MWzNMWwjQrrf9wTtAhmPmAw2P9j417UINCuhi//sfn+DmmXegDzGaW9fwAn5fT+tt+uFL8/qyIfPos1Yv/M4zP2gbPFw+NXRyzF/MDpvz3eZ0Y1HJdGQDp6eZmLFjcO3PSVGsqg/OLyyOVPuk4Cos2Nvb+e8rk0KgBommLMDOyhU5hP1SKiqPVpQUdnHxq3YWTo9D1q0w1V7c84fCp+Wei3eu2NMlMS7Zz7nvD53IB+ItMmpsQBCsOsH+bJUdQHhn6+ujOuRlMVyclA/Yho0gsRnxp2bXdlG9iMqGJkmNuaJ32jalFpQRnmdtWi34J2AT0l6Nc9Hir/tg8MHJVjnQG7EnFSQFN9QmfuA5sB+upIPzJLgScKpXECCoxNE40bB22LRqFwvd9vHvywUynSMtAgMi3tUTumVau1LeCBWMXYHPgUMeNGx4RoEJ+tg4gDHhfUoCEcXRX3aDBynbyi9/agR7qyFUbV8jCoSADtso98umPlfXWqDUeXUO0rT/n6+nuC7smYy9rd0aqWh0FFAmhXTKMOQKhTbZjzZgwYyAeOHou5rzNgIAeYfoYBA/nA9DMMGMgHjh4z52bAQB4wYzMGDOQDR58l5pUXDBgwKA3MfIYBA/nAjM0YMJAPHH1mDYABA3nAzGcYMJAPzNiMAQP5wKwBMGAgH5h+hgED+QDzGQX7mcsp4X2qNlSuNDS8N0yj+XyNKfFGLFULoFJEV83HtEOKngYlkQsg9tuIyHJd82UER4+Qew3glSH50vUa1e0vl3wsmYoBVesqLBNKXxaA3ZYxL5xjsxwjWtbfStpn2XNBiLQoejdK0VuFwyM/vVVqFiqCUHKB2FDzWi6t6iDffOaJvuDzD0WNXcPeDhHfvsfSOC+kRIhlGGZZS5iISCzMXNorqkVzoeaFEpdeBgqKJYmJ/VZShtJKpEAuGG/NBJ/ILlm6d5+KPykjmoUwigCN0jTz9vdiGQT5Y4GRtArXRvmFHPMZrGEyotgGKD5PCMU/Qg3RSzMbhFPJX2RvQmpxkKiSE6fmQsimK1jbQM8a1Jbj02uQhSg/pKYis4GUqaaLIKPActV5xQD0M9IfpL6jKxi/iWuv6Ng4sVEc7Gx5fD7VCZxUH+wplr80UKOIxamir8b9ZuVYGk9pxZFRBmpGYnN5ZiL8mjkhSO3D5y/1nWqVljIEAQPNB65i+V+bkteWGUp79h2J+kHEYOQSGKpCQm1XPEjpZ4TqVTrEKjF4iuUszRNSgJ9YBglRJLMdTYoiinRaailokJo4LRcEyKvYWihASoYsoeyApD4UZVeWdKiiYtmwMUgWWNRsoB4qj9mIf4fGNZ2iO5kM7/KsXs0mJj4B03Dl8+R7BShKQa5Y1Ewl8NxGQ0GF3kiKyiI1FwzSfshvthN1a9I/sAo+PNlKJzsnZDfeij76lYr7xkVf9hWXC1VyGcWgyjOwcQsJDFV0Sx2WV+HklxZkoCNpvq3PLjVUly2lN9Yp/e3+OhI/xlbiXU3/YOWSU8lsra3iEkl9AQ0DWr7IRSkg7ZQ9Os5UbBBcuXK2utjoEnIpDRFfvzk5VJedH5g/R8cggsuV0tKYGXAoqXgCNtnaRkKs6/pFpiItfRlBFQPj/JsX3Zx/xk4TTgkjySzQp/FjK8osLLHUTjWhXG6JoRDNhPJ49IEStqICXok+X9SEuHw21Uk1IS6fVTKohAlx/lHSa6EV0C3RFMoSpYy5y5KL7FmAPsllNmXH3kTyjkOzHOSpTkluvH+IzSajkDQSmuVQgaxItP/BJiTa/2ATKq3/wVZE64KwCZXW/2ATEu1/sAkh4+HI2wVLgI1lVUKgWIhQMyDThOQURGtKBirwbdhRtnkaoFC2TgASjCplxoWMhMope7LKAphNy9pdTXVzkRNZDhVq6H8IkS6otP6HELEiWv9DUKwIGQ+Hy1Xy5wcszc2VnqbsWcM1OTWVIMcgypcB0keJywWk33Y21qUxxCYkIgbZlRulhiJKYFCptUAWEgRILzCg+ZRmRaIdEc2KSjMhgmJF8poQUYZRXAU8b6aYZqsa2DDEhkqwKAmQrLUaxLNPN0E2uyqNqJ40K1K4I6KO5UrriKSaECFzRyRqQhw1d9zqgZmJiYrKBSmnZWQoHB1U3Lqqhah/YaGCp/5QaokpP2TMSG0AAWITbsIgrTQGZELYcqjAViR2LoRNSPaJkNRZECHPRKgC9jNaDqp+I7Uuu3JDCqJmo2rIkiN0OHUd+1B9TEsquoQhHCFtFFf2/odQaCLE4fIqYD+jUlQxJk9zZmbJepBUAsSqnYWpqQJJ4Vg/0tMRUVioFS0bEXUZEch40ksquqlIX1HaEI6Q04QI1UyEwISUvwZQSWBoQDZtTq6YoUUZgZUeAZmo7AB+ZM+QjrxxywjJdxNkPNVsB8HVpMgS0kUUXfaOSOG1BKIMHRGYEDM2KxNUZzkYWAVlNwBsNuoEFk+W3DMElmAibjKDrEi0/6EwCK2INheSPAsiZJgIiT2OgKyIajkcHjM2KzP09chd9rx81b6NRFQRDQ3oN2lakNRTBcoCZEfNCwuWk0vXzvi4c8V0ySDogkrrf8SakIwLcUpfy4b5jGaeyqh44Cip05Z9DU1UI/V0dcVyqgg4u9JG+Ighv0CmuwmYE7IiNH4j5BnCEcpbyyakbaoyYzOtg2Tbk2xRotqpOiuSPWW5LIco6ovAcjJEJjOyd0Sq21TlyHsGmYFmocMusSct9Rwq1lSOjpjnFNQJEECuTTOwHNzhYGAros2FsAlJnQiJ7gjJOxHiyP6UFQMtBIvFkhDKpzSuqL6q34pQjrJbDupwjKxGYh+s1rQuSBX9D1HKKI4Zm1VkSLYoUd1F/JJjlR3soq5SxvPB2UknEAHGU9qwSkYTIpSxI8ThM/0MgyIgZdAulTAfS3HQZ0Sl9QylmRChjE3V/wPSsOhrKRPM7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4" name="AutoShape 8" descr="data:image/png;base64,iVBORw0KGgoAAAANSUhEUgAAAREAAADMCAIAAADbIQCcAAA/BElEQVR4nO1dB1wTSRffhNClSREQVGzY9Wxn7+XO3j099WxnxS5NiigooGLvvZ1nwa53p5+994aKBWyAdKT3JN/bTBiWTUgjDdj/L7/Nm5k3M29m3tupu8tp3teNYMCAgczgaFoABgzKGRibYcBAPjA2w4CBfACbYWlaBgYMyhH4TD/DgIFcYHGYboYBAznAJzgsxmgYMJAZfFYlGJvx+XxeQRozbVMy2IY6HD1NC6EBsCrJutnQIS3aderE0dXVtCAVBHwef97MFTqm1TUtiGYA85kKfwPmpyQnPnn00NbOrhIUVuXIyc5OSU7m8QoraWXyK0c/g/Aj5YemRagI4HILYbyraSk0icphM3zyBxMbVuW8NSoVldteSFQOmylGpW9wBmVGZVhrRgUU9DUVv7BqgLAmK4HmiAGfPAdQCQrO5/P4AlA93Sb+TnWu2v+XeoVSHO2aNbY2N6/tYL/hyAnRUCiX5LKIMkiNQoWwJlmV9v7DqgznzVjkFg2PbjZBew/B1WPyeERoFRo61RzcvQui3376fO7GHUQb6uvPHDXsxuOnz959OHvjtti4UosjyiBXDZBVyeMLBrkVXnPEohLsaRLo1gjtzOOJD6X4/zGov72NFRC3nj6/+/xV4zq1WzdpeODsRfAZ/Uvv95+/vHj/0XPqH9TogbsP4FjICVcqz5ajoemZWTRPKjMChGLn28jP8AOiuXO9JvXqYAlH9elx+9mL7m1bpWZk7j55FseqamY6feRQnDUQ6DppyAAoxfDe3ak5YgaaJMiHmkgte7sx/fqA86+Ll77FxiFOXuk1WUlQGfZnWIL+hT42w6D67z97Aa4O1WwGde9859nLt5GfgACGKkZGTtXtTv7vGmZeuWs/XJf8ORF8cKwJg/phhj2nziWnpo0f+Gvnli0u3LxDjYUi0rIWdaLENx05gf0tTE17/twaCGsL86b16rz6EIFi9e3QrpDLxWyIgKutleX7L18hU5Qdzh0xUIWhxUXEz80an7h8FeYtrRs3+Po9tlhKcmzGqgSaIw58ViXpZ9DNUfzdEfv/2qlDq8YNqP4QwOXxdNjssf37slisvPx8FJSbl49jAeE9fbJoarGJSXA9cO6i26QJ567fooUiIFVO+pGKujJa6Iqd+7q2aTm0Z1cUCuBwdEL2/5WTlweDtNljR7549wHKpcvRsbG04OjoUEVCiYPBUNOkMYgNQiIhH6fq9rUdyM3+gsJCalyoS7E1WUnAqQz3CmhugdnwxO7P4DtrozpOhEBTR/Tu4exUE/nvO30e+gorczPoK8DH0twMPCOjomk3ZlosQDXLqmAMEwb2C/sYAZ4mxkaESE/iv30PXBs41Zo7bjQ1tFvbVnB9FPYmP78AujjsDwO2zq1a3Hz8rFOrFilp6eDP5XEXTxwXsGOvz4wpNJEgcaonUbIPoQmDaSQSivgpOiY2Mfn6oyclKxNMhl95lwAEYzO2pmVQOZDB8Mm7o1ibEd411x860rtDO48pE85evynQftL/e0KCvY31kzfhz96Gg3Pq8MH7Tp+LiounRodQWizAL53aW5mbxyQknL12A5zzx48hBLpIzRo5Ybaz8fDRRRPH4bjXHz6eMnxI2yaNfqRnbPrrKOY/c/X65KGDXH4flZjyY3foafDR5XCevglHEXF07Pzrwr8LJoxde+AwraQ0ftEgHH3mbyOg79381zHo3JA/j4/6GVZl0BwxYPEqxdiM4BOBC+f6bd7BF9nTXLZ1J6bzCwou3rwNP6DDBFMFjMdhr9GdOHDXPtHoYmPtPXVWQl5LZ02jOmmhAGQSothTMlkci0aga8S3qJD9h2iJUxkk+wC2/i2ynM3nr3JdcO70eLHiVQZU/LXmZxf8p7oucV+zXl9PX4GzM34u019/jIhPSpE3IgxgSqSzeYcEZzkC9NeLg0KIyrtBU9HXAJ6e92s5wPcnZz6GvCn4btymQL6KxSofEKxBolNIUL2tBvppWiA1g8WpqMcWn5xb2nrQMvhBAclJK0+wBqBpqQA+s6fpCZ7k8Vm/RdOyKAKe4FQFwSKBqlfTEqkV/Io6Nntyzrf1oOVFRWMRRRs0GhZLgKjY+Do1HAiRNTQaAha4wNV73WYlZg1plj1BQW/No47Nimq7coBVEc81izah8BxAKetm8mLFwjleazdhGq7YKQv2ljK5p0GuNGWEUtLkCzoaqg+q7cpjORXqXPPjcz5tBvnDr2ShWMKTMzy+sp4F4NI2HwWW47FmA5vF8l/gosMmF2EPnrnwNiLyz1HDUa+CGIIWz4MrGQXYdHQQDQD/JSEbVy6aC7RnyMZAAUGLggi44qDAxfNQOXceO/kpKrpuTcepI4fhUJwslBkS3HX8JAiDc1QYqC4FvUwJzYFqB7OBaxnT13KwyDUAdsWxmTZDAsQUh8/iFfczygEtKfSMAXhy+QQYjPvqdVXNzWaOGfXm48cDp84s/nOSqbExQdkVadGwweOwN+1aNMPpBO/au3TuTEQvmzsTnO5/TsZRnGvXHDuw/9q9B8EJiQe7LoArQek0R/TtBVFaNHQGGjGgiBdv3BrUq1tefv61B48ivn4TlVwBCPdnYBojUtWo/h+f8SaJigpeRRmbSWknRRfNJKRHdbIoniij1PQMI0NDIAb06AYGU2RUJIO+ru6A7l3X7NkvsBlhOsk/UvWLXvGhp6sLTmpGk4YNgWtcUlJpAphAFny+g201qhhwffzq9eKpE3Ny8/adPCO6969w2SUnUpENRoAKMjZrO2RF6QVh8YqgrOxoSS3dsGXZvNl6upzcvHwWi2VkYDD8l97vP30GtmbO9Tce/Kt9i+ZtmjUBBmAGzqi4uKzsbGo6i6dMPPHv5ZG/koeIQ/+7vGDSeGpGi4PWdPu5zZzxYzcU7ejjiJ5r1hcUFgIB/ZutldXX79+pZ8kys7OrGBnBLyE5WazkCgCfEJesOY/OeEGjlDEvbQSrou/PIEh+FkABrPFYTHXOHDt6x9/HZ/8+Zs3ufXAHnjxiKKjpiq3kruXaPftdp03ec/zkszdvgQF8Hrx4GfrvZaFgApH09fRsra0ePH8xql9fkPT+sxcjfulDZYDr9fsPoXfS43DQOVHkf+j0uYCFc/Py8gO37/SePeP1h48HT5/DUVAKL8PfwzAKO8teCTLefZDBVETLYZXX82aPTnu2HRooI3PRcTPljM0WBgTDda23OyIwVgueeIF77/q9B7FnUsoPd3LXvJiBlg4gNzcP04igpkwLohLP34TDD9Geq9aJRgEhxUYsC4ruPjKdN4M2Is1G5pYqFyiXe5oPT3n8PCxIZslZguXRUs81K4YF/kGlBZVlzqDcTSQJQioMgcnwBVuaMlUmainUZEoXRv1glcf9GQVqn08IdzXV8NqZ+cvLdE/Vko1XSRCenZEP0GQVxmzK09js4Um3n4evgp+8Mhc9csbT/gUPJS5UqAhFzwKw5W0FaDjSbKD5yjfKz3mzB6Gu7UasVkhack8TGjo/J0f5YikbeTnZmhZBFpDvnVGgLRRtQa1CeVg3Q9YCP4VTeP0+l1f4WTqfFuDmrfIhp6FFTU2LoBmAzZeD/Zn2I9aUTUiWoakjn1eoNIFUCSPz8qGLuvomZdSc+6GLoWWVJY86odX9jFKqlcVi6xuZK0McdcCgipWmRVATyqnBEKTNsLVxDeD+8YXtR62Fn3aKp0JUtvKWQ3BY2rdudu/Y/A6j12uhYGpA5Sw1UdTompZCBmjh2ZlyU3cMlIpy1Oha1M/cPUo+NNLxt43aI5L6UZnLTgh0ABRA01JIAkt71pq1v7IYqAFIB7RaGci1Zu24sXUas1lLJNEsmEogBMoAZgNXTQsiDixNn2u+c2QWXDuN3apBGbQLjM0IACpx528X7VQMTY7NwGC0s1IYaAO0UzfI+QxLcxsCncdt12Du2gmmQkRx+/AMUBVNS1GMcnNGs5KAaQ5RdBm/A6rl1qHpQGhaFrXvz2hLsRmUQ4DmaIP+CMZmLB215dd1wm51ZlcewdSPBID+gNnA9ebBqXDVlBjq6GeghISgwGrIi0HFBjIYQqBUmtEote3PdPtjL7PzIAuYWpIK0CW43jgwWSN1JXh+RvULNd0n7WeWg6Ti+r6JhEAVoLo0LEp5gAaVSlvOzjBgUE4gsgbA5/ML87Nv/zVDUxKpAj0mH1JuglBLBXmZyn32s+NvG0+sHTFyYagS05QHLI6eIVtHlxkcSoXI2IzHIw3m8SkNyaMCtBlGyPwyLlnB42X9+Pbco44y0wR8vHh3pqGS05QD/EJd/b57uZoToBwA7inM2ExBlIMXkWkHhH0yt3y8jwG6EF0DE0mdrZgzmhVyGxrKqNx+hkUoOUHtgfLHZrzcjMQzfcvRvlPqhOdOEoJV08/8NICsej6PeH5BJekzKEfgEwX52QRhYpKdpmlRlACWmP0Zpdw9dXSJj/eIeh1KeLYeWsL55DTpA3aVl0W8viL0ZOsQDboQhqZE5EMiNY6o6kDUbkPkZhQzKAQoo5LnM+R7ikrWW8c/yFIjcAuIuweUmZ1UcPSJDoLPbxTkEomRRMR98WxdphK3pOwDKn8NoOjtgdr+glAKJFcCh8VWdqdp35BIiCTS4skr0N/Di4OeCD4liY0HnCCcsQXRtA8Rdpmo0ZywqU1EPCDj1vmZtJmUaPJXxVLIoCigjEo/+1hi7aRueyItjnh9Sehs0peo056IvE/q6NurRIOuRGosEfmAyEkjfTCQ+lrXJhr2ILJTiScnyXsyVa1FabjyucSXp0RUWInvHLYYSMSGE7b1STr6tZAfZyFqKsgH6qTzFDKdW3so5VL+IAqtzfLlvx+bLyrx8uvUEE8JnBJC5YXESlDFGU2rmqTeA5KjiDpthTYjarjg06QXoU9+NE/4zmwLe/IK6gWAOyUwVG9EVKtLNq1WTri5XKFUbHMHXvgNoshJfH7GbtiNx+WTZW7Uk/Sp6kiY2PDuHKTWAk/Az67ehHQYmfMdm/O/PGcX+ZNBIjQZHfTPqS2fYAMzToptYEKgd7jp6hAth/BuCzMio1s74XRoBLtFP4JbyHt7rVhyXULbIKMlKNFgJINcN6MfCiz77VjPkGjUne4Jwy0amvUlot8Qyd/IIQ3Mf0QBDLoGxLPzpM2IZZAZUEalj83ApAu5wmVZPYMqhWkJoIbC0LQEPQNjCNWDsdKDE/zMZJaJle7PI0j+K9v1epF7X/lXBA+EsHV0fsTqmFhBaqxaLQsin0CU4mRpNJ/Qy0lHNYmYsTh6bB2UEUn3moGyBhTy+HpwYypKR49CsDuOg9zzr5fof3RUcUiUJRzqKHbbE41lsSjwh8BCLAS9EKYxkbp5mbnL0swzBwsiw0ViyyayxEoQPTtTtjs6DK7SE4gPd4XO+h1Jn4RPpBXRvn4KgxmnVuQPAyYtMJnBI7ekL4RVLaLlwDLJIwCUUdljMz41QV5MOKdZn8IX/yIn0NwYmVpLr9PvhJ5R/vU90Ep63SZLZS78+IAX+4G0Olq/XSD+9e16Pafl3z6k13m8aBAv6QvbviHL3I6POvYiqOBACh+tMRYo9MkDC8rwLO30gbyItyipqhPm5b59btDoJ5wsJsBgkrYH8jJSFZZYUiUo//kZMA/4YWDjQTMZGk0ZXZCAqfObqyV8aAxaBtwJFL69adRrGupASHALsp+SC4ZwO9dtN1LoWZCH7/E4LjvhC8ehkV73KThBPUFHgbOg0oXA3LgHAb+SuZMZPjhp2HlcUUa5uJ/Jf3OjMDtdT1w/kxt2jQi7btR3Fi8tPveB8PCBSteDC7iK2ExMkCsi2AZGdnN8Y1Z7AM1xbsauYpK8b111sJmiZDGRcu6I1TT3mFXuypCaDtWMzbQPqhibQZoFhcVKkPaf+Idv0y5ukuBT8PIq8fKqZP4SKMlcjPQf+SUjUtPBtAQCQV+VYzPFUN2j+HsQqf8KbbvqoN+xLYki5+3zvGZtrCfMSTy8tXjALA+kjM0USJEBAwVA7RjljvsjKT82Ou3ZPeTMeHavuJMXRyScOui40N+s95Dkf46XQWRxEPcsgDauUJURqpjPQN1JVYLkc+uVmqk6oIr5jMJpfl2xULInpmkELydLbFwZIVlg0T3Nimgzyt/T5LMo62YVCSrY0+SjEb9i8xmNQEIlsLTwHecMKioqyi2GraRzAKLnYtCxFz6PiAkn4j6QDF+eEUlfhczZqcTb6/SI+JQAjoWckQ8Jp9Yk/fYakZupgHQqOQcA/Uxhublxyg6VnAMghzrlafwiuRKU1M9gdcfryOjYC/RxrQaT2l+QS9RqSdqMrgHBKyTe3RITFztxLATb+uRZTwMToknvEmvW5RDVRxav9sScIFeEDB0bVG03sDA9Of7yPusev+tVtaP6I5oaC0WkxkKHJIAnPylG18ImLyEq+c5JtZZKNii2P6NtQGc0VbPWTOt53lwjmv9CHsF07kQaDFoB5OiRezJU1GxBWIscwwZ+6HlyFD8Vq5q1ZkXmM1+PBtX8zQMRyCfjyxv46Vs5VPtlaszFnQ6DZ7NMLAtSE6r+PIBfmE/NAkWB6OBZItYF4TJ38tPLBenJtj1/N2v9S/LDiwqWTBVrzeTGT2GBxOpqubJ4sf7ZEnJXyqJZa6ffpuYmxL7dsLzBDHcjx1pUf0RTY6GI1FjobgI8WV8jDe0dMz99iDgg03vTJVSCYH9GdetmH++TR5Kb9iHpwjwi/Cbh3JnsLvCZ8LrtyOOYVFhULxELoUEX0mwgoqJQ0bpZQaHiA3QU17rtL2b1i09CFBQUfLuwq+bgmZ+OrYH0oy8dxFnw8nMxbd6yd4lYRf5Zid/hGnXpYJ3fXOPunlNMMNWsm5GVXyhxDeCR+7S2wTsRgXwSnz+CX5VadRsvWv5qtW+LJUF6NvbZsdFOo6dw83KLU+PzH3lMh3+IDp7UWC+DvRDL5zNHchLiGs1wrTFswqcT+6VKLGXdTGp8xVGvfQknzGGMLQjq83pVLMn+h4rU7/RYAIgFQzWCoHdK5R9VHJ3h+ukYDMBYtUcvBpqbm8XW1Tewqp6XHJv3o/iGAv4SYlGhZ2rJzc1Wh/SqBIuj69BnsG2nniwdHT6PC7+EBzdtfu7y5cwRuJskP3+EOfkldy0d+43AsbBn9vcouH4+dch50twyS8bmsEtOd8rUy4g9IEPDu5uS+L88F3NepsxzGLay1wD4ZJplWmtGcTOiP5jXa1l7tCvVMycxunrvcR+OruYLnA3+8IXmj74RirMTGwtQd5zwthp5coPCsrGVvQbAL1q6lTw2w0Bsbb1X65qYPfCaDZHbBWwGzy+XznZcsyfu8d3MqC8fQ4sfT8pNTsIpA2HXtQ81FjVN6IX4BF8WMdg6ktcA1LM/gyYqKdFETrpK0pcM5T/bzBeca1ZkUvt6rx+mo2+fgx+NIerGqfoj5xbk5YnyY6doLFFOBaGK/Rn500x5+7Laz13ardhC9cz4GtlklttDX2FfASbE5xa+P0Q/tUSLhTgR8WSFm2wyy7U/g3SrzTCZkpYXlo7kT16oSJgyo7AM85nS4Nh5kHmdpq/2B/DkT1wV8igRUm8xNxdMwvS7o/vgR2MIP7yzrVdwfk6uKD920jzFckpH6VMWcWc0CXafWWcK8xTZBtFKsAxNbHTLsH5QSqoizzYrCVG3z0WJ60Ok4sVOH6UIoLozmjkFZZqONv5tkmOnnvEvHimQjrxRWAby7M9A12NoUo2AX0WBqr7owmLl5le0NQkVQYejTxBZ0vkk4s3RfW9Eeh5Z8J/LOOlMskPs+5or4tMAygaLqGJZkyC+a1oO5UP5a80sVlXHZrO+8okqXZWcskrAknxqROzYTG40cariYGP438NEoPu2tZo2qMZw72c+f9R1rlFlZkgY9MxbFzUBIiNbq0fbcgEqzdjcYVXsSOms5QekolxU/mvbBAlWqGONSiiM+7i6kwNfArFscr1nH4TLYi3qmY73f7F+bmO4JU9b9QqIaavDUNDJgJbHrsaO7mkHpoUTAU9EzN/4NnhmA/dt76IScsETeNC17HIqF8xH/ConxJ4DkD8VtNHO5uvr6Vy4nzjhl+oozbxCwtQY+rEigpJRh6YWRCnDgNnDagUf+TxraK0luz5gHuZTHAy0B0oYm4Uc+9qzpfWlx8n1HIyOL2tBFK29dGxqeevlD7AmRFAzehGR6WhjIDZrPp/gclleuyNRKPXKgIHmoZTnZ15GZsIPiJFLw7Anou+EpSInJnDQwUslXndCjUvzFBvEgIFGgNYAmHE5AwaygvmWBgMGckMF72tmwKAI0wbY7bwQK51POyCTtIKxGbMkxUBV6NnSfNdF4RMNR32cf/N/P32g7evP2XOG2gENPuB/9Vkq8FBpDUpb1VQ3+O9oyWzM2IyBOmBqpIMOzHduarrzQhzYDA7q0twM2wmmkQnFJOVXt9ID60KhMPM+7OWswyawvaEgKo2A7DNgcs1Tt5OefcyiesKVyyNwIjgFRDRwlPJtRvSt83IwNjMz1tnkUmtCcOTfXnXHrIighQZMcvTeF6V+qfwnOfpoIt/yBVAwUNCFIx0OXk4EOj2ba2igS1DeU5GexRVLAwz0yEEQKDRqdCN9dnYu18RIB/NQmTG9da4Tcjra6L/6nAvEgHbm/dpaYB5qIpD4ydspOOh9dK5Ui5C7n8FaCwRcgZ4+wOb155yGNQ13/5NApeVNWQLSsrhgMCg70dBt5+PdRtuvOqbW01+Q47ZzcYjGdYKLD1oChMuQarh+EK0KSRo4GrgMsXXZ9AXE2HwmXmzuSm8RGXH9BXku5LAnqSoNahj89zhtyZ6oLXNrvfpEPkka9jmbzyc2n42n0RioULje9iyujQjwfPMlp3Et8X2CqbFQ6eFOus+tzoSgSAsTDvYEgMFQ+QuLPiVy7UX6rotSaoml2HyGGgXoTk1Md/2TNH2gzZ5/k6g0YjiypPb35AJ7S92xKz9hH7iCc/nE6idupniOscNB0Pke9KgNTR7xPQ8HAf+LiOwWdY0QTbtCrMRULuiNmidmDWoYJqXxcKaIwMVnESwgXIYU1w+icQ1EJxU4WBXXCa4WACr7iC5Vlx6IoZVUFDDmmT3E9si1FJT4/fAssbnTWkQ0dxUBsgYZituXxU7P5k9Z8wXRgX/HYX8qTQjUA9FA4HoTFZjGjDzHBwmdMUmFfwR/BuLwlRT44QRxXEyfvZcGzt0CaaUUSSk2c/dNZodGJnfCMmk05nkZmQM2Q8sInHBfKeSxfg/8goPaNzL+EJ3bsIYBLSgxnYvzFb12a2Gy7mSCmm1mw6mEbi1MrzzLwMWBKy4+m80CgqDUD1Gy3qBOQGvFyozK7ncwVrSkotg+v+bhqykPwrMRQ2m5i7ZIabkzkAwWW879mb88a6EraHPY5xzUpR29nrJ2puOCbVE0GgMa9de2It9sIogdF5JWTLbX1yVtA/m4DLYWG3Q7LLN3y1KfG+vSzMR3v7qP5UPxR3axA5uh1gkuPnSYQLz6TH4WBnkiGgN6hv4/i6kTQly1SMa4nlXhh1pk8q9WYnOntYiE3BlIBUeuw9+/B30VUixW0LEERKTn8Keu/SZKF0dhsdC1RCIsVuyPwskhIsxFwEHIk5oOLU3fA7Ea+fK478E4LB4Stbj4BCFXnRASyi7CSYWYFlEodwYyQtw7ARloK/Ytqg7XSSExh90dxgWX2ENYPsHG96AGpviVE8z+TLkBWAsiaAYD2HExZfEIqzWhSWoXqtJBOc/PMFAMh1ztx68mp2F+46xDb6cP72Sy7C9S6Vlkl2KvwyYgFHjAB7FhGkWkXhPTec6O+kxTqgOynNHctryp6+LbmUbmhzwcxwcxW3gKgqr9NDhYcdxHWeI3GRnqs7LzeCaG0g0ApQmwNuN8iM5XmqwMJEL6swBurneC13StkpN6p9UI5sEBhTFhDXn4j1aByOlzMNF/grW+Lgs5d8wVnisBk3j7Lb9RDT1qLESjK6R5cLEd0NP7W/gdTmJaRw0QPAsgcZH+oJt9qmk1F8FTXx2fnTzo7jBhlayrun3u7B53zheiz/V+vjHgJ/P0eEQrQfDSsWD/xMYfb0fbOi9zucjXbh2aEBKPKj8ulf/nRrQIyRb600D1Z7FRROrV768U5b//UgZQm7X981Mz/3ZJMbOf7/VEdTlCFrl6RvuGr1Is+la/xm5udzKNLECxZddkKqSfA1i05LHH9uGI516rkekmNrJvhP2v8zSwmXk+L0Fz4XrA1RbRKkW8ldP6SQetUr5Bc871faXi3Co7qM3a8fnpP1aTe/kqbWIdXmH3h4evd5j41b6JAtHd3e8Fr+5snP3jTqtRCm/pSpnPJFk4WqcINxwaRN57XV/bX1H198BlcE0ztdHPL/fvxi9HYPO4SRYOasjolXOPti/PNQ+/opjNQA/jsvR1mSQQ7M9IuS8Ezzg5f//EDZMOjD/r7b2I/KDfn3+7HBoWtN2rzsQ18f4h3TdO2t/87ZVOT475zb8MQU+aDxx1wd/T7U5RFsXp71riFDTzVL6e4dx9f/jP+WeTX+NJq2OrZKVkVLFCEeftnQBpAuf+xdWoBFyBpvkgJwLVaZaR6L2pv/fiG8z4Xj2Aet7nXh3qH1e3QV4mqEesTT1QA9Q0hrkZ27zrUhuu760dl7pMp+oSeII6+c/9Z6dnLWrjYpinx91pO6bXvb3DLq0632sB8tTLz87XM8LJmmQmIb3yW99n6YIrNIWk6ZVi5ZW+bhZet9Oc/ZPWrGzj6vkQ+ewaU/yxKB+BFWVUsYy2bYCDQPXFJqVXkPOpBvkeMzdP4fdD+Cw2GAwtzTKCzyLydQ2sk79CJ6msNBlIwKiL/lsm7B5zzvfvQcuRT65+FbjaJXwUy79w99gEq1qHh6wkRNodqVNpmHDKY+PE/YeGBvps6o8924RdvNuq+OWMSJ1Ar8BgiFIUctCVtXIUrySkrwEgBM0+Cz0Dv2hhev8i623jdggSEMbV4XFtkz4tX9uzxvfXU9DUCidL/1aHeCekWWrE0ggWu+/NbdBUE0MSkZPF58O8P92kmt/CK1u96v0ZzKyMqwPHByyF6x8n3U796pmnZ7w8pPvFHnOEYUUtxUcPpQicYQ16/H7G6/BQ8lOHorpUIqIoWOzIWm2fNu3fMPIe3M3Bo+OTY3dbj6ZHKV2vph+ZtXPs1mH/BSu2aiLrOzQG/W/t2d6LqD5Pmg2E3LHzadN+40+56xaQn0zh6ugqIIpiEW+2mwA2g52uO4avmnEKCLv4j4mWNRQTg4FiODw0cMxZ3/0jQ+zjP9DUgyjqeRCudZzc684eu4SIWBvyuRpR5tIQ1qAnIt7U79ri7WWwGR1ugX28+N4Mg6ZXYDD8sq0xSp/P7HKrvsj3RXoVa8yXaVx1zYpWUfZNVq7u9LHWzz+9/rdA18DV+3mz8P+NPePV5/Yu4DHMz+r0+CghMHScVIax5fYlTqmmts+a9X/RiPxiZnBQuw1TDsPAF9KEiChNtuADv7q8ApjqABEYLPxaIPj4r+6KfSDlZAtHGOAGBXcAp35hbnLVGpCgZUrUq0a9vNzvMbMZVWPtsqZw3eDXZP6yNw9bDof7ZudHR/aM2YTUw/H7a9vkz4SgpUBxH7QcgVqKTfBjq9WDRpy0NomqS15udyceX9jx8dFrHaeAWq4Mar/E4z7KqOm7q3+cWMzmFd7oMHHg/9b2uLfXPC0uwcoJBhor5160yCBnJitWd/ZbdM3pG7mZAWrgIZhKIL0CAusVh8+tkpmI+Nk8rtWPqGkiZ5EkQLDWLO07KtNWCTbjKD5z/Us8b3hg1HpEPGg1Gn5AXOlCflP3aqdp8APCbeugVbPEfFNl8toUoRxFaaKIGGmm9pgHYYnHQwmi7hu9CdOMwagBi5a+QQSq7TkBwke4kBog0FoQYeOUvwlKu+NEQJeQOgF9qbsLVs7XDXq7+rxE/hd6L4Yf8r/ecSotlwin9ohGIknWqy4PD9nFf5DvU0Lqeb/Z4xZD1JCL1mLvwqqzAr8NuLLWLD1+zxj6Z+sYlIZbP4/Xziw4atgsh65W1VloM+62GbPZyynLyMLT87GWH01gIBXk8zNs5gFXlSEgsK1d/Pu/hwXv/Z38Tuo6n3pgOd6ej6RGZKDNYJ6fUSHAPLa52t7oIPwAaoqFg/9CSfsPDLQfaH+mHIwW9swjH16fsiGdRms/XIKjt7hXn7GGPIJ5vo+beUZ8iE99oBf5f0g1tV2xopVtwsfvtg3s495d7u7S89aOeOs6Pp6PkH+cTT0vr6fm6XEoSmw1Z+i1cMGhHiCijxb3Wu4bf1kz+/zOhZZ/rvvB4eYv3DokaN4lTQtVZgjWzcqBzSBQRS0vYvN09J41G9g0/Eqb56f2jd2G/dNM7aAA3l7Pds8z8fV8DNfjQwLh1+DjrYXbhiJ/uLIEnCiKz5In44/Pb//k+IPWozvf3w8+EFGba2HVXKGF8NmcAjYneN5lbZZWdihnbNb43dXZe8Z+q97s3K+eI875VkuIyDYyN81I2D1+9+OfhkHzY86pGzK8QrrZJH1OM6vm6/HIIjVm4dbBcPuEoO92DTdMDw32axxnU9/b66lZepzrpv62CR9mrSnfT7ofGxq0ZG2PfH0jWZg/12hZ61upH0K83mnquOMLwGa63NuvNPnUCMsfUdD6oBhAJ1jVtkn6NGNtsnFWSohPPWh9NpcLzU1rfQ/fsKDlTSF045/HScK2AdwpIBHHmLB1s85AV4zYIB2/oPZk9Gr1bOM/okRUUQRyDUApY7MF24ZM3ZjZ6N21hVsHAbF7bpXZggNwQDxuORz5gBMIuK5YfBMFQdY/LBx2T9j91fEncEJdoNS8BV/PTDOzAwL88/WKtI0qankYUiKkm5IHTJe536fKrJ+ftcXVFlWI0F9wNczLLOToYZ/e1ze1fnFGGIfFiq7etO7nB9Db/Ndrwcy948pNJRTJuSLgJ5dVsdsXVgV6ie8raNxCjj40NCHoMwmBVtBaP8nKCYeSxBLy4RxQITaPu2OBxZ8b0hEbpIMIb6/nOBHVFEWp+zPv63eRhc11U78a0S+xs82zk2AzVAYoc5pptcAFV5MsaylRPI3Ad1WH2+0nevi9kcppnJ1imRI1a/fY9TPPYE+9glza0Y/LPebmGJg8FdnymnLozz3jdylBYlXCY+lrZDAY6GZK85Hc+tDD/HbKvV7kXRafR40lmsiHOp12TDqgHNEpUN4aAIvV4MNNRBRfCTGdg/PHW9PXp+6Yb05+JpNb0O7JsdAhK6icUzdl6edlhnjXdRE8wyQhKe3Hcvf7NB8oHZXAzixjS/h5LHtLDb3Y1w1+1OjHhwbS0kFwjritvXVSJJhN8uc3DXs1Dr+CPVEpds8xltL6FB3wCunKKcwHNlosajookS2Lq+2YfFDZZVFSP8NnsS1Svw+9sIxX9E516DodvodBjymWv3qs8L7789Pj78Q9x9brxtZvDs2VIlslwZOfhmlaBOkY+M/K8796Cm2mdEhu/VQzO6vkr7W/SFkwhEQQofQeWDnrZtPQRMWVfKyHJTAhPpsT5fDTzHU/UOp/bsomio4AIRqu4Lzfdhz8WEVO7P9PX3f4YX8UZZ1nzYWBX6lJVQwY5qTBdbVPfTd/KUd0JeDE0CDtrBPcsoC1c/4hKMpAa3Si9Nanhnr6hRPiYhEl+XEiMK5R4iqr0tYA6OnCQFMFyT5qPVJ7hx9lQI6R+Z+bc6TzMVAI3r5hSlQbtAagfC38c3Ou0tMEHB2h+ON1DCotCnSlfLpMXjBnZxgwkAeCdzVpWojKgZ2zDaZtIbtfTmHe3K1D1s79V9MSlTO4re25auFV9zXdghff0KAYgvkMAzWCzeOODnVlDEYBgMHAVbMGg6DIfMYkI2H8kdktXp1LsK7rLditc1vbY9XCa6Xxiw2VHEVGQCIEWZtlTUddYG2fYzxtSx52G+RmOH+8OfyMl6/Py52z9f28nydY1/EK7hA6NHDeloHAgJghCBHAv3GRFdDeQe1WuN/b4WK4KDh63uYBARIfX9UqTDw0df/43QSlUICxx+YeGb2Rxhni7uAREDH5wOQ4W+ezgtd0UKNoCgqeA1i48ZckSyd/z8dRDs2Qj2StFRuqFEUvP9ZCYszx+RkmNjA2w9tWuQYmYY1/nbVD+Kqh73aN4Hp0ZMivl9eITQH4EXFqcAB6EURGFevTg/xVLrryYFn0ikmMvv8LOTpynSjng7ZjC3QNQoeu9FjTFdmMlkCRteZbnacZZ6V4rOm8e/KhWNsGLluH2iRGTNta/F765cub2ca9Q3SidR3rxEgUunxZU9v44o+4g6dZWuyi9X3Ac9bGTN8VrYD4btfYz+c53GNMMoRHMyEoeImTDq9wcdA30DZaIigdBUqufvw9egP8dszWX7Pg6se6nRyjXy5e10s/L7N4aV5wjajbyRm/v4uy/434Ef22UW/s/6ZxX/WWo0wImf+/YK/aa+f+RzpYLKA3uJzn6ZD3breQbjWiXkQ5NA8WnEg8MWI1XKumxnyt0VL0LMiS4A4OMa/Wz/nnQ70uO2fp/a/nvB43tsbb1PPzeaHaApDv0ZR/bDbm2Lxg19sX+3nvmKU7fWuBz7JwIKjp7J24/2uNVkCAv/eydzh06dLXKEqDd9cWbOwLnulm9siTy9FHxDKfF+R7Evp53eg6C6UAirJq8c0cI3OvoPbLvZ/TEiHKz3MBSM69Ew+6ru0B8nuu6jh3XSpXRxfXD7q2fnbyRYshrZ6FEpSiAYH4t84xKo/PRFBh8SN6yHk/IOZsHQJ0s7B/Y+2azNky8OSw4E9O7RqFX5mzdfBmwUtXoGaetxiyZdZZXEhc3kD3+zA5hNqYIRithQ5fAz/nDzfmb+q/QbBzqiIofkbzc622EkJbPw1FNlMa3jXoQfOB2qE6u9zZjWwG4PTlkb9fI1kS0VoEL6kF11Uejm5BUY/a/PbeudtWF8MDE/as9Kl3SfDiOOht4BroXQc63k+12++afBjZDKcw32cF+ebRpf4tDo7bBfzRDs39/JsHut31WUHWMHS5cdWcNVg0ebFwfS9/r6fR1ZvtmBW6edZZu7hwKMilPq6Nwv8HTmCAypm9bTBihjuLY/QL75VtApY8Fk2nXsQd6jFNQESdjs7vVf4krII2AzeDN4IXlIlF20dHThYdJZQRUDsExXJudfoTB4H5HRy/M0ahd1prCdxXfqE600xtZwk2/h+2HQvXa92Fb530DIjEPKhCCEHnjD0RP4L38hID1HIBs/Q466TPYDDYJ9a24fy1yesWW79p1Nfp80O4X4DSv2o6YMGGPuvmXUY8MAMUTcr5w02oItqtFm40L1T9kiPFzs7AzGzwOd/4avXJE5kiA80RJ13hVkH3F3skuRRP3YLcB+3GY587HSePDHXdN2m/YU5a8T21HJ5xlo4KU5BSMOboXJjR0RQgX8/IKDv1Up/Fg8/77Zu4b8g534Pjdszf+Evj8MvvGvQc/9fMM4P9xepM7S8PsY9x9g/LlK8Qd+uMkyqtRgXHZi7oSSmCmFm08Dd9WyEODR2+GtPInxqKaQmey5Y1WRIQgX3WL6g6fx35Bje4PUtIpLyjIpWlNGyffgLTogqwbj7Zsaz0eADXxYI3UWJnaVGwT5ZxVfhhtVEptHFP80zJxdMMExtNScKAAQ3oHIDWjQceUUbtAJ9yOHBnoE5M38ZVY25qefcsAwYVCcwZTQYM5IBMZzQNctNnbR1q//21fl5mTPWmQZQ5mbLQ49rGUccXpJnZXRI8+45od3m+cICwwqu2aXpCTPUmwe73teTNyNtn6GB6xnauR1A7h+iXCTb1lvu+giAo5qHxO8cdnh5n29A8NQYfnnDZnLN4TRfrxEhgAE6vFa0do55f6bWg+/XNeycfHHTOr1r8+/hqzkuXvTVLi124tic452zKVPqDIkoHlCjRug4UPNmylteKyADvulZJn5OsnLwDIqDt9POyYu0ahZT+qbNFId1CFt2QnMW0naN2TjuuXLFpkDKfAYNZucRpobjPISgR13rMAztxD45BTiotF7xWkF87sUz+Euzu4KbQl6yVjhnbedtnsOGKnEEeD8nda3JXgXVukL9uQc7rJv1fNh/y95jNNb8+/VqT3KYE/kKOfpDg2CXQwLnC6ykQoSNC4IdSg+vSZeQjvmlm9kCAs0BXpvenaRANw6/k6xkmWtedtTV//vo+UC7vgEiQ3FuwK5VkVXvdgquSUwhZdFNqLjunndgyW3+26o5ySu1nut7cDgqtquxVg3RTW738LOl8GgJ+zcjjNr+5bB5wdnBAs1fnwGbsYt8im6mo+OPARI8gcuzAY3N2TA9t/OYSPinX+M1/oOvKyii8YS/qQVilQ4rN9Lm8GvpQUf+J+/941nLEsFPufn5v4Vax3DeMxef5+DffNOffOZt+xbdVQnCnRE4JUURPGSLmWVsH0+7T+C4rNgsdboFxVorbqg7+Pq8Uqg2VA0TFt0AYpcCYqv9F/zudyA8PtXtwgNzJpXDumXJEcmq9rqxr+Sx0ldtd1QmsRJinFvf8WcZVh51yi6xDfq/OMCcNtMJf8EmmTnd2wWhz4Hk/aNAlK1sHej7aNpPjujo+w4T8Wh5qaIfoV+7B7WEIl69n9N2+ie/ypvsnHvhWoyXoEkrkn34+k/eOU6IRUmFsXp3DIvgSOFh8LoscvdF5DkzcD1fQaRQUay88DzZlD7lMTONHTglRFq1NosVCzNiTGiTqU8KTRT7/bZ0UmaJN39OkSlvz6xPs87Fel4Hnl87czh0RujidfIMzn8ofb1ufGrdKVnLVlK9w+8SF1SvI5uroiq0Q7QQW0johAjS+XsRtoOGabWRhkxgBN5ERoa6eQd/AZoAzsOiMWaaJFbVm5q/vBWPar7XaIOf2madnbx7ot+ztrmnHEFuMQ1PoxFRXIVJs5nJft1/+CzyL3tlXhCUBrWAiO2dLDiGiwahDBGfPK+uHhy6etb0QOSVHEW31bTN0xDJTfSCLn56dXON2GzlZfD5Ph5NpYh205NGahVbzNmWWrWaUBqgELD+qEOyzc8aJYFd7oE+NWEUUFQ2F0jgB2cYW8Ju7OQuFwvW/Xz3hh50aKZ1cQEJ2vLPn98PTUQEBr5v2g9/WGRyBD79QV59WHBqdp1+lSmYS9kyyrg3d9eCz3ucG+yNPPptNqPImImVsdqvrzEB3B5rN2MaRs0+xn1mOqNep5VPyQO6dzlPBZmSMIjZrqZ9xhiz6X1iGnXM39N0gOHxRLe5dsuAlv9qP2pH3w5oO0LQU6sawk24pVemjgGTLWqbpcfG2DcAAvks8j/u9ehPL5C9UHz6L1fzFWbAZ5ITBXrqZrVJFLgEOW6I55htU8VwVszCku933N3r5OeGNeu+cefKvCbtGHFvY4xr5MKphXgZcA5bUBtNf63oj2ao22AzcM1Isaz5o/8fSpY0hVL8gW0KUT3U6dr++GXwgFs6Xz2IDc4xD86VLySGcz/LmwUseefqTp+L9BD4oi83z/8NZgHPtfAuY/L1p8mvA0leSy6UN2DRTP8Tt1q6ZoVJF9fEjP4+80rOWd+BntYimKkBJvZa3+ODcbdcMstRLfRuCZ4BXHd8VEUtXfNw8QzfWvvHsTQNhvLA04AME+XmTR3Lt4t9Vjw4bctId6DaPj+6Ydbr+u+vr5pmnmdsvX0Y+Wn98zCaT9Hhcjc1fnoPuV3UKIH1/Jl/feP2iEo8QP2479rHgeMuNHsJD7L4ri9cJXLYXiCYiOcrN7rPhB8Tcdb03Lvgf9sfMCP7LXhMiwJ5/jd8JP6nF0R7M2Sbreqi/X5hKJVEPNs/7t07EnRW+L7DPsuXhVAZRzfELEB6biq/m/KzVCOz/oUH3RRt+EOQ7SQp5bM4Pc4fbXabj0NF/z5m3JVvZ4heDw2KVyRy9l5LPQgR4OvkEfSp7lKdtRpVRHgZai/eNesLUX7ntu9LN0TgrZa37LZzs1O2j52/NUunsTsrYTCpWLhN+FUP2dCREedB5ivaPqRgojGSbOsptX68Q4d43TnbvjKOqViHmjCYDBvKBo0PwpHMxYMCgCDA2Y2yGgbrB4vP8Fzh4r9eKM4HygsNhMTbDQN3oe3b5+dFBff4JutbfTTq3lkE585mgacVfZvbYmeGysptddFiSTZ11fo8gKMPM9vzo4AHHPRLsnM1+xFrHCRcQvbYmz1zVp2ri5wyzasA5N6CT/beXt3u7dLi249iU3b3PrbCO+5BoWz9k+VOTtLhpIf3B6bM5oUBP20+8M5AK57BLd+ed/mPLb9hmFvm2pioGl6OHtGjP/DPT1vSjxsUKhoP2zwkddmgOaNfuBefVIDyHo4yxmffOtIBpZnAlUyR425dcY/O4y2dUBfrKYG/dgty3rYfU+XDn/Ng11b8+j6lJfnEW+FkcDnAiGji3et8C4tLIFfBDqcF1w/LHEJRjZgMEOPl6+koRmIEG0fr2gY9N++SaWjl+foxbM3TKDqpiYC1aNtNq//zTEY16IJWo9+YKNQi0q9fZgIimvcNbDADtUo9uqGTdbErIgJof7yH6Rn9XKO3bFv1rfSSP3zZ5chpVDea0+ybpDDLEzTSrtsP98g+rWqoQlYH60e+4p15eVtd/yHdSs7mF6MWzNMWwjQrrf9wTtAhmPmAw2P9j417UINCuhi//sfn+DmmXegDzGaW9fwAn5fT+tt+uFL8/qyIfPos1Yv/M4zP2gbPFw+NXRyzF/MDpvz3eZ0Y1HJdGQDp6eZmLFjcO3PSVGsqg/OLyyOVPuk4Cos2Nvb+e8rk0KgBommLMDOyhU5hP1SKiqPVpQUdnHxq3YWTo9D1q0w1V7c84fCp+Wei3eu2NMlMS7Zz7nvD53IB+ItMmpsQBCsOsH+bJUdQHhn6+ujOuRlMVyclA/Yho0gsRnxp2bXdlG9iMqGJkmNuaJ32jalFpQRnmdtWi34J2AT0l6Nc9Hir/tg8MHJVjnQG7EnFSQFN9QmfuA5sB+upIPzJLgScKpXECCoxNE40bB22LRqFwvd9vHvywUynSMtAgMi3tUTumVau1LeCBWMXYHPgUMeNGx4RoEJ+tg4gDHhfUoCEcXRX3aDBynbyi9/agR7qyFUbV8jCoSADtso98umPlfXWqDUeXUO0rT/n6+nuC7smYy9rd0aqWh0FFAmhXTKMOQKhTbZjzZgwYyAeOHou5rzNgIAeYfoYBA/nA9DMMGMgHjh4z52bAQB4wYzMGDOQDR58l5pUXDBgwKA3MfIYBA/nAjM0YMJAPHH1mDYABA3nAzGcYMJAPzNiMAQP5wKwBMGAgH5h+hgED+QDzGQX7mcsp4X2qNlSuNDS8N0yj+XyNKfFGLFULoFJEV83HtEOKngYlkQsg9tuIyHJd82UER4+Qew3glSH50vUa1e0vl3wsmYoBVesqLBNKXxaA3ZYxL5xjsxwjWtbfStpn2XNBiLQoejdK0VuFwyM/vVVqFiqCUHKB2FDzWi6t6iDffOaJvuDzD0WNXcPeDhHfvsfSOC+kRIhlGGZZS5iISCzMXNorqkVzoeaFEpdeBgqKJYmJ/VZShtJKpEAuGG/NBJ/ILlm6d5+KPykjmoUwigCN0jTz9vdiGQT5Y4GRtArXRvmFHPMZrGEyotgGKD5PCMU/Qg3RSzMbhFPJX2RvQmpxkKiSE6fmQsimK1jbQM8a1Jbj02uQhSg/pKYis4GUqaaLIKPActV5xQD0M9IfpL6jKxi/iWuv6Ng4sVEc7Gx5fD7VCZxUH+wplr80UKOIxamir8b9ZuVYGk9pxZFRBmpGYnN5ZiL8mjkhSO3D5y/1nWqVljIEAQPNB65i+V+bkteWGUp79h2J+kHEYOQSGKpCQm1XPEjpZ4TqVTrEKjF4iuUszRNSgJ9YBglRJLMdTYoiinRaailokJo4LRcEyKvYWihASoYsoeyApD4UZVeWdKiiYtmwMUgWWNRsoB4qj9mIf4fGNZ2iO5kM7/KsXs0mJj4B03Dl8+R7BShKQa5Y1Ewl8NxGQ0GF3kiKyiI1FwzSfshvthN1a9I/sAo+PNlKJzsnZDfeij76lYr7xkVf9hWXC1VyGcWgyjOwcQsJDFV0Sx2WV+HklxZkoCNpvq3PLjVUly2lN9Yp/e3+OhI/xlbiXU3/YOWSU8lsra3iEkl9AQ0DWr7IRSkg7ZQ9Os5UbBBcuXK2utjoEnIpDRFfvzk5VJedH5g/R8cggsuV0tKYGXAoqXgCNtnaRkKs6/pFpiItfRlBFQPj/JsX3Zx/xk4TTgkjySzQp/FjK8osLLHUTjWhXG6JoRDNhPJ49IEStqICXok+X9SEuHw21Uk1IS6fVTKohAlx/lHSa6EV0C3RFMoSpYy5y5KL7FmAPsllNmXH3kTyjkOzHOSpTkluvH+IzSajkDQSmuVQgaxItP/BJiTa/2ATKq3/wVZE64KwCZXW/2ATEu1/sAkh4+HI2wVLgI1lVUKgWIhQMyDThOQURGtKBirwbdhRtnkaoFC2TgASjCplxoWMhMope7LKAphNy9pdTXVzkRNZDhVq6H8IkS6otP6HELEiWv9DUKwIGQ+Hy1Xy5wcszc2VnqbsWcM1OTWVIMcgypcB0keJywWk33Y21qUxxCYkIgbZlRulhiJKYFCptUAWEgRILzCg+ZRmRaIdEc2KSjMhgmJF8poQUYZRXAU8b6aYZqsa2DDEhkqwKAmQrLUaxLNPN0E2uyqNqJ40K1K4I6KO5UrriKSaECFzRyRqQhw1d9zqgZmJiYrKBSmnZWQoHB1U3Lqqhah/YaGCp/5QaokpP2TMSG0AAWITbsIgrTQGZELYcqjAViR2LoRNSPaJkNRZECHPRKgC9jNaDqp+I7Uuu3JDCqJmo2rIkiN0OHUd+1B9TEsquoQhHCFtFFf2/odQaCLE4fIqYD+jUlQxJk9zZmbJepBUAsSqnYWpqQJJ4Vg/0tMRUVioFS0bEXUZEch40ksquqlIX1HaEI6Q04QI1UyEwISUvwZQSWBoQDZtTq6YoUUZgZUeAZmo7AB+ZM+QjrxxywjJdxNkPNVsB8HVpMgS0kUUXfaOSOG1BKIMHRGYEDM2KxNUZzkYWAVlNwBsNuoEFk+W3DMElmAibjKDrEi0/6EwCK2INheSPAsiZJgIiT2OgKyIajkcHjM2KzP09chd9rx81b6NRFQRDQ3oN2lakNRTBcoCZEfNCwuWk0vXzvi4c8V0ySDogkrrf8SakIwLcUpfy4b5jGaeyqh44Cip05Z9DU1UI/V0dcVyqgg4u9JG+Ighv0CmuwmYE7IiNH4j5BnCEcpbyyakbaoyYzOtg2Tbk2xRotqpOiuSPWW5LIco6ovAcjJEJjOyd0Sq21TlyHsGmYFmocMusSct9Rwq1lSOjpjnFNQJEECuTTOwHNzhYGAros2FsAlJnQiJ7gjJOxHiyP6UFQMtBIvFkhDKpzSuqL6q34pQjrJbDupwjKxGYh+s1rQuSBX9D1HKKI4Zm1VkSLYoUd1F/JJjlR3soq5SxvPB2UknEAHGU9qwSkYTIpSxI8ThM/0MgyIgZdAulTAfS3HQZ0Sl9QylmRChjE3V/wPSsOhrKRPM7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6" name="Picture 10" descr="Презентация на тему: &quot;Жер бедері жазықтар Таулар. Тау құрылысы Тау бөктері  (аңғары) Тау биік шыңы Тау етегі.&quot;. Скачать бесплатно и без регистрации."/>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lstStyle/>
          <a:p>
            <a:r>
              <a:rPr lang="kk-KZ" dirty="0" smtClean="0"/>
              <a:t>ЖжжЖЖана</a:t>
            </a:r>
            <a:endParaRPr lang="ru-RU" dirty="0"/>
          </a:p>
        </p:txBody>
      </p:sp>
      <p:sp>
        <p:nvSpPr>
          <p:cNvPr id="4" name="Прямоугольник 3"/>
          <p:cNvSpPr/>
          <p:nvPr/>
        </p:nvSpPr>
        <p:spPr>
          <a:xfrm>
            <a:off x="0" y="0"/>
            <a:ext cx="9144000" cy="12858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sz="5000" dirty="0" smtClean="0"/>
              <a:t>Таулардың түрлері</a:t>
            </a:r>
            <a:endParaRPr lang="ru-RU" sz="5000" dirty="0"/>
          </a:p>
        </p:txBody>
      </p:sp>
      <p:sp>
        <p:nvSpPr>
          <p:cNvPr id="5" name="Прямоугольник 4"/>
          <p:cNvSpPr/>
          <p:nvPr/>
        </p:nvSpPr>
        <p:spPr>
          <a:xfrm>
            <a:off x="0" y="1285860"/>
            <a:ext cx="2714612" cy="55721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smtClean="0"/>
              <a:t>Дөңес таулар- Жер астынан балқып шыққан </a:t>
            </a:r>
            <a:r>
              <a:rPr lang="kk-KZ" dirty="0" smtClean="0"/>
              <a:t>тастардан </a:t>
            </a:r>
            <a:r>
              <a:rPr lang="kk-KZ" dirty="0" smtClean="0"/>
              <a:t>пайда болады. Оңтүстік Дакотадағы  БЛЭК ХИЛЗ бен ВАЙОМИНГ, Нью-Иорк маңындағы Адирондак таулары- жыныстың қатпарланбай, </a:t>
            </a:r>
            <a:r>
              <a:rPr lang="kk-KZ" dirty="0" smtClean="0"/>
              <a:t>жақпарланбай,дөңгелей </a:t>
            </a:r>
            <a:r>
              <a:rPr lang="kk-KZ" dirty="0" smtClean="0"/>
              <a:t>үйіліп, биіктеуінің нәтижесінде пайда болған дөңес таулар</a:t>
            </a:r>
          </a:p>
          <a:p>
            <a:pPr algn="ctr"/>
            <a:endParaRPr lang="kk-KZ" dirty="0" smtClean="0"/>
          </a:p>
          <a:p>
            <a:pPr algn="ctr"/>
            <a:endParaRPr lang="kk-KZ" dirty="0" smtClean="0"/>
          </a:p>
          <a:p>
            <a:pPr algn="ctr"/>
            <a:endParaRPr lang="kk-KZ" dirty="0" smtClean="0"/>
          </a:p>
          <a:p>
            <a:pPr algn="ctr"/>
            <a:endParaRPr lang="kk-KZ" dirty="0" smtClean="0"/>
          </a:p>
          <a:p>
            <a:pPr algn="ctr"/>
            <a:endParaRPr lang="kk-KZ" dirty="0" smtClean="0"/>
          </a:p>
          <a:p>
            <a:pPr algn="ctr"/>
            <a:endParaRPr lang="ru-RU" dirty="0"/>
          </a:p>
        </p:txBody>
      </p:sp>
      <p:pic>
        <p:nvPicPr>
          <p:cNvPr id="20484" name="Picture 4" descr="National Geographic Qazaqstan&quot;"/>
          <p:cNvPicPr>
            <a:picLocks noChangeAspect="1" noChangeArrowheads="1"/>
          </p:cNvPicPr>
          <p:nvPr/>
        </p:nvPicPr>
        <p:blipFill>
          <a:blip r:embed="rId2" cstate="print"/>
          <a:srcRect/>
          <a:stretch>
            <a:fillRect/>
          </a:stretch>
        </p:blipFill>
        <p:spPr bwMode="auto">
          <a:xfrm>
            <a:off x="214282" y="5072074"/>
            <a:ext cx="2428860" cy="1571612"/>
          </a:xfrm>
          <a:prstGeom prst="rect">
            <a:avLst/>
          </a:prstGeom>
          <a:noFill/>
        </p:spPr>
      </p:pic>
      <p:sp>
        <p:nvSpPr>
          <p:cNvPr id="8" name="Прямоугольник 7"/>
          <p:cNvSpPr/>
          <p:nvPr/>
        </p:nvSpPr>
        <p:spPr>
          <a:xfrm>
            <a:off x="2714612" y="1285860"/>
            <a:ext cx="3214710" cy="55721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smtClean="0"/>
              <a:t>Қатпарлы таулар-Гималай</a:t>
            </a:r>
          </a:p>
          <a:p>
            <a:pPr algn="ctr"/>
            <a:r>
              <a:rPr lang="kk-KZ" dirty="0" smtClean="0"/>
              <a:t> мен АҚШ-тағы  Апалач, Еуропадағы Альпі тәрізді қатпарлы таулар жер қыртысындағы екі платформаның соғысып, мыжыраюының нәтижесінде түзілген. Жер салмағының қысымынан қойнауындағы температура көтеріліп, тереңде жатқан жыныстар қозғалып, қысылған сайын тікейіп, жерді жарып, жоғарыға шығады.</a:t>
            </a:r>
          </a:p>
          <a:p>
            <a:pPr algn="ctr"/>
            <a:endParaRPr lang="kk-KZ" dirty="0" smtClean="0"/>
          </a:p>
          <a:p>
            <a:pPr algn="ctr"/>
            <a:endParaRPr lang="kk-KZ" dirty="0" smtClean="0"/>
          </a:p>
          <a:p>
            <a:pPr algn="ctr"/>
            <a:endParaRPr lang="kk-KZ" dirty="0" smtClean="0"/>
          </a:p>
          <a:p>
            <a:pPr algn="ctr"/>
            <a:endParaRPr lang="kk-KZ" dirty="0" smtClean="0"/>
          </a:p>
          <a:p>
            <a:pPr algn="ctr"/>
            <a:endParaRPr lang="ru-RU" dirty="0"/>
          </a:p>
        </p:txBody>
      </p:sp>
      <p:pic>
        <p:nvPicPr>
          <p:cNvPr id="20486" name="Picture 6" descr="File:Big Almaty Lake (Bolshaya Almatinka) in June.jpg"/>
          <p:cNvPicPr>
            <a:picLocks noChangeAspect="1" noChangeArrowheads="1"/>
          </p:cNvPicPr>
          <p:nvPr/>
        </p:nvPicPr>
        <p:blipFill>
          <a:blip r:embed="rId3"/>
          <a:srcRect/>
          <a:stretch>
            <a:fillRect/>
          </a:stretch>
        </p:blipFill>
        <p:spPr bwMode="auto">
          <a:xfrm>
            <a:off x="2857488" y="5123267"/>
            <a:ext cx="2884481" cy="1520443"/>
          </a:xfrm>
          <a:prstGeom prst="rect">
            <a:avLst/>
          </a:prstGeom>
          <a:noFill/>
        </p:spPr>
      </p:pic>
      <p:sp>
        <p:nvSpPr>
          <p:cNvPr id="10" name="Прямоугольник 9"/>
          <p:cNvSpPr/>
          <p:nvPr/>
        </p:nvSpPr>
        <p:spPr>
          <a:xfrm>
            <a:off x="5786446" y="1285860"/>
            <a:ext cx="3357554" cy="55721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sz="1700" dirty="0" smtClean="0"/>
              <a:t>Жанартаулық таулар- жер қабығында үлкен тесіктер мен жарықтар болады. Кейде сол жерлерден балқыған сұйық лава мен жерасты газдары шығады. Жер астынан сығылып, күшпен шыққан газдар қопарғыш заттар сияқты атқылап, сұйық лава бүркиді. Одан атылып шыққан заттар жоғары ұшып барып, суып, қатаяды да, төменге түседі. Осылай Клифорнияның солтүстігінде гі Каскад тау тізбегі жанартаулық таулардын түзілген.</a:t>
            </a:r>
          </a:p>
          <a:p>
            <a:pPr algn="ctr"/>
            <a:endParaRPr lang="kk-KZ" sz="1700" dirty="0" smtClean="0"/>
          </a:p>
          <a:p>
            <a:pPr algn="ctr"/>
            <a:r>
              <a:rPr lang="kk-KZ" sz="1700" dirty="0" smtClean="0"/>
              <a:t> </a:t>
            </a:r>
          </a:p>
          <a:p>
            <a:pPr algn="ctr"/>
            <a:endParaRPr lang="kk-KZ" dirty="0" smtClean="0"/>
          </a:p>
          <a:p>
            <a:pPr algn="ctr"/>
            <a:endParaRPr lang="kk-KZ" dirty="0" smtClean="0"/>
          </a:p>
          <a:p>
            <a:pPr algn="ctr"/>
            <a:endParaRPr lang="kk-KZ" dirty="0" smtClean="0"/>
          </a:p>
          <a:p>
            <a:pPr algn="ctr"/>
            <a:endParaRPr lang="ru-RU" dirty="0"/>
          </a:p>
        </p:txBody>
      </p:sp>
      <p:pic>
        <p:nvPicPr>
          <p:cNvPr id="20488" name="Picture 8" descr="AVO Image 81081: Gareloi"/>
          <p:cNvPicPr>
            <a:picLocks noChangeAspect="1" noChangeArrowheads="1"/>
          </p:cNvPicPr>
          <p:nvPr/>
        </p:nvPicPr>
        <p:blipFill>
          <a:blip r:embed="rId4"/>
          <a:srcRect/>
          <a:stretch>
            <a:fillRect/>
          </a:stretch>
        </p:blipFill>
        <p:spPr bwMode="auto">
          <a:xfrm>
            <a:off x="5857884" y="5143512"/>
            <a:ext cx="3052855" cy="150019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4578" name="Picture 2" descr="Физикалық география: литосфера, атмосфера, гидросфера, биосфера - online  presentation"/>
          <p:cNvPicPr>
            <a:picLocks noChangeAspect="1" noChangeArrowheads="1"/>
          </p:cNvPicPr>
          <p:nvPr/>
        </p:nvPicPr>
        <p:blipFill>
          <a:blip r:embed="rId2"/>
          <a:srcRect/>
          <a:stretch>
            <a:fillRect/>
          </a:stretch>
        </p:blipFill>
        <p:spPr bwMode="auto">
          <a:xfrm>
            <a:off x="0" y="1"/>
            <a:ext cx="9358346"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328</Words>
  <PresentationFormat>Экран (4:3)</PresentationFormat>
  <Paragraphs>60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Суретке қарап тақырыпты анықтайық</vt:lpstr>
      <vt:lpstr>5 сынып жаратылыстану</vt:lpstr>
      <vt:lpstr>  Оқу мақсаты: - Өлі табиғатта болатын үдерістерді атау, білу - Өлі табиғаттағы болып жатқан үдерістердің себеп-салдарларын түсіндіру - Өлі табиғатта болатын үдерістерінің байланысын анықтайды, себебін талдау  </vt:lpstr>
      <vt:lpstr> Бүгінгі сабақтың тақырыбын және мақсатын анықтау үшін өткен тақырыпты еске салу мақсатында жалпылама сұрақтар қою. </vt:lpstr>
      <vt:lpstr>Слайд 5</vt:lpstr>
      <vt:lpstr>Слайд 6</vt:lpstr>
      <vt:lpstr>Слайд 7</vt:lpstr>
      <vt:lpstr>Слайд 8</vt:lpstr>
      <vt:lpstr>Слайд 9</vt:lpstr>
      <vt:lpstr>Тапсырма-1</vt:lpstr>
      <vt:lpstr>Тапсырма-2</vt:lpstr>
      <vt:lpstr>Кері байланыс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Суретке қарап тақырыпты анықтайық</dc:title>
  <dc:creator>Asus</dc:creator>
  <cp:lastModifiedBy>Asus</cp:lastModifiedBy>
  <cp:revision>99</cp:revision>
  <dcterms:created xsi:type="dcterms:W3CDTF">2021-01-22T05:11:19Z</dcterms:created>
  <dcterms:modified xsi:type="dcterms:W3CDTF">2021-01-26T03:42:50Z</dcterms:modified>
</cp:coreProperties>
</file>