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3" r:id="rId1"/>
  </p:sld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AB602BA1-A0E3-4226-9B71-FC7C55B12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479EAD6D-2A88-43DB-82B4-044CC9E902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AF1E59-6D0C-492F-BA8F-5E2EF897EF8D}" type="datetimeFigureOut">
              <a:rPr lang="ru-RU" smtClean="0"/>
              <a:t>22.01.2021</a:t>
            </a:fld>
            <a:endParaRPr lang="ru-RU"/>
          </a:p>
        </p:txBody>
      </p:sp>
      <p:sp>
        <p:nvSpPr>
          <p:cNvPr id="4" name="Нижний колонтитул 3">
            <a:extLst>
              <a:ext uri="{FF2B5EF4-FFF2-40B4-BE49-F238E27FC236}">
                <a16:creationId xmlns:a16="http://schemas.microsoft.com/office/drawing/2014/main" id="{95557CAA-B282-482A-87C4-2C74D44601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146280C8-9CEB-4813-A515-F7085922E6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6BAB45-6357-405C-A0F0-BCD52B4EDD22}" type="slidenum">
              <a:rPr lang="ru-RU" smtClean="0"/>
              <a:t>‹#›</a:t>
            </a:fld>
            <a:endParaRPr lang="ru-RU"/>
          </a:p>
        </p:txBody>
      </p:sp>
    </p:spTree>
    <p:extLst>
      <p:ext uri="{BB962C8B-B14F-4D97-AF65-F5344CB8AC3E}">
        <p14:creationId xmlns:p14="http://schemas.microsoft.com/office/powerpoint/2010/main" val="27513566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9371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84830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377339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86926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54912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58625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43886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83162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47439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577878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02498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988230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51206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194842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302028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664C608-40B1-4030-A28D-5B74BC98ADCE}"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32114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64C608-40B1-4030-A28D-5B74BC98ADCE}" type="datetimeFigureOut">
              <a:rPr lang="en-US" smtClean="0"/>
              <a:t>1/22/2021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185909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E434C69-DDD9-4274-8337-D7697065DCC7}"/>
              </a:ext>
            </a:extLst>
          </p:cNvPr>
          <p:cNvSpPr>
            <a:spLocks noGrp="1"/>
          </p:cNvSpPr>
          <p:nvPr>
            <p:ph type="subTitle" idx="1"/>
          </p:nvPr>
        </p:nvSpPr>
        <p:spPr>
          <a:xfrm>
            <a:off x="209550" y="77788"/>
            <a:ext cx="11401425" cy="4284662"/>
          </a:xfrm>
        </p:spPr>
        <p:txBody>
          <a:bodyPr>
            <a:noAutofit/>
          </a:bodyPr>
          <a:lstStyle/>
          <a:p>
            <a:pPr algn="ctr"/>
            <a:r>
              <a:rPr lang="kk-KZ" sz="6600" b="1" dirty="0">
                <a:solidFill>
                  <a:schemeClr val="accent2">
                    <a:lumMod val="75000"/>
                  </a:schemeClr>
                </a:solidFill>
                <a:latin typeface="Times New Roman" panose="02020603050405020304" pitchFamily="18" charset="0"/>
                <a:cs typeface="Times New Roman" panose="02020603050405020304" pitchFamily="18" charset="0"/>
              </a:rPr>
              <a:t>Таулардың түзілуі (пайда болуы). Тау жыныстарының үгілуі.</a:t>
            </a:r>
            <a:endParaRPr lang="ru-RU" sz="66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026" name="Picture 2" descr="Қазақстан аумағының геологиялық құрылысы - Студент">
            <a:extLst>
              <a:ext uri="{FF2B5EF4-FFF2-40B4-BE49-F238E27FC236}">
                <a16:creationId xmlns:a16="http://schemas.microsoft.com/office/drawing/2014/main" id="{979CAD61-A0C4-4B77-A984-E4F078BB9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3220244"/>
            <a:ext cx="12277725" cy="3637756"/>
          </a:xfrm>
          <a:prstGeom prst="rect">
            <a:avLst/>
          </a:prstGeom>
          <a:noFill/>
          <a:extLst>
            <a:ext uri="{909E8E84-426E-40DD-AFC4-6F175D3DCCD1}">
              <a14:hiddenFill xmlns:a14="http://schemas.microsoft.com/office/drawing/2010/main">
                <a:solidFill>
                  <a:srgbClr val="FFFFFF"/>
                </a:solidFill>
              </a14:hiddenFill>
            </a:ext>
          </a:extLst>
        </p:spPr>
      </p:pic>
      <p:pic>
        <p:nvPicPr>
          <p:cNvPr id="4" name="Звук 3">
            <a:hlinkClick r:id="" action="ppaction://media"/>
            <a:extLst>
              <a:ext uri="{FF2B5EF4-FFF2-40B4-BE49-F238E27FC236}">
                <a16:creationId xmlns:a16="http://schemas.microsoft.com/office/drawing/2014/main" id="{EE461C02-1F29-49FA-9EAA-D7739F06B2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56595548"/>
      </p:ext>
    </p:extLst>
  </p:cSld>
  <p:clrMapOvr>
    <a:masterClrMapping/>
  </p:clrMapOvr>
  <mc:AlternateContent xmlns:mc="http://schemas.openxmlformats.org/markup-compatibility/2006" xmlns:p14="http://schemas.microsoft.com/office/powerpoint/2010/main">
    <mc:Choice Requires="p14">
      <p:transition spd="slow" p14:dur="2000" advTm="9516"/>
    </mc:Choice>
    <mc:Fallback xmlns="">
      <p:transition spd="slow" advTm="9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C0E8E-314E-433B-B9B1-6DAD7BA268E9}"/>
              </a:ext>
            </a:extLst>
          </p:cNvPr>
          <p:cNvSpPr txBox="1"/>
          <p:nvPr/>
        </p:nvSpPr>
        <p:spPr>
          <a:xfrm>
            <a:off x="66675" y="189401"/>
            <a:ext cx="12125325" cy="5655394"/>
          </a:xfrm>
          <a:prstGeom prst="rect">
            <a:avLst/>
          </a:prstGeom>
          <a:noFill/>
        </p:spPr>
        <p:txBody>
          <a:bodyPr wrap="square">
            <a:spAutoFit/>
          </a:bodyPr>
          <a:lstStyle/>
          <a:p>
            <a:pPr>
              <a:lnSpc>
                <a:spcPct val="107000"/>
              </a:lnSpc>
              <a:spcAft>
                <a:spcPts val="800"/>
              </a:spcAft>
            </a:pPr>
            <a:r>
              <a:rPr lang="kk-KZ" sz="3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2- тапсырма. Бос орындарға тиісті </a:t>
            </a:r>
            <a:r>
              <a:rPr lang="kk-KZ" sz="3600" b="1"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(шұңқырлар, жер бедерінде, </a:t>
            </a:r>
            <a:r>
              <a:rPr lang="kk-KZ" sz="3600" b="1"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микроағзалар</a:t>
            </a:r>
            <a:r>
              <a:rPr lang="kk-KZ" sz="3600" b="1"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kk-KZ" sz="3600" b="1"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3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сөздерді жаз. </a:t>
            </a:r>
            <a:endParaRPr lang="ru-RU" sz="3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3600"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Биологиялық үгілу нәтижесінде ................ .......................... пішіндер қалыптасады. Тау жыныстарына ............................................ әсер етеді. Олар жер бедерін ояды. Осындай әсердің нәтижесінде жыныстардың бетінде  ..................................... пайда болады. Бұдан кейін бұл шұңқырларда өсімдіктер өсіп, жануарлар мекендейді.</a:t>
            </a:r>
            <a:endParaRPr lang="ru-RU" sz="36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kk-KZ" sz="360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a:solidFill>
                <a:schemeClr val="accent2"/>
              </a:solidFill>
              <a:latin typeface="Times New Roman" panose="02020603050405020304" pitchFamily="18" charset="0"/>
              <a:cs typeface="Times New Roman" panose="02020603050405020304" pitchFamily="18" charset="0"/>
            </a:endParaRPr>
          </a:p>
        </p:txBody>
      </p:sp>
      <p:pic>
        <p:nvPicPr>
          <p:cNvPr id="4" name="Звук 3">
            <a:hlinkClick r:id="" action="ppaction://media"/>
            <a:extLst>
              <a:ext uri="{FF2B5EF4-FFF2-40B4-BE49-F238E27FC236}">
                <a16:creationId xmlns:a16="http://schemas.microsoft.com/office/drawing/2014/main" id="{3799A7E5-6BFE-4E45-B322-A29232CFD0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965247924"/>
      </p:ext>
    </p:extLst>
  </p:cSld>
  <p:clrMapOvr>
    <a:masterClrMapping/>
  </p:clrMapOvr>
  <mc:AlternateContent xmlns:mc="http://schemas.openxmlformats.org/markup-compatibility/2006" xmlns:p14="http://schemas.microsoft.com/office/powerpoint/2010/main">
    <mc:Choice Requires="p14">
      <p:transition spd="slow" p14:dur="2000" advTm="16101"/>
    </mc:Choice>
    <mc:Fallback xmlns="">
      <p:transition spd="slow" advTm="161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3D1FFA-0C3B-4049-995E-4360A347F4EF}"/>
              </a:ext>
            </a:extLst>
          </p:cNvPr>
          <p:cNvSpPr txBox="1"/>
          <p:nvPr/>
        </p:nvSpPr>
        <p:spPr>
          <a:xfrm>
            <a:off x="628649" y="390525"/>
            <a:ext cx="11115675" cy="1569660"/>
          </a:xfrm>
          <a:prstGeom prst="rect">
            <a:avLst/>
          </a:prstGeom>
          <a:noFill/>
        </p:spPr>
        <p:txBody>
          <a:bodyPr wrap="square" rtlCol="0">
            <a:spAutoFit/>
          </a:bodyPr>
          <a:lstStyle/>
          <a:p>
            <a:r>
              <a:rPr lang="en-US" sz="3600" b="1" dirty="0">
                <a:solidFill>
                  <a:schemeClr val="accent5">
                    <a:lumMod val="75000"/>
                  </a:schemeClr>
                </a:solidFill>
                <a:latin typeface="Times New Roman" panose="02020603050405020304" pitchFamily="18" charset="0"/>
                <a:cs typeface="Times New Roman" panose="02020603050405020304" pitchFamily="18" charset="0"/>
              </a:rPr>
              <a:t>3 - </a:t>
            </a:r>
            <a:r>
              <a:rPr lang="kk-KZ" sz="3600" b="1" dirty="0">
                <a:solidFill>
                  <a:schemeClr val="accent5">
                    <a:lumMod val="75000"/>
                  </a:schemeClr>
                </a:solidFill>
                <a:latin typeface="Times New Roman" panose="02020603050405020304" pitchFamily="18" charset="0"/>
                <a:cs typeface="Times New Roman" panose="02020603050405020304" pitchFamily="18" charset="0"/>
              </a:rPr>
              <a:t>тапсырма.</a:t>
            </a:r>
            <a:r>
              <a:rPr lang="en-US" sz="3600" b="1" dirty="0">
                <a:solidFill>
                  <a:schemeClr val="accent5">
                    <a:lumMod val="75000"/>
                  </a:schemeClr>
                </a:solidFill>
                <a:latin typeface="Times New Roman" panose="02020603050405020304" pitchFamily="18" charset="0"/>
                <a:cs typeface="Times New Roman" panose="02020603050405020304" pitchFamily="18" charset="0"/>
              </a:rPr>
              <a:t> </a:t>
            </a:r>
            <a:r>
              <a:rPr lang="kk-KZ" sz="36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Тау жыныстарының бұзылуына әсер ететін факторларды </a:t>
            </a:r>
            <a:r>
              <a:rPr lang="kk-KZ" sz="3600" b="1"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сәйкестендір</a:t>
            </a:r>
            <a:r>
              <a:rPr lang="kk-KZ" sz="36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kk-KZ" sz="2400" dirty="0"/>
              <a:t> </a:t>
            </a:r>
            <a:endParaRPr lang="ru-RU" sz="2400" dirty="0"/>
          </a:p>
        </p:txBody>
      </p:sp>
      <p:graphicFrame>
        <p:nvGraphicFramePr>
          <p:cNvPr id="7" name="Таблица 7">
            <a:extLst>
              <a:ext uri="{FF2B5EF4-FFF2-40B4-BE49-F238E27FC236}">
                <a16:creationId xmlns:a16="http://schemas.microsoft.com/office/drawing/2014/main" id="{E745432A-8CE6-4E30-9CCB-FA9527992B38}"/>
              </a:ext>
            </a:extLst>
          </p:cNvPr>
          <p:cNvGraphicFramePr>
            <a:graphicFrameLocks noGrp="1"/>
          </p:cNvGraphicFramePr>
          <p:nvPr>
            <p:extLst>
              <p:ext uri="{D42A27DB-BD31-4B8C-83A1-F6EECF244321}">
                <p14:modId xmlns:p14="http://schemas.microsoft.com/office/powerpoint/2010/main" val="1575010690"/>
              </p:ext>
            </p:extLst>
          </p:nvPr>
        </p:nvGraphicFramePr>
        <p:xfrm>
          <a:off x="447676" y="1960185"/>
          <a:ext cx="10791824" cy="4124748"/>
        </p:xfrm>
        <a:graphic>
          <a:graphicData uri="http://schemas.openxmlformats.org/drawingml/2006/table">
            <a:tbl>
              <a:tblPr firstRow="1" bandRow="1">
                <a:tableStyleId>{5C22544A-7EE6-4342-B048-85BDC9FD1C3A}</a:tableStyleId>
              </a:tblPr>
              <a:tblGrid>
                <a:gridCol w="6324378">
                  <a:extLst>
                    <a:ext uri="{9D8B030D-6E8A-4147-A177-3AD203B41FA5}">
                      <a16:colId xmlns:a16="http://schemas.microsoft.com/office/drawing/2014/main" val="314711851"/>
                    </a:ext>
                  </a:extLst>
                </a:gridCol>
                <a:gridCol w="4467446">
                  <a:extLst>
                    <a:ext uri="{9D8B030D-6E8A-4147-A177-3AD203B41FA5}">
                      <a16:colId xmlns:a16="http://schemas.microsoft.com/office/drawing/2014/main" val="1349998904"/>
                    </a:ext>
                  </a:extLst>
                </a:gridCol>
              </a:tblGrid>
              <a:tr h="687458">
                <a:tc>
                  <a:txBody>
                    <a:bodyPr/>
                    <a:lstStyle/>
                    <a:p>
                      <a:pPr algn="ctr"/>
                      <a:r>
                        <a:rPr lang="kk-KZ" sz="3600" dirty="0">
                          <a:solidFill>
                            <a:schemeClr val="accent4">
                              <a:lumMod val="50000"/>
                            </a:schemeClr>
                          </a:solidFill>
                          <a:latin typeface="Times New Roman" panose="02020603050405020304" pitchFamily="18" charset="0"/>
                          <a:cs typeface="Times New Roman" panose="02020603050405020304" pitchFamily="18" charset="0"/>
                        </a:rPr>
                        <a:t>Факторлар</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kk-KZ" sz="3600" dirty="0">
                          <a:solidFill>
                            <a:schemeClr val="accent4">
                              <a:lumMod val="50000"/>
                            </a:schemeClr>
                          </a:solidFill>
                          <a:latin typeface="Times New Roman" panose="02020603050405020304" pitchFamily="18" charset="0"/>
                          <a:cs typeface="Times New Roman" panose="02020603050405020304" pitchFamily="18" charset="0"/>
                        </a:rPr>
                        <a:t>Әсер ететін күш</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7865179"/>
                  </a:ext>
                </a:extLst>
              </a:tr>
              <a:tr h="687458">
                <a:tc>
                  <a:txBody>
                    <a:bodyPr/>
                    <a:lstStyle/>
                    <a:p>
                      <a:r>
                        <a:rPr lang="en-US" sz="3600" dirty="0">
                          <a:solidFill>
                            <a:schemeClr val="accent4">
                              <a:lumMod val="50000"/>
                            </a:schemeClr>
                          </a:solidFill>
                          <a:latin typeface="Times New Roman" panose="02020603050405020304" pitchFamily="18" charset="0"/>
                          <a:cs typeface="Times New Roman" panose="02020603050405020304" pitchFamily="18" charset="0"/>
                        </a:rPr>
                        <a:t>1. </a:t>
                      </a:r>
                      <a:r>
                        <a:rPr lang="kk-KZ" sz="3600" dirty="0">
                          <a:solidFill>
                            <a:schemeClr val="accent4">
                              <a:lumMod val="50000"/>
                            </a:schemeClr>
                          </a:solidFill>
                          <a:latin typeface="Times New Roman" panose="02020603050405020304" pitchFamily="18" charset="0"/>
                          <a:cs typeface="Times New Roman" panose="02020603050405020304" pitchFamily="18" charset="0"/>
                        </a:rPr>
                        <a:t>Тау жасалу үрдісі</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tc>
                  <a:txBody>
                    <a:bodyPr/>
                    <a:lstStyle/>
                    <a:p>
                      <a:r>
                        <a:rPr lang="kk-KZ" sz="3600" dirty="0">
                          <a:solidFill>
                            <a:schemeClr val="accent4">
                              <a:lumMod val="50000"/>
                            </a:schemeClr>
                          </a:solidFill>
                          <a:latin typeface="Times New Roman" panose="02020603050405020304" pitchFamily="18" charset="0"/>
                          <a:cs typeface="Times New Roman" panose="02020603050405020304" pitchFamily="18" charset="0"/>
                        </a:rPr>
                        <a:t>А. Ішкі күштер</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949989"/>
                  </a:ext>
                </a:extLst>
              </a:tr>
              <a:tr h="687458">
                <a:tc>
                  <a:txBody>
                    <a:bodyPr/>
                    <a:lstStyle/>
                    <a:p>
                      <a:r>
                        <a:rPr lang="en-US" sz="3600" dirty="0">
                          <a:solidFill>
                            <a:schemeClr val="accent4">
                              <a:lumMod val="50000"/>
                            </a:schemeClr>
                          </a:solidFill>
                          <a:latin typeface="Times New Roman" panose="02020603050405020304" pitchFamily="18" charset="0"/>
                          <a:cs typeface="Times New Roman" panose="02020603050405020304" pitchFamily="18" charset="0"/>
                        </a:rPr>
                        <a:t>2. </a:t>
                      </a:r>
                      <a:r>
                        <a:rPr lang="ru-RU" sz="3600" dirty="0" err="1">
                          <a:solidFill>
                            <a:schemeClr val="accent4">
                              <a:lumMod val="50000"/>
                            </a:schemeClr>
                          </a:solidFill>
                          <a:latin typeface="Times New Roman" panose="02020603050405020304" pitchFamily="18" charset="0"/>
                          <a:cs typeface="Times New Roman" panose="02020603050405020304" pitchFamily="18" charset="0"/>
                        </a:rPr>
                        <a:t>Күн</a:t>
                      </a:r>
                      <a:r>
                        <a:rPr lang="ru-RU" sz="3600" dirty="0">
                          <a:solidFill>
                            <a:schemeClr val="accent4">
                              <a:lumMod val="50000"/>
                            </a:schemeClr>
                          </a:solidFill>
                          <a:latin typeface="Times New Roman" panose="02020603050405020304" pitchFamily="18" charset="0"/>
                          <a:cs typeface="Times New Roman" panose="02020603050405020304" pitchFamily="18" charset="0"/>
                        </a:rPr>
                        <a:t> </a:t>
                      </a:r>
                      <a:r>
                        <a:rPr lang="ru-RU" sz="3600" dirty="0" err="1">
                          <a:solidFill>
                            <a:schemeClr val="accent4">
                              <a:lumMod val="50000"/>
                            </a:schemeClr>
                          </a:solidFill>
                          <a:latin typeface="Times New Roman" panose="02020603050405020304" pitchFamily="18" charset="0"/>
                          <a:cs typeface="Times New Roman" panose="02020603050405020304" pitchFamily="18" charset="0"/>
                        </a:rPr>
                        <a:t>сәулесі</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tc>
                  <a:txBody>
                    <a:bodyPr/>
                    <a:lstStyle/>
                    <a:p>
                      <a:r>
                        <a:rPr lang="kk-KZ" sz="3600" dirty="0">
                          <a:solidFill>
                            <a:schemeClr val="accent4">
                              <a:lumMod val="50000"/>
                            </a:schemeClr>
                          </a:solidFill>
                          <a:latin typeface="Times New Roman" panose="02020603050405020304" pitchFamily="18" charset="0"/>
                          <a:cs typeface="Times New Roman" panose="02020603050405020304" pitchFamily="18" charset="0"/>
                        </a:rPr>
                        <a:t>Ә. Сыртқы күштер</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9388649"/>
                  </a:ext>
                </a:extLst>
              </a:tr>
              <a:tr h="687458">
                <a:tc>
                  <a:txBody>
                    <a:bodyPr/>
                    <a:lstStyle/>
                    <a:p>
                      <a:r>
                        <a:rPr lang="en-US" sz="3600" dirty="0">
                          <a:solidFill>
                            <a:schemeClr val="accent4">
                              <a:lumMod val="50000"/>
                            </a:schemeClr>
                          </a:solidFill>
                          <a:latin typeface="Times New Roman" panose="02020603050405020304" pitchFamily="18" charset="0"/>
                          <a:cs typeface="Times New Roman" panose="02020603050405020304" pitchFamily="18" charset="0"/>
                        </a:rPr>
                        <a:t>3. </a:t>
                      </a:r>
                      <a:r>
                        <a:rPr lang="kk-KZ" sz="3600" dirty="0">
                          <a:solidFill>
                            <a:schemeClr val="accent4">
                              <a:lumMod val="50000"/>
                            </a:schemeClr>
                          </a:solidFill>
                          <a:latin typeface="Times New Roman" panose="02020603050405020304" pitchFamily="18" charset="0"/>
                          <a:cs typeface="Times New Roman" panose="02020603050405020304" pitchFamily="18" charset="0"/>
                        </a:rPr>
                        <a:t>Жанартау атқылау</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tc>
                  <a:txBody>
                    <a:bodyPr/>
                    <a:lstStyle/>
                    <a:p>
                      <a:r>
                        <a:rPr lang="kk-KZ" sz="3600" dirty="0">
                          <a:solidFill>
                            <a:schemeClr val="accent4">
                              <a:lumMod val="50000"/>
                            </a:schemeClr>
                          </a:solidFill>
                          <a:latin typeface="Times New Roman" panose="02020603050405020304" pitchFamily="18" charset="0"/>
                          <a:cs typeface="Times New Roman" panose="02020603050405020304" pitchFamily="18" charset="0"/>
                        </a:rPr>
                        <a:t>Б. Ішкі күштер</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8383715"/>
                  </a:ext>
                </a:extLst>
              </a:tr>
              <a:tr h="687458">
                <a:tc>
                  <a:txBody>
                    <a:bodyPr/>
                    <a:lstStyle/>
                    <a:p>
                      <a:r>
                        <a:rPr lang="en-US" sz="3600" dirty="0">
                          <a:solidFill>
                            <a:schemeClr val="accent4">
                              <a:lumMod val="50000"/>
                            </a:schemeClr>
                          </a:solidFill>
                          <a:latin typeface="Times New Roman" panose="02020603050405020304" pitchFamily="18" charset="0"/>
                          <a:cs typeface="Times New Roman" panose="02020603050405020304" pitchFamily="18" charset="0"/>
                        </a:rPr>
                        <a:t>4. </a:t>
                      </a:r>
                      <a:r>
                        <a:rPr lang="kk-KZ" sz="3600" dirty="0">
                          <a:solidFill>
                            <a:schemeClr val="accent4">
                              <a:lumMod val="50000"/>
                            </a:schemeClr>
                          </a:solidFill>
                          <a:latin typeface="Times New Roman" panose="02020603050405020304" pitchFamily="18" charset="0"/>
                          <a:cs typeface="Times New Roman" panose="02020603050405020304" pitchFamily="18" charset="0"/>
                        </a:rPr>
                        <a:t>Жел</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tc>
                  <a:txBody>
                    <a:bodyPr/>
                    <a:lstStyle/>
                    <a:p>
                      <a:r>
                        <a:rPr lang="kk-KZ" sz="3600" dirty="0">
                          <a:solidFill>
                            <a:schemeClr val="accent4">
                              <a:lumMod val="50000"/>
                            </a:schemeClr>
                          </a:solidFill>
                          <a:latin typeface="Times New Roman" panose="02020603050405020304" pitchFamily="18" charset="0"/>
                          <a:cs typeface="Times New Roman" panose="02020603050405020304" pitchFamily="18" charset="0"/>
                        </a:rPr>
                        <a:t>В. Сыртқы күштер</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791469"/>
                  </a:ext>
                </a:extLst>
              </a:tr>
              <a:tr h="687458">
                <a:tc>
                  <a:txBody>
                    <a:bodyPr/>
                    <a:lstStyle/>
                    <a:p>
                      <a:r>
                        <a:rPr lang="en-US" sz="3600" dirty="0">
                          <a:solidFill>
                            <a:schemeClr val="accent4">
                              <a:lumMod val="50000"/>
                            </a:schemeClr>
                          </a:solidFill>
                          <a:latin typeface="Times New Roman" panose="02020603050405020304" pitchFamily="18" charset="0"/>
                          <a:cs typeface="Times New Roman" panose="02020603050405020304" pitchFamily="18" charset="0"/>
                        </a:rPr>
                        <a:t>5. </a:t>
                      </a:r>
                      <a:r>
                        <a:rPr lang="kk-KZ" sz="3600" dirty="0">
                          <a:solidFill>
                            <a:schemeClr val="accent4">
                              <a:lumMod val="50000"/>
                            </a:schemeClr>
                          </a:solidFill>
                          <a:latin typeface="Times New Roman" panose="02020603050405020304" pitchFamily="18" charset="0"/>
                          <a:cs typeface="Times New Roman" panose="02020603050405020304" pitchFamily="18" charset="0"/>
                        </a:rPr>
                        <a:t>Тірі ағзалар</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tc>
                  <a:txBody>
                    <a:bodyPr/>
                    <a:lstStyle/>
                    <a:p>
                      <a:r>
                        <a:rPr lang="kk-KZ" sz="3600" dirty="0">
                          <a:solidFill>
                            <a:schemeClr val="accent4">
                              <a:lumMod val="50000"/>
                            </a:schemeClr>
                          </a:solidFill>
                          <a:latin typeface="Times New Roman" panose="02020603050405020304" pitchFamily="18" charset="0"/>
                          <a:cs typeface="Times New Roman" panose="02020603050405020304" pitchFamily="18" charset="0"/>
                        </a:rPr>
                        <a:t>Г. Сыртқы күштер</a:t>
                      </a:r>
                      <a:endParaRPr lang="ru-RU" sz="3600" dirty="0">
                        <a:solidFill>
                          <a:schemeClr val="accent4">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34154815"/>
                  </a:ext>
                </a:extLst>
              </a:tr>
            </a:tbl>
          </a:graphicData>
        </a:graphic>
      </p:graphicFrame>
      <p:pic>
        <p:nvPicPr>
          <p:cNvPr id="3" name="Звук 2">
            <a:hlinkClick r:id="" action="ppaction://media"/>
            <a:extLst>
              <a:ext uri="{FF2B5EF4-FFF2-40B4-BE49-F238E27FC236}">
                <a16:creationId xmlns:a16="http://schemas.microsoft.com/office/drawing/2014/main" id="{49701A4E-AC19-472D-B709-4899E23DDE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96183976"/>
      </p:ext>
    </p:extLst>
  </p:cSld>
  <p:clrMapOvr>
    <a:masterClrMapping/>
  </p:clrMapOvr>
  <mc:AlternateContent xmlns:mc="http://schemas.openxmlformats.org/markup-compatibility/2006" xmlns:p14="http://schemas.microsoft.com/office/powerpoint/2010/main">
    <mc:Choice Requires="p14">
      <p:transition spd="slow" p14:dur="2000" advTm="20536"/>
    </mc:Choice>
    <mc:Fallback xmlns="">
      <p:transition spd="slow" advTm="20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DC9A2BD-9A00-4B73-BAB9-16EB95DCF3F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344150" cy="6858000"/>
          </a:xfrm>
          <a:prstGeom prst="rect">
            <a:avLst/>
          </a:prstGeom>
          <a:noFill/>
        </p:spPr>
      </p:pic>
      <p:pic>
        <p:nvPicPr>
          <p:cNvPr id="4" name="Звук 3">
            <a:hlinkClick r:id="" action="ppaction://media"/>
            <a:extLst>
              <a:ext uri="{FF2B5EF4-FFF2-40B4-BE49-F238E27FC236}">
                <a16:creationId xmlns:a16="http://schemas.microsoft.com/office/drawing/2014/main" id="{895CBD75-9887-42BA-9E5C-3929184D50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22888559"/>
      </p:ext>
    </p:extLst>
  </p:cSld>
  <p:clrMapOvr>
    <a:masterClrMapping/>
  </p:clrMapOvr>
  <mc:AlternateContent xmlns:mc="http://schemas.openxmlformats.org/markup-compatibility/2006" xmlns:p14="http://schemas.microsoft.com/office/powerpoint/2010/main">
    <mc:Choice Requires="p14">
      <p:transition spd="slow" p14:dur="2000" advTm="54615"/>
    </mc:Choice>
    <mc:Fallback xmlns="">
      <p:transition spd="slow" advTm="546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AF076-C55A-4A5D-97D4-F0C651AF7D16}"/>
              </a:ext>
            </a:extLst>
          </p:cNvPr>
          <p:cNvSpPr txBox="1"/>
          <p:nvPr/>
        </p:nvSpPr>
        <p:spPr>
          <a:xfrm>
            <a:off x="323850" y="838200"/>
            <a:ext cx="11334750" cy="3785652"/>
          </a:xfrm>
          <a:prstGeom prst="rect">
            <a:avLst/>
          </a:prstGeom>
          <a:noFill/>
        </p:spPr>
        <p:txBody>
          <a:bodyPr wrap="square" rtlCol="0">
            <a:spAutoFit/>
          </a:bodyPr>
          <a:lstStyle/>
          <a:p>
            <a:r>
              <a:rPr lang="kk-KZ" sz="4800" b="1" dirty="0">
                <a:solidFill>
                  <a:schemeClr val="accent5">
                    <a:lumMod val="75000"/>
                  </a:schemeClr>
                </a:solidFill>
                <a:latin typeface="Times New Roman" panose="02020603050405020304" pitchFamily="18" charset="0"/>
                <a:cs typeface="Times New Roman" panose="02020603050405020304" pitchFamily="18" charset="0"/>
              </a:rPr>
              <a:t>Оқу мақсаты: </a:t>
            </a:r>
          </a:p>
          <a:p>
            <a:r>
              <a:rPr lang="kk-KZ" sz="4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5.4.1.1 Өлі табиғатта болатын үдерістерді атау (табиғатта заттардың айналымы, тау түзілу, үгілу, климаттық үдерістер).</a:t>
            </a:r>
            <a:endParaRPr lang="ru-RU" sz="4800" b="1" dirty="0">
              <a:solidFill>
                <a:srgbClr val="00B050"/>
              </a:solidFill>
              <a:latin typeface="Times New Roman" panose="02020603050405020304" pitchFamily="18" charset="0"/>
              <a:cs typeface="Times New Roman" panose="02020603050405020304" pitchFamily="18" charset="0"/>
            </a:endParaRPr>
          </a:p>
        </p:txBody>
      </p:sp>
      <p:pic>
        <p:nvPicPr>
          <p:cNvPr id="3" name="Звук 2">
            <a:hlinkClick r:id="" action="ppaction://media"/>
            <a:extLst>
              <a:ext uri="{FF2B5EF4-FFF2-40B4-BE49-F238E27FC236}">
                <a16:creationId xmlns:a16="http://schemas.microsoft.com/office/drawing/2014/main" id="{5294FB01-9982-4DA9-AE29-53257AE4D8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02986531"/>
      </p:ext>
    </p:extLst>
  </p:cSld>
  <p:clrMapOvr>
    <a:masterClrMapping/>
  </p:clrMapOvr>
  <mc:AlternateContent xmlns:mc="http://schemas.openxmlformats.org/markup-compatibility/2006" xmlns:p14="http://schemas.microsoft.com/office/powerpoint/2010/main">
    <mc:Choice Requires="p14">
      <p:transition spd="slow" p14:dur="2000" advTm="5954"/>
    </mc:Choice>
    <mc:Fallback xmlns="">
      <p:transition spd="slow" advTm="5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8D1949-1ED9-45DB-92DC-CE5B99B69EBE}"/>
              </a:ext>
            </a:extLst>
          </p:cNvPr>
          <p:cNvSpPr txBox="1"/>
          <p:nvPr/>
        </p:nvSpPr>
        <p:spPr>
          <a:xfrm>
            <a:off x="409575" y="504830"/>
            <a:ext cx="10020300" cy="5862695"/>
          </a:xfrm>
          <a:prstGeom prst="rect">
            <a:avLst/>
          </a:prstGeom>
          <a:noFill/>
        </p:spPr>
        <p:txBody>
          <a:bodyPr wrap="square">
            <a:spAutoFit/>
          </a:bodyPr>
          <a:lstStyle/>
          <a:p>
            <a:pPr marL="457200" algn="ctr">
              <a:lnSpc>
                <a:spcPct val="107000"/>
              </a:lnSpc>
            </a:pPr>
            <a:r>
              <a:rPr lang="kk-KZ" sz="32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Ширату сұрақтары</a:t>
            </a:r>
            <a:endParaRPr lang="ru-RU" sz="32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kk-KZ"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Жер ғаламшарындағы гидросфера мен атмосфераның арасындағы судың үздіксіз жабық айналымы қалай аталады?</a:t>
            </a:r>
            <a:endParaRPr lang="ru-RU" sz="3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kk-KZ"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Органикалық заттармен қоректенетін организмдерді ата? </a:t>
            </a:r>
            <a:endParaRPr lang="ru-RU" sz="3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kk-KZ"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Органикалық заттарды </a:t>
            </a:r>
            <a:r>
              <a:rPr lang="kk-KZ" sz="3200" dirty="0" err="1">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бейорганикалық</a:t>
            </a:r>
            <a:r>
              <a:rPr lang="kk-KZ"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заттарға айналдыратын организмдер не деп аталады? </a:t>
            </a:r>
            <a:endParaRPr lang="ru-RU" sz="3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kk-KZ" sz="32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Тау жыныстарының түзілуі, үгілуі және бұзылған өнімдердің – сынықтары мен химиялық элементтердің басқа жерге ауысуымен байланысты. </a:t>
            </a:r>
            <a:endParaRPr lang="ru-RU" sz="3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Звук 2">
            <a:hlinkClick r:id="" action="ppaction://media"/>
            <a:extLst>
              <a:ext uri="{FF2B5EF4-FFF2-40B4-BE49-F238E27FC236}">
                <a16:creationId xmlns:a16="http://schemas.microsoft.com/office/drawing/2014/main" id="{4772E27D-422B-4CA1-8BD2-C7914026F4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35157758"/>
      </p:ext>
    </p:extLst>
  </p:cSld>
  <p:clrMapOvr>
    <a:masterClrMapping/>
  </p:clrMapOvr>
  <mc:AlternateContent xmlns:mc="http://schemas.openxmlformats.org/markup-compatibility/2006" xmlns:p14="http://schemas.microsoft.com/office/powerpoint/2010/main">
    <mc:Choice Requires="p14">
      <p:transition spd="slow" p14:dur="2000" advTm="41921"/>
    </mc:Choice>
    <mc:Fallback xmlns="">
      <p:transition spd="slow" advTm="419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D41EF6-92B1-48CF-8211-C42D05B577AE}"/>
              </a:ext>
            </a:extLst>
          </p:cNvPr>
          <p:cNvSpPr txBox="1"/>
          <p:nvPr/>
        </p:nvSpPr>
        <p:spPr>
          <a:xfrm>
            <a:off x="176213" y="184093"/>
            <a:ext cx="9529762" cy="738664"/>
          </a:xfrm>
          <a:prstGeom prst="rect">
            <a:avLst/>
          </a:prstGeom>
          <a:noFill/>
        </p:spPr>
        <p:txBody>
          <a:bodyPr wrap="square">
            <a:spAutoFit/>
          </a:bodyPr>
          <a:lstStyle/>
          <a:p>
            <a:pPr algn="ctr"/>
            <a:r>
              <a:rPr lang="kk-KZ" sz="1800" dirty="0">
                <a:latin typeface="Times New Roman" panose="02020603050405020304" pitchFamily="18" charset="0"/>
                <a:ea typeface="Calibri" panose="020F0502020204030204" pitchFamily="34" charset="0"/>
              </a:rPr>
              <a:t> </a:t>
            </a:r>
            <a:r>
              <a:rPr lang="kk-KZ" sz="2400" b="1" dirty="0">
                <a:solidFill>
                  <a:srgbClr val="00B050"/>
                </a:solidFill>
                <a:latin typeface="Times New Roman" panose="02020603050405020304" pitchFamily="18" charset="0"/>
                <a:ea typeface="Calibri" panose="020F0502020204030204" pitchFamily="34" charset="0"/>
              </a:rPr>
              <a:t>Жер бедерін зерттейтін ғылымды геоморфология деп атайды. </a:t>
            </a:r>
          </a:p>
          <a:p>
            <a:pPr algn="ctr"/>
            <a:endParaRPr lang="ru-RU" dirty="0"/>
          </a:p>
        </p:txBody>
      </p:sp>
      <p:graphicFrame>
        <p:nvGraphicFramePr>
          <p:cNvPr id="7" name="Таблица 6">
            <a:extLst>
              <a:ext uri="{FF2B5EF4-FFF2-40B4-BE49-F238E27FC236}">
                <a16:creationId xmlns:a16="http://schemas.microsoft.com/office/drawing/2014/main" id="{430EDA2E-5F8C-47AF-B67C-1E48B4FBF5A7}"/>
              </a:ext>
            </a:extLst>
          </p:cNvPr>
          <p:cNvGraphicFramePr>
            <a:graphicFrameLocks noGrp="1"/>
          </p:cNvGraphicFramePr>
          <p:nvPr>
            <p:extLst>
              <p:ext uri="{D42A27DB-BD31-4B8C-83A1-F6EECF244321}">
                <p14:modId xmlns:p14="http://schemas.microsoft.com/office/powerpoint/2010/main" val="1511859697"/>
              </p:ext>
            </p:extLst>
          </p:nvPr>
        </p:nvGraphicFramePr>
        <p:xfrm>
          <a:off x="533399" y="2440737"/>
          <a:ext cx="8963026" cy="3696399"/>
        </p:xfrm>
        <a:graphic>
          <a:graphicData uri="http://schemas.openxmlformats.org/drawingml/2006/table">
            <a:tbl>
              <a:tblPr firstRow="1" firstCol="1" bandRow="1">
                <a:tableStyleId>{5C22544A-7EE6-4342-B048-85BDC9FD1C3A}</a:tableStyleId>
              </a:tblPr>
              <a:tblGrid>
                <a:gridCol w="4481513">
                  <a:extLst>
                    <a:ext uri="{9D8B030D-6E8A-4147-A177-3AD203B41FA5}">
                      <a16:colId xmlns:a16="http://schemas.microsoft.com/office/drawing/2014/main" val="1659329735"/>
                    </a:ext>
                  </a:extLst>
                </a:gridCol>
                <a:gridCol w="4481513">
                  <a:extLst>
                    <a:ext uri="{9D8B030D-6E8A-4147-A177-3AD203B41FA5}">
                      <a16:colId xmlns:a16="http://schemas.microsoft.com/office/drawing/2014/main" val="2003965351"/>
                    </a:ext>
                  </a:extLst>
                </a:gridCol>
              </a:tblGrid>
              <a:tr h="502160">
                <a:tc>
                  <a:txBody>
                    <a:bodyPr/>
                    <a:lstStyle/>
                    <a:p>
                      <a:pPr>
                        <a:lnSpc>
                          <a:spcPct val="107000"/>
                        </a:lnSpc>
                        <a:spcAft>
                          <a:spcPts val="800"/>
                        </a:spcAft>
                      </a:pPr>
                      <a:r>
                        <a:rPr lang="kk-KZ" sz="2400" dirty="0">
                          <a:effectLst/>
                          <a:latin typeface="Times New Roman" panose="02020603050405020304" pitchFamily="18" charset="0"/>
                          <a:cs typeface="Times New Roman" panose="02020603050405020304" pitchFamily="18" charset="0"/>
                        </a:rPr>
                        <a:t>          Эндогенді күштер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kk-KZ" sz="2400">
                          <a:effectLst/>
                          <a:latin typeface="Times New Roman" panose="02020603050405020304" pitchFamily="18" charset="0"/>
                          <a:cs typeface="Times New Roman" panose="02020603050405020304" pitchFamily="18" charset="0"/>
                        </a:rPr>
                        <a:t>Экзогенді күштер</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0972807"/>
                  </a:ext>
                </a:extLst>
              </a:tr>
              <a:tr h="3194239">
                <a:tc>
                  <a:txBody>
                    <a:bodyPr/>
                    <a:lstStyle/>
                    <a:p>
                      <a:pPr>
                        <a:lnSpc>
                          <a:spcPct val="107000"/>
                        </a:lnSpc>
                        <a:spcAft>
                          <a:spcPts val="800"/>
                        </a:spcAft>
                      </a:pPr>
                      <a:r>
                        <a:rPr lang="kk-KZ" sz="2400" dirty="0">
                          <a:effectLst/>
                          <a:latin typeface="Times New Roman" panose="02020603050405020304" pitchFamily="18" charset="0"/>
                          <a:cs typeface="Times New Roman" panose="02020603050405020304" pitchFamily="18" charset="0"/>
                        </a:rPr>
                        <a:t>ішкі күштері (эндогендік) әсерінен таулы бедер қалыптасады. Эндогендік процестерге тау түзілуі, жанартаудың атқылауы, жер сілкінісі жатады.</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kk-KZ" sz="2400" dirty="0">
                          <a:effectLst/>
                          <a:latin typeface="Times New Roman" panose="02020603050405020304" pitchFamily="18" charset="0"/>
                          <a:cs typeface="Times New Roman" panose="02020603050405020304" pitchFamily="18" charset="0"/>
                        </a:rPr>
                        <a:t>сыртқы күштерінің (экзогендік) әсерінен олар бұзылып, үгілуге ұшырайды. Экзогендік процестерге физикалық үгілу, химиялық үгілу мен биологиялық үгілу жатады.</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9739592"/>
                  </a:ext>
                </a:extLst>
              </a:tr>
            </a:tbl>
          </a:graphicData>
        </a:graphic>
      </p:graphicFrame>
      <p:sp>
        <p:nvSpPr>
          <p:cNvPr id="8" name="TextBox 7">
            <a:extLst>
              <a:ext uri="{FF2B5EF4-FFF2-40B4-BE49-F238E27FC236}">
                <a16:creationId xmlns:a16="http://schemas.microsoft.com/office/drawing/2014/main" id="{D8E4C816-CBD2-4D04-876D-8B671CC95D5D}"/>
              </a:ext>
            </a:extLst>
          </p:cNvPr>
          <p:cNvSpPr txBox="1"/>
          <p:nvPr/>
        </p:nvSpPr>
        <p:spPr>
          <a:xfrm>
            <a:off x="3152775" y="720864"/>
            <a:ext cx="4676775" cy="707886"/>
          </a:xfrm>
          <a:prstGeom prst="rect">
            <a:avLst/>
          </a:prstGeom>
          <a:noFill/>
        </p:spPr>
        <p:txBody>
          <a:bodyPr wrap="square" rtlCol="0">
            <a:spAutoFit/>
          </a:bodyPr>
          <a:lstStyle/>
          <a:p>
            <a:pPr algn="ctr"/>
            <a:r>
              <a:rPr lang="kk-KZ" sz="4000" b="1" dirty="0">
                <a:solidFill>
                  <a:srgbClr val="00B050"/>
                </a:solidFill>
                <a:latin typeface="Times New Roman" panose="02020603050405020304" pitchFamily="18" charset="0"/>
                <a:cs typeface="Times New Roman" panose="02020603050405020304" pitchFamily="18" charset="0"/>
              </a:rPr>
              <a:t>Жер қыртысы</a:t>
            </a:r>
            <a:endParaRPr lang="ru-RU" sz="4000" b="1" dirty="0">
              <a:solidFill>
                <a:srgbClr val="00B050"/>
              </a:solidFill>
              <a:latin typeface="Times New Roman" panose="02020603050405020304" pitchFamily="18" charset="0"/>
              <a:cs typeface="Times New Roman" panose="02020603050405020304" pitchFamily="18" charset="0"/>
            </a:endParaRPr>
          </a:p>
        </p:txBody>
      </p:sp>
      <p:cxnSp>
        <p:nvCxnSpPr>
          <p:cNvPr id="10" name="Прямая со стрелкой 9">
            <a:extLst>
              <a:ext uri="{FF2B5EF4-FFF2-40B4-BE49-F238E27FC236}">
                <a16:creationId xmlns:a16="http://schemas.microsoft.com/office/drawing/2014/main" id="{20EE2ED9-3265-4881-9240-D24A26BDB921}"/>
              </a:ext>
            </a:extLst>
          </p:cNvPr>
          <p:cNvCxnSpPr>
            <a:cxnSpLocks/>
            <a:stCxn id="8" idx="2"/>
          </p:cNvCxnSpPr>
          <p:nvPr/>
        </p:nvCxnSpPr>
        <p:spPr>
          <a:xfrm flipH="1">
            <a:off x="3371851" y="1428750"/>
            <a:ext cx="2119312" cy="10119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Прямая со стрелкой 12">
            <a:extLst>
              <a:ext uri="{FF2B5EF4-FFF2-40B4-BE49-F238E27FC236}">
                <a16:creationId xmlns:a16="http://schemas.microsoft.com/office/drawing/2014/main" id="{8329F238-83B3-4B4C-9099-3B3BED454DF7}"/>
              </a:ext>
            </a:extLst>
          </p:cNvPr>
          <p:cNvCxnSpPr>
            <a:stCxn id="8" idx="2"/>
          </p:cNvCxnSpPr>
          <p:nvPr/>
        </p:nvCxnSpPr>
        <p:spPr>
          <a:xfrm>
            <a:off x="5491163" y="1428750"/>
            <a:ext cx="1671637" cy="942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Звук 3">
            <a:hlinkClick r:id="" action="ppaction://media"/>
            <a:extLst>
              <a:ext uri="{FF2B5EF4-FFF2-40B4-BE49-F238E27FC236}">
                <a16:creationId xmlns:a16="http://schemas.microsoft.com/office/drawing/2014/main" id="{6FFFBC84-A8F6-467F-9369-5D4A27843B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019574998"/>
      </p:ext>
    </p:extLst>
  </p:cSld>
  <p:clrMapOvr>
    <a:masterClrMapping/>
  </p:clrMapOvr>
  <mc:AlternateContent xmlns:mc="http://schemas.openxmlformats.org/markup-compatibility/2006" xmlns:p14="http://schemas.microsoft.com/office/powerpoint/2010/main">
    <mc:Choice Requires="p14">
      <p:transition spd="slow" p14:dur="2000" advTm="48911"/>
    </mc:Choice>
    <mc:Fallback xmlns="">
      <p:transition spd="slow" advTm="48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B836293-7E3B-4C58-92FF-0445B231DA2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67450" y="200024"/>
            <a:ext cx="5744528" cy="2886076"/>
          </a:xfrm>
          <a:prstGeom prst="rect">
            <a:avLst/>
          </a:prstGeom>
          <a:noFill/>
          <a:ln>
            <a:noFill/>
          </a:ln>
        </p:spPr>
      </p:pic>
      <p:pic>
        <p:nvPicPr>
          <p:cNvPr id="3" name="Рисунок 2">
            <a:extLst>
              <a:ext uri="{FF2B5EF4-FFF2-40B4-BE49-F238E27FC236}">
                <a16:creationId xmlns:a16="http://schemas.microsoft.com/office/drawing/2014/main" id="{0B27DB75-912C-470D-930E-2527F0267A6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956617" y="3333750"/>
            <a:ext cx="6340158" cy="3524250"/>
          </a:xfrm>
          <a:prstGeom prst="rect">
            <a:avLst/>
          </a:prstGeom>
          <a:noFill/>
          <a:ln>
            <a:noFill/>
          </a:ln>
        </p:spPr>
      </p:pic>
      <p:sp>
        <p:nvSpPr>
          <p:cNvPr id="5" name="TextBox 4">
            <a:extLst>
              <a:ext uri="{FF2B5EF4-FFF2-40B4-BE49-F238E27FC236}">
                <a16:creationId xmlns:a16="http://schemas.microsoft.com/office/drawing/2014/main" id="{FEC1CD1E-DF54-4CD0-B4F9-C53007D1345C}"/>
              </a:ext>
            </a:extLst>
          </p:cNvPr>
          <p:cNvSpPr txBox="1"/>
          <p:nvPr/>
        </p:nvSpPr>
        <p:spPr>
          <a:xfrm>
            <a:off x="0" y="1098292"/>
            <a:ext cx="6148386" cy="2434256"/>
          </a:xfrm>
          <a:prstGeom prst="rect">
            <a:avLst/>
          </a:prstGeom>
          <a:noFill/>
        </p:spPr>
        <p:txBody>
          <a:bodyPr wrap="square">
            <a:spAutoFit/>
          </a:bodyPr>
          <a:lstStyle/>
          <a:p>
            <a:pPr algn="ctr">
              <a:lnSpc>
                <a:spcPct val="107000"/>
              </a:lnSpc>
              <a:spcAft>
                <a:spcPts val="800"/>
              </a:spcAft>
            </a:pPr>
            <a:r>
              <a:rPr lang="kk-KZ" sz="3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Тау түзілу - литосфералық тақталардың бір - біріне соқтығысу нәтижесінде пайда болады.</a:t>
            </a:r>
            <a:endParaRPr lang="ru-RU" sz="3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Звук 5">
            <a:hlinkClick r:id="" action="ppaction://media"/>
            <a:extLst>
              <a:ext uri="{FF2B5EF4-FFF2-40B4-BE49-F238E27FC236}">
                <a16:creationId xmlns:a16="http://schemas.microsoft.com/office/drawing/2014/main" id="{C8961CF4-960C-41C4-90F2-346DA09CE2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09869592"/>
      </p:ext>
    </p:extLst>
  </p:cSld>
  <p:clrMapOvr>
    <a:masterClrMapping/>
  </p:clrMapOvr>
  <mc:AlternateContent xmlns:mc="http://schemas.openxmlformats.org/markup-compatibility/2006" xmlns:p14="http://schemas.microsoft.com/office/powerpoint/2010/main">
    <mc:Choice Requires="p14">
      <p:transition spd="slow" p14:dur="2000" advTm="11550"/>
    </mc:Choice>
    <mc:Fallback xmlns="">
      <p:transition spd="slow" advTm="11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147EB73-60AB-4BEE-AF62-2AE509A508C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5174" y="532129"/>
            <a:ext cx="7483475" cy="5916296"/>
          </a:xfrm>
          <a:prstGeom prst="rect">
            <a:avLst/>
          </a:prstGeom>
          <a:noFill/>
          <a:ln>
            <a:noFill/>
          </a:ln>
        </p:spPr>
      </p:pic>
      <p:sp>
        <p:nvSpPr>
          <p:cNvPr id="4" name="TextBox 3">
            <a:extLst>
              <a:ext uri="{FF2B5EF4-FFF2-40B4-BE49-F238E27FC236}">
                <a16:creationId xmlns:a16="http://schemas.microsoft.com/office/drawing/2014/main" id="{EA514A3A-0A99-4179-9C3D-E07A483E72D4}"/>
              </a:ext>
            </a:extLst>
          </p:cNvPr>
          <p:cNvSpPr txBox="1"/>
          <p:nvPr/>
        </p:nvSpPr>
        <p:spPr>
          <a:xfrm>
            <a:off x="257174" y="1211504"/>
            <a:ext cx="5591175" cy="3296736"/>
          </a:xfrm>
          <a:prstGeom prst="rect">
            <a:avLst/>
          </a:prstGeom>
          <a:noFill/>
        </p:spPr>
        <p:txBody>
          <a:bodyPr wrap="square">
            <a:spAutoFit/>
          </a:bodyPr>
          <a:lstStyle/>
          <a:p>
            <a:pPr algn="ctr">
              <a:lnSpc>
                <a:spcPct val="107000"/>
              </a:lnSpc>
              <a:spcAft>
                <a:spcPts val="800"/>
              </a:spcAft>
            </a:pPr>
            <a:r>
              <a:rPr lang="kk-KZ"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Жанартау</a:t>
            </a:r>
            <a:r>
              <a:rPr lang="kk-KZ"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 Жер қабатының магмалық ошақтарынан жер бетіне лавалар, ыстық газдар мен булар, сондай-ақ тау жыныстарының сынықтары атқылап, жер бетінде өзгерістер пайда болатын геологиялық түзілім.</a:t>
            </a:r>
            <a:endParaRPr lang="ru-RU" sz="2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Звук 4">
            <a:hlinkClick r:id="" action="ppaction://media"/>
            <a:extLst>
              <a:ext uri="{FF2B5EF4-FFF2-40B4-BE49-F238E27FC236}">
                <a16:creationId xmlns:a16="http://schemas.microsoft.com/office/drawing/2014/main" id="{049040E1-B0C7-41F3-BD30-4E31210555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79353821"/>
      </p:ext>
    </p:extLst>
  </p:cSld>
  <p:clrMapOvr>
    <a:masterClrMapping/>
  </p:clrMapOvr>
  <mc:AlternateContent xmlns:mc="http://schemas.openxmlformats.org/markup-compatibility/2006" xmlns:p14="http://schemas.microsoft.com/office/powerpoint/2010/main">
    <mc:Choice Requires="p14">
      <p:transition spd="slow" p14:dur="2000" advTm="16031"/>
    </mc:Choice>
    <mc:Fallback xmlns="">
      <p:transition spd="slow" advTm="16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1D9BBE5-5937-4AAC-8713-C02797AB7E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67401" y="493395"/>
            <a:ext cx="6105524" cy="5793105"/>
          </a:xfrm>
          <a:prstGeom prst="rect">
            <a:avLst/>
          </a:prstGeom>
          <a:noFill/>
          <a:ln>
            <a:noFill/>
          </a:ln>
        </p:spPr>
      </p:pic>
      <p:sp>
        <p:nvSpPr>
          <p:cNvPr id="4" name="TextBox 3">
            <a:extLst>
              <a:ext uri="{FF2B5EF4-FFF2-40B4-BE49-F238E27FC236}">
                <a16:creationId xmlns:a16="http://schemas.microsoft.com/office/drawing/2014/main" id="{80CB30DF-001F-47D7-AF9F-98C639C61F14}"/>
              </a:ext>
            </a:extLst>
          </p:cNvPr>
          <p:cNvSpPr txBox="1"/>
          <p:nvPr/>
        </p:nvSpPr>
        <p:spPr>
          <a:xfrm>
            <a:off x="219075" y="390516"/>
            <a:ext cx="5595937" cy="5601855"/>
          </a:xfrm>
          <a:prstGeom prst="rect">
            <a:avLst/>
          </a:prstGeom>
          <a:noFill/>
        </p:spPr>
        <p:txBody>
          <a:bodyPr wrap="square">
            <a:spAutoFit/>
          </a:bodyPr>
          <a:lstStyle/>
          <a:p>
            <a:pPr algn="ctr">
              <a:lnSpc>
                <a:spcPct val="107000"/>
              </a:lnSpc>
              <a:spcAft>
                <a:spcPts val="800"/>
              </a:spcAft>
            </a:pPr>
            <a:r>
              <a:rPr lang="kk-KZ"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Жер сілкінісі</a:t>
            </a:r>
            <a:r>
              <a:rPr lang="kk-KZ"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 Жер қыртысы немесе мантия бетінің кенеттен қозғалуы нәтижесінде және тығыз тербеліс түрінде үлкен қашықтыққа берілетін жерасты дүмпулері мен жер бетінің тербелісі. Жер сілкінісі таулы аудандардағы тау жынысы массаларының шатқалдарға құлауы, жерасты қуыстары мен кар асты үңгірлерінің опырылуына әкеледі.</a:t>
            </a:r>
            <a:endParaRPr lang="ru-RU"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Звук 4">
            <a:hlinkClick r:id="" action="ppaction://media"/>
            <a:extLst>
              <a:ext uri="{FF2B5EF4-FFF2-40B4-BE49-F238E27FC236}">
                <a16:creationId xmlns:a16="http://schemas.microsoft.com/office/drawing/2014/main" id="{6CC9386A-97E4-4085-B4E5-574C3F6B23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74288240"/>
      </p:ext>
    </p:extLst>
  </p:cSld>
  <p:clrMapOvr>
    <a:masterClrMapping/>
  </p:clrMapOvr>
  <mc:AlternateContent xmlns:mc="http://schemas.openxmlformats.org/markup-compatibility/2006" xmlns:p14="http://schemas.microsoft.com/office/powerpoint/2010/main">
    <mc:Choice Requires="p14">
      <p:transition spd="slow" p14:dur="2000" advTm="28593"/>
    </mc:Choice>
    <mc:Fallback xmlns="">
      <p:transition spd="slow" advTm="28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52A95-CDF2-4A23-81A6-25295E344D22}"/>
              </a:ext>
            </a:extLst>
          </p:cNvPr>
          <p:cNvSpPr txBox="1"/>
          <p:nvPr/>
        </p:nvSpPr>
        <p:spPr>
          <a:xfrm>
            <a:off x="328612" y="0"/>
            <a:ext cx="10787062" cy="1258421"/>
          </a:xfrm>
          <a:prstGeom prst="rect">
            <a:avLst/>
          </a:prstGeom>
          <a:noFill/>
        </p:spPr>
        <p:txBody>
          <a:bodyPr wrap="square">
            <a:spAutoFit/>
          </a:bodyPr>
          <a:lstStyle/>
          <a:p>
            <a:pPr algn="ctr">
              <a:lnSpc>
                <a:spcPct val="107000"/>
              </a:lnSpc>
              <a:spcAft>
                <a:spcPts val="800"/>
              </a:spcAft>
            </a:pPr>
            <a:r>
              <a:rPr lang="kk-KZ"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Үгілу дегеніміз -</a:t>
            </a:r>
            <a:r>
              <a:rPr lang="kk-KZ"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Жер қыртысының беткі қабатындағы тау жыныстары мен оның құрамдас минералдарының физикалық, химиялық және биологиялық үдерістердің ықпалынан өзгеріске ұшырауы.</a:t>
            </a:r>
            <a:endParaRPr lang="ru-RU" sz="24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4">
            <a:extLst>
              <a:ext uri="{FF2B5EF4-FFF2-40B4-BE49-F238E27FC236}">
                <a16:creationId xmlns:a16="http://schemas.microsoft.com/office/drawing/2014/main" id="{F95BB7BB-DF7C-45DB-B397-F679421273D9}"/>
              </a:ext>
            </a:extLst>
          </p:cNvPr>
          <p:cNvGraphicFramePr>
            <a:graphicFrameLocks noGrp="1"/>
          </p:cNvGraphicFramePr>
          <p:nvPr>
            <p:extLst>
              <p:ext uri="{D42A27DB-BD31-4B8C-83A1-F6EECF244321}">
                <p14:modId xmlns:p14="http://schemas.microsoft.com/office/powerpoint/2010/main" val="1521907517"/>
              </p:ext>
            </p:extLst>
          </p:nvPr>
        </p:nvGraphicFramePr>
        <p:xfrm>
          <a:off x="152400" y="1258421"/>
          <a:ext cx="11915773" cy="4419600"/>
        </p:xfrm>
        <a:graphic>
          <a:graphicData uri="http://schemas.openxmlformats.org/drawingml/2006/table">
            <a:tbl>
              <a:tblPr firstRow="1" bandRow="1">
                <a:tableStyleId>{5C22544A-7EE6-4342-B048-85BDC9FD1C3A}</a:tableStyleId>
              </a:tblPr>
              <a:tblGrid>
                <a:gridCol w="3497623">
                  <a:extLst>
                    <a:ext uri="{9D8B030D-6E8A-4147-A177-3AD203B41FA5}">
                      <a16:colId xmlns:a16="http://schemas.microsoft.com/office/drawing/2014/main" val="2658404452"/>
                    </a:ext>
                  </a:extLst>
                </a:gridCol>
                <a:gridCol w="4209075">
                  <a:extLst>
                    <a:ext uri="{9D8B030D-6E8A-4147-A177-3AD203B41FA5}">
                      <a16:colId xmlns:a16="http://schemas.microsoft.com/office/drawing/2014/main" val="1535419605"/>
                    </a:ext>
                  </a:extLst>
                </a:gridCol>
                <a:gridCol w="4209075">
                  <a:extLst>
                    <a:ext uri="{9D8B030D-6E8A-4147-A177-3AD203B41FA5}">
                      <a16:colId xmlns:a16="http://schemas.microsoft.com/office/drawing/2014/main" val="719288019"/>
                    </a:ext>
                  </a:extLst>
                </a:gridCol>
              </a:tblGrid>
              <a:tr h="0">
                <a:tc gridSpan="3">
                  <a:txBody>
                    <a:bodyPr/>
                    <a:lstStyle/>
                    <a:p>
                      <a:pPr algn="ctr"/>
                      <a:r>
                        <a:rPr lang="kk-KZ" sz="2400" b="1" dirty="0">
                          <a:solidFill>
                            <a:schemeClr val="accent5">
                              <a:lumMod val="75000"/>
                            </a:schemeClr>
                          </a:solidFill>
                          <a:latin typeface="Times New Roman" panose="02020603050405020304" pitchFamily="18" charset="0"/>
                          <a:cs typeface="Times New Roman" panose="02020603050405020304" pitchFamily="18" charset="0"/>
                        </a:rPr>
                        <a:t>Үгілу түрлері</a:t>
                      </a:r>
                      <a:endParaRPr lang="ru-RU" sz="2400" b="1" dirty="0">
                        <a:solidFill>
                          <a:schemeClr val="accent5">
                            <a:lumMod val="75000"/>
                          </a:schemeClr>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2725237868"/>
                  </a:ext>
                </a:extLst>
              </a:tr>
              <a:tr h="42643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dirty="0" err="1">
                          <a:solidFill>
                            <a:srgbClr val="00B050"/>
                          </a:solidFill>
                          <a:latin typeface="Times New Roman" panose="02020603050405020304" pitchFamily="18" charset="0"/>
                          <a:cs typeface="Times New Roman" panose="02020603050405020304" pitchFamily="18" charset="0"/>
                        </a:rPr>
                        <a:t>Физикалы</a:t>
                      </a:r>
                      <a:r>
                        <a:rPr lang="kk-KZ" sz="2400" b="1" dirty="0">
                          <a:solidFill>
                            <a:srgbClr val="00B050"/>
                          </a:solidFill>
                          <a:latin typeface="Times New Roman" panose="02020603050405020304" pitchFamily="18" charset="0"/>
                          <a:cs typeface="Times New Roman" panose="02020603050405020304" pitchFamily="18" charset="0"/>
                        </a:rPr>
                        <a:t>қ</a:t>
                      </a:r>
                      <a:endParaRPr lang="ru-RU" sz="2400" b="1" dirty="0">
                        <a:solidFill>
                          <a:srgbClr val="00B050"/>
                        </a:solidFill>
                        <a:latin typeface="Times New Roman" panose="02020603050405020304" pitchFamily="18" charset="0"/>
                        <a:cs typeface="Times New Roman" panose="02020603050405020304" pitchFamily="18" charset="0"/>
                      </a:endParaRPr>
                    </a:p>
                    <a:p>
                      <a:endParaRPr lang="ru-RU" sz="2400" dirty="0"/>
                    </a:p>
                  </a:txBody>
                  <a:tcPr/>
                </a:tc>
                <a:tc>
                  <a:txBody>
                    <a:bodyPr/>
                    <a:lstStyle/>
                    <a:p>
                      <a:pPr algn="ctr"/>
                      <a:r>
                        <a:rPr lang="kk-KZ" sz="2400" b="1" dirty="0">
                          <a:solidFill>
                            <a:srgbClr val="00B050"/>
                          </a:solidFill>
                          <a:latin typeface="Times New Roman" panose="02020603050405020304" pitchFamily="18" charset="0"/>
                          <a:cs typeface="Times New Roman" panose="02020603050405020304" pitchFamily="18" charset="0"/>
                        </a:rPr>
                        <a:t>Химиялық </a:t>
                      </a:r>
                      <a:endParaRPr lang="ru-RU" sz="24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kk-KZ" sz="2400" b="1" dirty="0">
                          <a:solidFill>
                            <a:srgbClr val="00B050"/>
                          </a:solidFill>
                          <a:latin typeface="Times New Roman" panose="02020603050405020304" pitchFamily="18" charset="0"/>
                          <a:cs typeface="Times New Roman" panose="02020603050405020304" pitchFamily="18" charset="0"/>
                        </a:rPr>
                        <a:t>Биологиялық</a:t>
                      </a:r>
                      <a:endParaRPr lang="ru-RU" sz="2400" b="1"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609678"/>
                  </a:ext>
                </a:extLst>
              </a:tr>
              <a:tr h="5302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k-KZ" sz="2000" kern="1200" dirty="0">
                          <a:solidFill>
                            <a:schemeClr val="accent5">
                              <a:lumMod val="75000"/>
                            </a:schemeClr>
                          </a:solidFill>
                          <a:effectLst/>
                          <a:latin typeface="Times New Roman" panose="02020603050405020304" pitchFamily="18" charset="0"/>
                          <a:ea typeface="+mn-ea"/>
                          <a:cs typeface="Times New Roman" panose="02020603050405020304" pitchFamily="18" charset="0"/>
                        </a:rPr>
                        <a:t>Тау жыныстарының химиялық құрамы өзгермей, тек әр түрлі механикалық бөлшектерге бөлінуін айтады. Физикалық </a:t>
                      </a:r>
                      <a:r>
                        <a:rPr lang="kk-KZ" sz="2000" kern="1200" dirty="0" err="1">
                          <a:solidFill>
                            <a:schemeClr val="accent5">
                              <a:lumMod val="75000"/>
                            </a:schemeClr>
                          </a:solidFill>
                          <a:effectLst/>
                          <a:latin typeface="Times New Roman" panose="02020603050405020304" pitchFamily="18" charset="0"/>
                          <a:ea typeface="+mn-ea"/>
                          <a:cs typeface="Times New Roman" panose="02020603050405020304" pitchFamily="18" charset="0"/>
                        </a:rPr>
                        <a:t>үгілулерге</a:t>
                      </a:r>
                      <a:r>
                        <a:rPr lang="kk-KZ" sz="2000" kern="1200" dirty="0">
                          <a:solidFill>
                            <a:schemeClr val="accent5">
                              <a:lumMod val="75000"/>
                            </a:schemeClr>
                          </a:solidFill>
                          <a:effectLst/>
                          <a:latin typeface="Times New Roman" panose="02020603050405020304" pitchFamily="18" charset="0"/>
                          <a:ea typeface="+mn-ea"/>
                          <a:cs typeface="Times New Roman" panose="02020603050405020304" pitchFamily="18" charset="0"/>
                        </a:rPr>
                        <a:t> қатысатын негізгі күштерге температура, жел күші, тасқын сулар мен көшпелі мұздар.</a:t>
                      </a:r>
                      <a:endParaRPr lang="ru-RU" sz="2000" kern="1200" dirty="0">
                        <a:solidFill>
                          <a:schemeClr val="accent5">
                            <a:lumMod val="75000"/>
                          </a:schemeClr>
                        </a:solidFill>
                        <a:effectLst/>
                        <a:latin typeface="Times New Roman" panose="02020603050405020304" pitchFamily="18" charset="0"/>
                        <a:ea typeface="+mn-ea"/>
                        <a:cs typeface="Times New Roman" panose="02020603050405020304" pitchFamily="18" charset="0"/>
                      </a:endParaRPr>
                    </a:p>
                    <a:p>
                      <a:endParaRPr lang="ru-RU" sz="2000" dirty="0">
                        <a:solidFill>
                          <a:schemeClr val="accent5">
                            <a:lumMod val="7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k-KZ" sz="2000" kern="1200" dirty="0">
                          <a:solidFill>
                            <a:schemeClr val="accent5">
                              <a:lumMod val="75000"/>
                            </a:schemeClr>
                          </a:solidFill>
                          <a:effectLst/>
                          <a:latin typeface="Times New Roman" panose="02020603050405020304" pitchFamily="18" charset="0"/>
                          <a:ea typeface="+mn-ea"/>
                          <a:cs typeface="Times New Roman" panose="02020603050405020304" pitchFamily="18" charset="0"/>
                        </a:rPr>
                        <a:t>Тау жыныстары құрамындағы әр түрлі тұздардың немесе</a:t>
                      </a:r>
                      <a:r>
                        <a:rPr lang="en-US" sz="2000" kern="1200" dirty="0">
                          <a:solidFill>
                            <a:schemeClr val="accent5">
                              <a:lumMod val="75000"/>
                            </a:schemeClr>
                          </a:solidFill>
                          <a:effectLst/>
                          <a:latin typeface="Times New Roman" panose="02020603050405020304" pitchFamily="18" charset="0"/>
                          <a:ea typeface="+mn-ea"/>
                          <a:cs typeface="Times New Roman" panose="02020603050405020304" pitchFamily="18" charset="0"/>
                        </a:rPr>
                        <a:t> </a:t>
                      </a:r>
                      <a:r>
                        <a:rPr lang="kk-KZ" sz="2000" kern="1200" dirty="0">
                          <a:solidFill>
                            <a:schemeClr val="accent5">
                              <a:lumMod val="75000"/>
                            </a:schemeClr>
                          </a:solidFill>
                          <a:effectLst/>
                          <a:latin typeface="Times New Roman" panose="02020603050405020304" pitchFamily="18" charset="0"/>
                          <a:ea typeface="+mn-ea"/>
                          <a:cs typeface="Times New Roman" panose="02020603050405020304" pitchFamily="18" charset="0"/>
                        </a:rPr>
                        <a:t>басқа қосылыстардың суда, қышқыл немесе сілтіде еруінен және ауадағы оттегімен тотығуынан пайда болатын құбылысы. Мұның нәтижесінде химиялық құрамы  жағынан жаңадан минералдық заттар пайда болады. </a:t>
                      </a:r>
                      <a:endParaRPr lang="ru-RU" sz="2000" kern="1200" dirty="0">
                        <a:solidFill>
                          <a:schemeClr val="accent5">
                            <a:lumMod val="75000"/>
                          </a:schemeClr>
                        </a:solidFill>
                        <a:effectLst/>
                        <a:latin typeface="Times New Roman" panose="02020603050405020304" pitchFamily="18" charset="0"/>
                        <a:ea typeface="+mn-ea"/>
                        <a:cs typeface="Times New Roman" panose="02020603050405020304" pitchFamily="18" charset="0"/>
                      </a:endParaRPr>
                    </a:p>
                    <a:p>
                      <a:endParaRPr lang="ru-RU" sz="2000" dirty="0">
                        <a:solidFill>
                          <a:schemeClr val="accent5">
                            <a:lumMod val="7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k-KZ" sz="2000" b="0" kern="1200" dirty="0">
                          <a:solidFill>
                            <a:schemeClr val="accent5">
                              <a:lumMod val="75000"/>
                            </a:schemeClr>
                          </a:solidFill>
                          <a:effectLst/>
                          <a:latin typeface="Times New Roman" panose="02020603050405020304" pitchFamily="18" charset="0"/>
                          <a:ea typeface="+mn-ea"/>
                          <a:cs typeface="Times New Roman" panose="02020603050405020304" pitchFamily="18" charset="0"/>
                        </a:rPr>
                        <a:t>Биологиялық үгілу нәтижесінде қатты тау жыныстарынан қопсыған, ылғал сіңіргіштік, су өткізгіштік қасиеті бар ұнтақталған жыныстар пайда болады. </a:t>
                      </a:r>
                      <a:endParaRPr lang="ru-RU" sz="2000" b="0" kern="1200" dirty="0">
                        <a:solidFill>
                          <a:schemeClr val="accent5">
                            <a:lumMod val="75000"/>
                          </a:schemeClr>
                        </a:solidFill>
                        <a:effectLst/>
                        <a:latin typeface="Times New Roman" panose="02020603050405020304" pitchFamily="18" charset="0"/>
                        <a:ea typeface="+mn-ea"/>
                        <a:cs typeface="Times New Roman" panose="02020603050405020304" pitchFamily="18" charset="0"/>
                      </a:endParaRPr>
                    </a:p>
                    <a:p>
                      <a:endParaRPr lang="ru-RU" sz="2000" dirty="0">
                        <a:solidFill>
                          <a:schemeClr val="accent5">
                            <a:lumMod val="75000"/>
                          </a:schemeClr>
                        </a:solidFill>
                      </a:endParaRPr>
                    </a:p>
                  </a:txBody>
                  <a:tcPr/>
                </a:tc>
                <a:extLst>
                  <a:ext uri="{0D108BD9-81ED-4DB2-BD59-A6C34878D82A}">
                    <a16:rowId xmlns:a16="http://schemas.microsoft.com/office/drawing/2014/main" val="1789654628"/>
                  </a:ext>
                </a:extLst>
              </a:tr>
            </a:tbl>
          </a:graphicData>
        </a:graphic>
      </p:graphicFrame>
      <p:pic>
        <p:nvPicPr>
          <p:cNvPr id="5" name="Рисунок 4">
            <a:extLst>
              <a:ext uri="{FF2B5EF4-FFF2-40B4-BE49-F238E27FC236}">
                <a16:creationId xmlns:a16="http://schemas.microsoft.com/office/drawing/2014/main" id="{A8A5BA2D-02E0-4504-90DE-D209429D2CF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170" y="5599579"/>
            <a:ext cx="1464310" cy="1098550"/>
          </a:xfrm>
          <a:prstGeom prst="rect">
            <a:avLst/>
          </a:prstGeom>
          <a:noFill/>
          <a:ln>
            <a:noFill/>
          </a:ln>
        </p:spPr>
      </p:pic>
      <p:pic>
        <p:nvPicPr>
          <p:cNvPr id="6" name="Рисунок 5">
            <a:extLst>
              <a:ext uri="{FF2B5EF4-FFF2-40B4-BE49-F238E27FC236}">
                <a16:creationId xmlns:a16="http://schemas.microsoft.com/office/drawing/2014/main" id="{71BB2725-5CE2-4B27-B7E6-6588CDFD7C5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62475" y="5678021"/>
            <a:ext cx="2028825" cy="1163171"/>
          </a:xfrm>
          <a:prstGeom prst="rect">
            <a:avLst/>
          </a:prstGeom>
          <a:noFill/>
          <a:ln>
            <a:noFill/>
          </a:ln>
        </p:spPr>
      </p:pic>
      <p:pic>
        <p:nvPicPr>
          <p:cNvPr id="7" name="Звук 6">
            <a:hlinkClick r:id="" action="ppaction://media"/>
            <a:extLst>
              <a:ext uri="{FF2B5EF4-FFF2-40B4-BE49-F238E27FC236}">
                <a16:creationId xmlns:a16="http://schemas.microsoft.com/office/drawing/2014/main" id="{0CC3B58F-1508-4538-BC84-BCBBFD0B1B7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46976269"/>
      </p:ext>
    </p:extLst>
  </p:cSld>
  <p:clrMapOvr>
    <a:masterClrMapping/>
  </p:clrMapOvr>
  <mc:AlternateContent xmlns:mc="http://schemas.openxmlformats.org/markup-compatibility/2006" xmlns:p14="http://schemas.microsoft.com/office/powerpoint/2010/main">
    <mc:Choice Requires="p14">
      <p:transition spd="slow" p14:dur="2000" advTm="86271"/>
    </mc:Choice>
    <mc:Fallback xmlns="">
      <p:transition spd="slow" advTm="86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ҚАЗАҚСТАН РЕСПУБЛИКАСЫ АУЫЛ ШАРУАШЫЛЫҒЫ МИНИСТРЛІГІ Жәңгір хан атындағы  Батыс — презентация на Slide-Share.ru 🎓">
            <a:extLst>
              <a:ext uri="{FF2B5EF4-FFF2-40B4-BE49-F238E27FC236}">
                <a16:creationId xmlns:a16="http://schemas.microsoft.com/office/drawing/2014/main" id="{752B7953-B2E0-4959-8E02-7E708D53F808}"/>
              </a:ext>
            </a:extLst>
          </p:cNvPr>
          <p:cNvSpPr>
            <a:spLocks noChangeAspect="1" noChangeArrowheads="1"/>
          </p:cNvSpPr>
          <p:nvPr/>
        </p:nvSpPr>
        <p:spPr bwMode="auto">
          <a:xfrm>
            <a:off x="3629025" y="3276599"/>
            <a:ext cx="26193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TextBox 4">
            <a:extLst>
              <a:ext uri="{FF2B5EF4-FFF2-40B4-BE49-F238E27FC236}">
                <a16:creationId xmlns:a16="http://schemas.microsoft.com/office/drawing/2014/main" id="{B5AEB04E-8BB4-42D9-A1D7-67BF8DDBFC4D}"/>
              </a:ext>
            </a:extLst>
          </p:cNvPr>
          <p:cNvSpPr txBox="1"/>
          <p:nvPr/>
        </p:nvSpPr>
        <p:spPr>
          <a:xfrm>
            <a:off x="147638" y="92413"/>
            <a:ext cx="11263312" cy="1120243"/>
          </a:xfrm>
          <a:prstGeom prst="rect">
            <a:avLst/>
          </a:prstGeom>
          <a:noFill/>
        </p:spPr>
        <p:txBody>
          <a:bodyPr wrap="square">
            <a:spAutoFit/>
          </a:bodyPr>
          <a:lstStyle/>
          <a:p>
            <a:pPr algn="ctr">
              <a:lnSpc>
                <a:spcPct val="107000"/>
              </a:lnSpc>
              <a:spcAft>
                <a:spcPts val="800"/>
              </a:spcAft>
            </a:pP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a:t>
            </a:r>
            <a:r>
              <a:rPr lang="ru-RU"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тапсырма</a:t>
            </a:r>
            <a:r>
              <a:rPr lang="kk-KZ"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kk-KZ" sz="3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Үгілу түрлері мен үгілу үрдісінің нәтижесін сәйкестендір.</a:t>
            </a:r>
            <a:endParaRPr lang="ru-RU"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E418C2AD-86E8-4BFF-BADC-AF24EAD1C8ED}"/>
              </a:ext>
            </a:extLst>
          </p:cNvPr>
          <p:cNvGraphicFramePr>
            <a:graphicFrameLocks noGrp="1"/>
          </p:cNvGraphicFramePr>
          <p:nvPr>
            <p:extLst>
              <p:ext uri="{D42A27DB-BD31-4B8C-83A1-F6EECF244321}">
                <p14:modId xmlns:p14="http://schemas.microsoft.com/office/powerpoint/2010/main" val="52228276"/>
              </p:ext>
            </p:extLst>
          </p:nvPr>
        </p:nvGraphicFramePr>
        <p:xfrm>
          <a:off x="371474" y="1219200"/>
          <a:ext cx="11263311" cy="5324475"/>
        </p:xfrm>
        <a:graphic>
          <a:graphicData uri="http://schemas.openxmlformats.org/drawingml/2006/table">
            <a:tbl>
              <a:tblPr firstRow="1" firstCol="1" bandRow="1">
                <a:tableStyleId>{5C22544A-7EE6-4342-B048-85BDC9FD1C3A}</a:tableStyleId>
              </a:tblPr>
              <a:tblGrid>
                <a:gridCol w="7894375">
                  <a:extLst>
                    <a:ext uri="{9D8B030D-6E8A-4147-A177-3AD203B41FA5}">
                      <a16:colId xmlns:a16="http://schemas.microsoft.com/office/drawing/2014/main" val="1658161272"/>
                    </a:ext>
                  </a:extLst>
                </a:gridCol>
                <a:gridCol w="3368936">
                  <a:extLst>
                    <a:ext uri="{9D8B030D-6E8A-4147-A177-3AD203B41FA5}">
                      <a16:colId xmlns:a16="http://schemas.microsoft.com/office/drawing/2014/main" val="1641409019"/>
                    </a:ext>
                  </a:extLst>
                </a:gridCol>
              </a:tblGrid>
              <a:tr h="392366">
                <a:tc>
                  <a:txBody>
                    <a:bodyPr/>
                    <a:lstStyle/>
                    <a:p>
                      <a:pPr algn="ctr">
                        <a:lnSpc>
                          <a:spcPct val="107000"/>
                        </a:lnSpc>
                        <a:spcAft>
                          <a:spcPts val="800"/>
                        </a:spcAft>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Үгілу үрдісінің нәтижесі</a:t>
                      </a:r>
                      <a:endParaRPr lang="ru-RU"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k-KZ" sz="2400" b="1">
                          <a:solidFill>
                            <a:schemeClr val="accent4">
                              <a:lumMod val="50000"/>
                            </a:schemeClr>
                          </a:solidFill>
                          <a:effectLst/>
                          <a:latin typeface="Times New Roman" panose="02020603050405020304" pitchFamily="18" charset="0"/>
                          <a:cs typeface="Times New Roman" panose="02020603050405020304" pitchFamily="18" charset="0"/>
                        </a:rPr>
                        <a:t>Үгілу түрлері</a:t>
                      </a:r>
                      <a:endParaRPr lang="ru-RU" sz="2400" b="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0287950"/>
                  </a:ext>
                </a:extLst>
              </a:tr>
              <a:tr h="813062">
                <a:tc>
                  <a:txBody>
                    <a:bodyPr/>
                    <a:lstStyle/>
                    <a:p>
                      <a:pPr marL="342900" lvl="0" indent="-342900">
                        <a:lnSpc>
                          <a:spcPct val="107000"/>
                        </a:lnSpc>
                        <a:spcAft>
                          <a:spcPts val="800"/>
                        </a:spcAft>
                        <a:buFont typeface="+mj-lt"/>
                        <a:buAutoNum type="arabicPeriod"/>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Ауа температурасының өзгеруіне байланысты жүреді</a:t>
                      </a:r>
                      <a:endParaRPr lang="ru-RU"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А. Физикалық</a:t>
                      </a:r>
                      <a:endParaRPr lang="ru-RU"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8608136"/>
                  </a:ext>
                </a:extLst>
              </a:tr>
              <a:tr h="572778">
                <a:tc>
                  <a:txBody>
                    <a:bodyPr/>
                    <a:lstStyle/>
                    <a:p>
                      <a:pPr marL="342900" lvl="0" indent="-342900">
                        <a:lnSpc>
                          <a:spcPct val="107000"/>
                        </a:lnSpc>
                        <a:spcAft>
                          <a:spcPts val="800"/>
                        </a:spcAft>
                        <a:buFont typeface="+mj-lt"/>
                        <a:buAutoNum type="arabicPeriod"/>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Мүк, қына тастың бетінде өсіп өзгереді.</a:t>
                      </a:r>
                      <a:endParaRPr lang="ru-RU"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Ә. Биологиялық</a:t>
                      </a:r>
                      <a:endParaRPr lang="ru-RU"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2756601"/>
                  </a:ext>
                </a:extLst>
              </a:tr>
              <a:tr h="525032">
                <a:tc>
                  <a:txBody>
                    <a:bodyPr/>
                    <a:lstStyle/>
                    <a:p>
                      <a:pPr marL="342900" lvl="0" indent="-342900">
                        <a:lnSpc>
                          <a:spcPct val="107000"/>
                        </a:lnSpc>
                        <a:spcAft>
                          <a:spcPts val="800"/>
                        </a:spcAft>
                        <a:buFont typeface="+mj-lt"/>
                        <a:buAutoNum type="arabicPeriod"/>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Ауадағы су буының көмегімен өзгереді.</a:t>
                      </a:r>
                      <a:endParaRPr lang="ru-RU"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Б. Химиялық</a:t>
                      </a:r>
                      <a:endParaRPr lang="ru-RU"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0785143"/>
                  </a:ext>
                </a:extLst>
              </a:tr>
              <a:tr h="392366">
                <a:tc>
                  <a:txBody>
                    <a:bodyPr/>
                    <a:lstStyle/>
                    <a:p>
                      <a:pPr marL="342900" lvl="0" indent="-342900">
                        <a:lnSpc>
                          <a:spcPct val="107000"/>
                        </a:lnSpc>
                        <a:spcAft>
                          <a:spcPts val="800"/>
                        </a:spcAft>
                        <a:buFont typeface="+mj-lt"/>
                        <a:buAutoNum type="arabicPeriod"/>
                      </a:pPr>
                      <a:r>
                        <a:rPr lang="kk-KZ" sz="2400" b="1">
                          <a:solidFill>
                            <a:schemeClr val="accent4">
                              <a:lumMod val="50000"/>
                            </a:schemeClr>
                          </a:solidFill>
                          <a:effectLst/>
                          <a:latin typeface="Times New Roman" panose="02020603050405020304" pitchFamily="18" charset="0"/>
                          <a:cs typeface="Times New Roman" panose="02020603050405020304" pitchFamily="18" charset="0"/>
                        </a:rPr>
                        <a:t>Кемірушілер көптеген ін қазады.</a:t>
                      </a:r>
                      <a:endParaRPr lang="ru-RU" sz="2400" b="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 </a:t>
                      </a:r>
                      <a:endParaRPr lang="ru-RU"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2736069"/>
                  </a:ext>
                </a:extLst>
              </a:tr>
              <a:tr h="2628871">
                <a:tc>
                  <a:txBody>
                    <a:bodyPr/>
                    <a:lstStyle/>
                    <a:p>
                      <a:pPr marL="342900" lvl="0" indent="-342900">
                        <a:lnSpc>
                          <a:spcPct val="107000"/>
                        </a:lnSpc>
                        <a:buFont typeface="+mj-lt"/>
                        <a:buAutoNum type="arabicPeriod"/>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Күндіз күн көзінен тау жыныстары қатты қызады, ал түнде, керісінше, қатты суынады.</a:t>
                      </a:r>
                      <a:endParaRPr lang="ru-RU" sz="2400" b="1" dirty="0">
                        <a:solidFill>
                          <a:schemeClr val="accent4">
                            <a:lumMod val="50000"/>
                          </a:schemeClr>
                        </a:solidFill>
                        <a:effectLst/>
                        <a:latin typeface="Times New Roman" panose="02020603050405020304" pitchFamily="18" charset="0"/>
                        <a:cs typeface="Times New Roman" panose="02020603050405020304" pitchFamily="18" charset="0"/>
                      </a:endParaRPr>
                    </a:p>
                    <a:p>
                      <a:pPr marL="342900" lvl="0" indent="-342900">
                        <a:lnSpc>
                          <a:spcPct val="107000"/>
                        </a:lnSpc>
                        <a:buFont typeface="+mj-lt"/>
                        <a:buAutoNum type="arabicPeriod"/>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Көмірқышқыл мен органикалық қышқыл әсерінен минералдың құрылымы мен құрамы өзгеріске ұшырайды.</a:t>
                      </a:r>
                      <a:endParaRPr lang="ru-RU" sz="2400" b="1"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07000"/>
                        </a:lnSpc>
                        <a:spcAft>
                          <a:spcPts val="800"/>
                        </a:spcAft>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 </a:t>
                      </a:r>
                      <a:endParaRPr lang="ru-RU"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kk-KZ" sz="2400" b="1" dirty="0">
                          <a:solidFill>
                            <a:schemeClr val="accent4">
                              <a:lumMod val="50000"/>
                            </a:schemeClr>
                          </a:solidFill>
                          <a:effectLst/>
                          <a:latin typeface="Times New Roman" panose="02020603050405020304" pitchFamily="18" charset="0"/>
                          <a:cs typeface="Times New Roman" panose="02020603050405020304" pitchFamily="18" charset="0"/>
                        </a:rPr>
                        <a:t> </a:t>
                      </a:r>
                      <a:endParaRPr lang="ru-RU" sz="24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5294402"/>
                  </a:ext>
                </a:extLst>
              </a:tr>
            </a:tbl>
          </a:graphicData>
        </a:graphic>
      </p:graphicFrame>
      <p:pic>
        <p:nvPicPr>
          <p:cNvPr id="4" name="Звук 3">
            <a:hlinkClick r:id="" action="ppaction://media"/>
            <a:extLst>
              <a:ext uri="{FF2B5EF4-FFF2-40B4-BE49-F238E27FC236}">
                <a16:creationId xmlns:a16="http://schemas.microsoft.com/office/drawing/2014/main" id="{81277F42-3D31-4704-8F69-F17AE03FCD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424904505"/>
      </p:ext>
    </p:extLst>
  </p:cSld>
  <p:clrMapOvr>
    <a:masterClrMapping/>
  </p:clrMapOvr>
  <mc:AlternateContent xmlns:mc="http://schemas.openxmlformats.org/markup-compatibility/2006" xmlns:p14="http://schemas.microsoft.com/office/powerpoint/2010/main">
    <mc:Choice Requires="p14">
      <p:transition spd="slow" p14:dur="2000" advTm="27548"/>
    </mc:Choice>
    <mc:Fallback xmlns="">
      <p:transition spd="slow" advTm="27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304</TotalTime>
  <Words>536</Words>
  <Application>Microsoft Office PowerPoint</Application>
  <PresentationFormat>Широкоэкранный</PresentationFormat>
  <Paragraphs>57</Paragraphs>
  <Slides>12</Slides>
  <Notes>0</Notes>
  <HiddenSlides>0</HiddenSlides>
  <MMClips>12</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Шынар Ховдашхан</dc:creator>
  <cp:lastModifiedBy>Шынар Ховдашхан</cp:lastModifiedBy>
  <cp:revision>18</cp:revision>
  <dcterms:created xsi:type="dcterms:W3CDTF">2021-01-20T06:31:56Z</dcterms:created>
  <dcterms:modified xsi:type="dcterms:W3CDTF">2021-01-22T06:40:06Z</dcterms:modified>
</cp:coreProperties>
</file>