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2" r:id="rId4"/>
    <p:sldId id="263" r:id="rId5"/>
    <p:sldId id="264" r:id="rId6"/>
    <p:sldId id="258" r:id="rId7"/>
    <p:sldId id="259" r:id="rId8"/>
    <p:sldId id="265"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40078" y="1372948"/>
            <a:ext cx="9339944" cy="3669315"/>
          </a:xfrm>
        </p:spPr>
        <p:txBody>
          <a:bodyPr>
            <a:normAutofit fontScale="55000" lnSpcReduction="20000"/>
          </a:bodyPr>
          <a:lstStyle/>
          <a:p>
            <a:pPr algn="ctr"/>
            <a:r>
              <a:rPr lang="kk-KZ" sz="20000" dirty="0">
                <a:solidFill>
                  <a:srgbClr val="00B050"/>
                </a:solidFill>
                <a:latin typeface="Times New Roman" panose="02020603050405020304" pitchFamily="18" charset="0"/>
                <a:cs typeface="Times New Roman" panose="02020603050405020304" pitchFamily="18" charset="0"/>
              </a:rPr>
              <a:t>Табиғаттағы зат айналымы</a:t>
            </a:r>
          </a:p>
          <a:p>
            <a:pPr algn="ctr"/>
            <a:endParaRPr lang="ru-RU" dirty="0"/>
          </a:p>
        </p:txBody>
      </p:sp>
    </p:spTree>
    <p:extLst>
      <p:ext uri="{BB962C8B-B14F-4D97-AF65-F5344CB8AC3E}">
        <p14:creationId xmlns:p14="http://schemas.microsoft.com/office/powerpoint/2010/main" val="130531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st.kz/materials/docx/image/2019/june/d11/1560281345_html_181a8f3a2681a64b.png"/>
          <p:cNvPicPr/>
          <p:nvPr/>
        </p:nvPicPr>
        <p:blipFill>
          <a:blip r:embed="rId2">
            <a:extLst>
              <a:ext uri="{28A0092B-C50C-407E-A947-70E740481C1C}">
                <a14:useLocalDpi xmlns:a14="http://schemas.microsoft.com/office/drawing/2010/main" val="0"/>
              </a:ext>
            </a:extLst>
          </a:blip>
          <a:srcRect/>
          <a:stretch>
            <a:fillRect/>
          </a:stretch>
        </p:blipFill>
        <p:spPr bwMode="auto">
          <a:xfrm>
            <a:off x="141243" y="-85725"/>
            <a:ext cx="9535885" cy="6858000"/>
          </a:xfrm>
          <a:prstGeom prst="rect">
            <a:avLst/>
          </a:prstGeom>
          <a:noFill/>
        </p:spPr>
      </p:pic>
    </p:spTree>
    <p:extLst>
      <p:ext uri="{BB962C8B-B14F-4D97-AF65-F5344CB8AC3E}">
        <p14:creationId xmlns:p14="http://schemas.microsoft.com/office/powerpoint/2010/main" val="3337774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7316" y="657888"/>
            <a:ext cx="6085640" cy="1200329"/>
          </a:xfrm>
          <a:prstGeom prst="rect">
            <a:avLst/>
          </a:prstGeom>
        </p:spPr>
        <p:txBody>
          <a:bodyPr wrap="none">
            <a:spAutoFit/>
          </a:bodyPr>
          <a:lstStyle/>
          <a:p>
            <a:r>
              <a:rPr lang="kk-KZ" sz="7200" b="1" dirty="0">
                <a:solidFill>
                  <a:srgbClr val="00B050"/>
                </a:solidFill>
                <a:latin typeface="Times New Roman" panose="02020603050405020304" pitchFamily="18" charset="0"/>
                <a:ea typeface="Calibri" panose="020F0502020204030204" pitchFamily="34" charset="0"/>
              </a:rPr>
              <a:t>Оқу мақсаты:</a:t>
            </a:r>
            <a:endParaRPr lang="ru-RU" sz="7200" dirty="0">
              <a:solidFill>
                <a:srgbClr val="00B050"/>
              </a:solidFill>
            </a:endParaRPr>
          </a:p>
        </p:txBody>
      </p:sp>
      <p:sp>
        <p:nvSpPr>
          <p:cNvPr id="3" name="Прямоугольник 2"/>
          <p:cNvSpPr/>
          <p:nvPr/>
        </p:nvSpPr>
        <p:spPr>
          <a:xfrm>
            <a:off x="1075507" y="2314191"/>
            <a:ext cx="8617133" cy="2554545"/>
          </a:xfrm>
          <a:prstGeom prst="rect">
            <a:avLst/>
          </a:prstGeom>
        </p:spPr>
        <p:txBody>
          <a:bodyPr wrap="square">
            <a:spAutoFit/>
          </a:bodyPr>
          <a:lstStyle/>
          <a:p>
            <a:r>
              <a:rPr lang="kk-KZ" sz="4000" dirty="0">
                <a:solidFill>
                  <a:srgbClr val="00B050"/>
                </a:solidFill>
                <a:latin typeface="Times New Roman" panose="02020603050405020304" pitchFamily="18" charset="0"/>
                <a:ea typeface="Calibri" panose="020F0502020204030204" pitchFamily="34" charset="0"/>
              </a:rPr>
              <a:t>5.4.1.1 Өлі табиғатта болатын үдерістерді атау (табиғатта заттардың айналымы, тау түзілу, үгілу, климаттық үдерістер).</a:t>
            </a:r>
            <a:endParaRPr lang="ru-RU" sz="4000" dirty="0">
              <a:solidFill>
                <a:srgbClr val="00B050"/>
              </a:solidFill>
            </a:endParaRPr>
          </a:p>
        </p:txBody>
      </p:sp>
    </p:spTree>
    <p:extLst>
      <p:ext uri="{BB962C8B-B14F-4D97-AF65-F5344CB8AC3E}">
        <p14:creationId xmlns:p14="http://schemas.microsoft.com/office/powerpoint/2010/main" val="407860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7623" y="91440"/>
            <a:ext cx="7171508" cy="1323439"/>
          </a:xfrm>
          <a:prstGeom prst="rect">
            <a:avLst/>
          </a:prstGeom>
          <a:noFill/>
        </p:spPr>
        <p:txBody>
          <a:bodyPr wrap="square" rtlCol="0">
            <a:spAutoFit/>
          </a:bodyPr>
          <a:lstStyle/>
          <a:p>
            <a:pPr algn="ctr"/>
            <a:r>
              <a:rPr lang="kk-KZ" sz="8000" dirty="0">
                <a:solidFill>
                  <a:srgbClr val="00B050"/>
                </a:solidFill>
                <a:latin typeface="Times New Roman" panose="02020603050405020304" pitchFamily="18" charset="0"/>
                <a:cs typeface="Times New Roman" panose="02020603050405020304" pitchFamily="18" charset="0"/>
              </a:rPr>
              <a:t>Миға шабуыл</a:t>
            </a:r>
            <a:endParaRPr lang="ru-RU" sz="8000" dirty="0">
              <a:solidFill>
                <a:srgbClr val="00B05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888273" y="2834639"/>
            <a:ext cx="276964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4" name="Объект 3"/>
          <p:cNvGraphicFramePr>
            <a:graphicFrameLocks noChangeAspect="1"/>
          </p:cNvGraphicFramePr>
          <p:nvPr>
            <p:extLst>
              <p:ext uri="{D42A27DB-BD31-4B8C-83A1-F6EECF244321}">
                <p14:modId xmlns:p14="http://schemas.microsoft.com/office/powerpoint/2010/main" val="902651168"/>
              </p:ext>
            </p:extLst>
          </p:nvPr>
        </p:nvGraphicFramePr>
        <p:xfrm>
          <a:off x="215922" y="1624405"/>
          <a:ext cx="5249250" cy="3767866"/>
        </p:xfrm>
        <a:graphic>
          <a:graphicData uri="http://schemas.openxmlformats.org/presentationml/2006/ole">
            <mc:AlternateContent xmlns:mc="http://schemas.openxmlformats.org/markup-compatibility/2006">
              <mc:Choice xmlns:v="urn:schemas-microsoft-com:vml" Requires="v">
                <p:oleObj name="Точечный рисунок" r:id="rId2" imgW="2819794" imgH="1666667" progId="Paint.Picture">
                  <p:embed/>
                </p:oleObj>
              </mc:Choice>
              <mc:Fallback>
                <p:oleObj name="Точечный рисунок" r:id="rId2" imgW="2819794" imgH="1666667" progId="Paint.Picture">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22" y="1624405"/>
                        <a:ext cx="5249250" cy="3767866"/>
                      </a:xfrm>
                      <a:prstGeom prst="rect">
                        <a:avLst/>
                      </a:prstGeom>
                      <a:noFill/>
                    </p:spPr>
                  </p:pic>
                </p:oleObj>
              </mc:Fallback>
            </mc:AlternateContent>
          </a:graphicData>
        </a:graphic>
      </p:graphicFrame>
      <p:sp>
        <p:nvSpPr>
          <p:cNvPr id="5" name="Rectangle 4"/>
          <p:cNvSpPr>
            <a:spLocks noChangeArrowheads="1"/>
          </p:cNvSpPr>
          <p:nvPr/>
        </p:nvSpPr>
        <p:spPr bwMode="auto">
          <a:xfrm>
            <a:off x="5889813" y="1718534"/>
            <a:ext cx="27866142" cy="5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3910151672"/>
              </p:ext>
            </p:extLst>
          </p:nvPr>
        </p:nvGraphicFramePr>
        <p:xfrm>
          <a:off x="6137523" y="1624405"/>
          <a:ext cx="4364630" cy="3964818"/>
        </p:xfrm>
        <a:graphic>
          <a:graphicData uri="http://schemas.openxmlformats.org/presentationml/2006/ole">
            <mc:AlternateContent xmlns:mc="http://schemas.openxmlformats.org/markup-compatibility/2006">
              <mc:Choice xmlns:v="urn:schemas-microsoft-com:vml" Requires="v">
                <p:oleObj name="Точечный рисунок" r:id="rId4" imgW="4180952" imgH="3820058" progId="Paint.Picture">
                  <p:embed/>
                </p:oleObj>
              </mc:Choice>
              <mc:Fallback>
                <p:oleObj name="Точечный рисунок" r:id="rId4" imgW="4180952" imgH="3820058"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7523" y="1624405"/>
                        <a:ext cx="4364630" cy="3964818"/>
                      </a:xfrm>
                      <a:prstGeom prst="rect">
                        <a:avLst/>
                      </a:prstGeom>
                      <a:noFill/>
                    </p:spPr>
                  </p:pic>
                </p:oleObj>
              </mc:Fallback>
            </mc:AlternateContent>
          </a:graphicData>
        </a:graphic>
      </p:graphicFrame>
      <p:sp>
        <p:nvSpPr>
          <p:cNvPr id="7" name="Прямоугольник 6"/>
          <p:cNvSpPr/>
          <p:nvPr/>
        </p:nvSpPr>
        <p:spPr>
          <a:xfrm>
            <a:off x="672353" y="5578463"/>
            <a:ext cx="9224682" cy="1457194"/>
          </a:xfrm>
          <a:prstGeom prst="rect">
            <a:avLst/>
          </a:prstGeom>
        </p:spPr>
        <p:txBody>
          <a:bodyPr wrap="square">
            <a:spAutoFit/>
          </a:bodyPr>
          <a:lstStyle/>
          <a:p>
            <a:pPr>
              <a:lnSpc>
                <a:spcPct val="107000"/>
              </a:lnSpc>
              <a:spcAft>
                <a:spcPts val="800"/>
              </a:spcAft>
            </a:pPr>
            <a:r>
              <a:rPr lang="kk-KZ"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Проблемалық жағдаят туғызу:</a:t>
            </a:r>
            <a:endPar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buSzPts val="1100"/>
            </a:pPr>
            <a:r>
              <a:rPr lang="kk-KZ"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Топырақ пен шөпті салыстыр? Нені байқадың?</a:t>
            </a:r>
            <a:endParaRPr lang="ru-RU" sz="24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r>
              <a:rPr lang="kk-KZ" sz="2400" dirty="0">
                <a:solidFill>
                  <a:srgbClr val="00B050"/>
                </a:solidFill>
                <a:latin typeface="Times New Roman" panose="02020603050405020304" pitchFamily="18" charset="0"/>
                <a:ea typeface="Calibri" panose="020F0502020204030204" pitchFamily="34" charset="0"/>
              </a:rPr>
              <a:t>Өсімдіктің тірі ағза екенін қалай білуге болады?</a:t>
            </a:r>
            <a:endParaRPr lang="ru-RU" sz="2400" dirty="0">
              <a:solidFill>
                <a:srgbClr val="00B050"/>
              </a:solidFill>
            </a:endParaRPr>
          </a:p>
        </p:txBody>
      </p:sp>
    </p:spTree>
    <p:extLst>
      <p:ext uri="{BB962C8B-B14F-4D97-AF65-F5344CB8AC3E}">
        <p14:creationId xmlns:p14="http://schemas.microsoft.com/office/powerpoint/2010/main" val="138846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549" y="169103"/>
            <a:ext cx="11739154" cy="7220631"/>
          </a:xfrm>
          <a:prstGeom prst="rect">
            <a:avLst/>
          </a:prstGeom>
        </p:spPr>
        <p:txBody>
          <a:bodyPr wrap="square">
            <a:spAutoFit/>
          </a:bodyPr>
          <a:lstStyle/>
          <a:p>
            <a:pPr>
              <a:lnSpc>
                <a:spcPct val="107000"/>
              </a:lnSpc>
              <a:spcAft>
                <a:spcPts val="800"/>
              </a:spcAft>
            </a:pPr>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Табиғаттағы зат айналымы </a:t>
            </a:r>
            <a:r>
              <a:rPr lang="kk-KZ"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өте күрделі құбылыс. Тірі ағзалар мен қоршаған орта арасында энергияның айналымы қалыптасқан, энергия бір түрден екінші түрге өтіп, пішінін ауыстырады, сөйтіп, бастапқы қалпына келеді. Табиғатта негізгі зат айналымына: су айналымы, геологиялық (үлкен) және биологиялық (кіші) айналым  жатады.</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k-KZ"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Геологиялық зат айналымы </a:t>
            </a:r>
            <a:r>
              <a:rPr lang="kk-KZ"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тау жыныстарының түзілуі, үгілуі және бұзылған өнімдердің – сынықтардың басқа жерге ауысуымен байланысты.</a:t>
            </a:r>
          </a:p>
          <a:p>
            <a:pPr>
              <a:lnSpc>
                <a:spcPct val="107000"/>
              </a:lnSpc>
              <a:spcAft>
                <a:spcPts val="800"/>
              </a:spcAft>
            </a:pPr>
            <a:r>
              <a:rPr lang="kk-KZ" sz="2400" dirty="0">
                <a:solidFill>
                  <a:srgbClr val="002060"/>
                </a:solidFill>
                <a:latin typeface="Times New Roman" panose="02020603050405020304" pitchFamily="18" charset="0"/>
                <a:cs typeface="Times New Roman" panose="02020603050405020304" pitchFamily="18" charset="0"/>
              </a:rPr>
              <a:t>                     </a:t>
            </a:r>
            <a:r>
              <a:rPr lang="kk-KZ" sz="2400" dirty="0">
                <a:solidFill>
                  <a:srgbClr val="00B050"/>
                </a:solidFill>
                <a:latin typeface="Times New Roman" panose="02020603050405020304" pitchFamily="18" charset="0"/>
                <a:cs typeface="Times New Roman" panose="02020603050405020304" pitchFamily="18" charset="0"/>
              </a:rPr>
              <a:t>Биологиялық айналым </a:t>
            </a:r>
            <a:r>
              <a:rPr lang="kk-KZ" sz="2400" dirty="0">
                <a:solidFill>
                  <a:srgbClr val="002060"/>
                </a:solidFill>
                <a:latin typeface="Times New Roman" panose="02020603050405020304" pitchFamily="18" charset="0"/>
                <a:cs typeface="Times New Roman" panose="02020603050405020304" pitchFamily="18" charset="0"/>
              </a:rPr>
              <a:t>– заттар топырақтан түскенде топырақтан өсімдікке, өсімдіктен жануарлардың қорегіне өтеді. Жануарлардың қалдықтары топыраққа сіңеді, оның қалдықтарын бактериялар шірітіп ыдыратады, ыдыраған заттардан әртүрлі минералды тұздар пайда болады, ол заттар өсімдіктердің тамырларына су арқылы қайта сіңеді.</a:t>
            </a:r>
          </a:p>
          <a:p>
            <a:pPr>
              <a:lnSpc>
                <a:spcPct val="107000"/>
              </a:lnSpc>
              <a:spcAft>
                <a:spcPts val="800"/>
              </a:spcAft>
            </a:pPr>
            <a:r>
              <a:rPr lang="kk-KZ" dirty="0"/>
              <a:t>                </a:t>
            </a:r>
            <a:r>
              <a:rPr lang="kk-KZ" sz="2400" dirty="0">
                <a:solidFill>
                  <a:srgbClr val="00B050"/>
                </a:solidFill>
                <a:latin typeface="Times New Roman" panose="02020603050405020304" pitchFamily="18" charset="0"/>
                <a:cs typeface="Times New Roman" panose="02020603050405020304" pitchFamily="18" charset="0"/>
              </a:rPr>
              <a:t>Табиғаттағы су айналымы </a:t>
            </a:r>
            <a:r>
              <a:rPr lang="kk-KZ" sz="2400" dirty="0">
                <a:solidFill>
                  <a:srgbClr val="002060"/>
                </a:solidFill>
                <a:latin typeface="Times New Roman" panose="02020603050405020304" pitchFamily="18" charset="0"/>
                <a:cs typeface="Times New Roman" panose="02020603050405020304" pitchFamily="18" charset="0"/>
              </a:rPr>
              <a:t>– су жер шарындағы мұхиттар мен құрлықтардың бетінен бул</a:t>
            </a:r>
            <a:r>
              <a:rPr lang="ru-RU" sz="2400" dirty="0">
                <a:solidFill>
                  <a:srgbClr val="002060"/>
                </a:solidFill>
                <a:latin typeface="Times New Roman" panose="02020603050405020304" pitchFamily="18" charset="0"/>
                <a:cs typeface="Times New Roman" panose="02020603050405020304" pitchFamily="18" charset="0"/>
              </a:rPr>
              <a:t>а</a:t>
            </a:r>
            <a:r>
              <a:rPr lang="kk-KZ" sz="2400" dirty="0" err="1">
                <a:solidFill>
                  <a:srgbClr val="002060"/>
                </a:solidFill>
                <a:latin typeface="Times New Roman" panose="02020603050405020304" pitchFamily="18" charset="0"/>
                <a:cs typeface="Times New Roman" panose="02020603050405020304" pitchFamily="18" charset="0"/>
              </a:rPr>
              <a:t>нады</a:t>
            </a:r>
            <a:r>
              <a:rPr lang="kk-KZ" sz="2400" dirty="0">
                <a:solidFill>
                  <a:srgbClr val="002060"/>
                </a:solidFill>
                <a:latin typeface="Times New Roman" panose="02020603050405020304" pitchFamily="18" charset="0"/>
                <a:cs typeface="Times New Roman" panose="02020603050405020304" pitchFamily="18" charset="0"/>
              </a:rPr>
              <a:t>. Су буы ауа ағынымен жоғары көтеріледі де, қоюланып тамшыға айналады, атмосфералық жауын-шашын түрінде құрлыққа түседі және мұхитқа қайта оралады.</a:t>
            </a:r>
          </a:p>
          <a:p>
            <a:pPr>
              <a:lnSpc>
                <a:spcPct val="107000"/>
              </a:lnSpc>
              <a:spcAft>
                <a:spcPts val="800"/>
              </a:spcAft>
            </a:pPr>
            <a:endParaRPr lang="ru-RU"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3642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021976" y="0"/>
            <a:ext cx="6170023" cy="6858000"/>
          </a:xfrm>
          <a:prstGeom prst="rect">
            <a:avLst/>
          </a:prstGeom>
        </p:spPr>
      </p:pic>
      <p:sp>
        <p:nvSpPr>
          <p:cNvPr id="3" name="Прямоугольник 2"/>
          <p:cNvSpPr/>
          <p:nvPr/>
        </p:nvSpPr>
        <p:spPr>
          <a:xfrm>
            <a:off x="261256" y="142850"/>
            <a:ext cx="6479177" cy="6920100"/>
          </a:xfrm>
          <a:prstGeom prst="rect">
            <a:avLst/>
          </a:prstGeom>
        </p:spPr>
        <p:txBody>
          <a:bodyPr wrap="square">
            <a:spAutoFit/>
          </a:bodyPr>
          <a:lstStyle/>
          <a:p>
            <a:pPr>
              <a:lnSpc>
                <a:spcPct val="107000"/>
              </a:lnSpc>
              <a:spcAft>
                <a:spcPts val="800"/>
              </a:spcAft>
            </a:pPr>
            <a:r>
              <a:rPr lang="kk-KZ"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Түзушілер немесе өндірушілер (продуценттер)</a:t>
            </a:r>
            <a:r>
              <a:rPr lang="kk-KZ"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kk-KZ"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жер бетіндегі барлық жасыл өсімдіктер яғни авторофтылар бейорганикалқ заттардан органикалық зат құрушылар. Олар өздеріне қажет органикалық заттард Күн энергиясын пайдаланып бейорганикалық заттардан өндіре алатын жасыл өсімдіктер. Мысалы оған жасыл өсімдіктер мен балдырлар.</a:t>
            </a:r>
            <a:endParaRPr lang="ru-RU"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Пайдаланушылар немесе тұтынушылар</a:t>
            </a:r>
            <a:r>
              <a:rPr lang="kk-KZ"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(консументтер) – </a:t>
            </a:r>
            <a:r>
              <a:rPr lang="kk-KZ"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гетеротрофты организмдер, яғни дайын органикалық затпен қоректенетіндер. Бұларға жануарлар, саңырауқұлақтар,, микроағзалардың көбі және паразит өсімдіктер жатады. Консументтер өз кезегінде қоректік тізбектер жүйесін құрайды. 1 – топқа бірінші реттік консументтер (қоян, қой, ешкі) жатады, бұларға шөпқоректілер жатады. Екінші реттік консументтерге жануарлармен қоректенетін яғни етқоректілер немесе жыртқыштар жатады. </a:t>
            </a:r>
            <a:endParaRPr lang="ru-RU"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Қалпына келтірушілер немесе ыдыратушылар (редуценттер)</a:t>
            </a:r>
            <a:r>
              <a:rPr lang="kk-KZ"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 </a:t>
            </a:r>
            <a:r>
              <a:rPr lang="kk-KZ"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өлі органикалық заттарды ыдыратып (өлекселермен қоректенетіндер) оларды органикалық  емес заттарға айналдыратын гетеротрофты ағзалар. Мысалы, бактериялар, аңырауқұлақтар кейбір балдырлар, шұблшаң, өзен шаяны т.б.</a:t>
            </a:r>
            <a:endParaRPr lang="ru-RU"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6021977" y="0"/>
            <a:ext cx="6170023" cy="6858000"/>
          </a:xfrm>
          <a:prstGeom prst="rect">
            <a:avLst/>
          </a:prstGeom>
        </p:spPr>
      </p:pic>
      <p:pic>
        <p:nvPicPr>
          <p:cNvPr id="5" name="Рисунок 4"/>
          <p:cNvPicPr>
            <a:picLocks noChangeAspect="1"/>
          </p:cNvPicPr>
          <p:nvPr/>
        </p:nvPicPr>
        <p:blipFill>
          <a:blip r:embed="rId2"/>
          <a:stretch>
            <a:fillRect/>
          </a:stretch>
        </p:blipFill>
        <p:spPr>
          <a:xfrm>
            <a:off x="6174377" y="152400"/>
            <a:ext cx="6170023" cy="6858000"/>
          </a:xfrm>
          <a:prstGeom prst="rect">
            <a:avLst/>
          </a:prstGeom>
        </p:spPr>
      </p:pic>
    </p:spTree>
    <p:extLst>
      <p:ext uri="{BB962C8B-B14F-4D97-AF65-F5344CB8AC3E}">
        <p14:creationId xmlns:p14="http://schemas.microsoft.com/office/powerpoint/2010/main" val="133647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0344989" cy="6858000"/>
          </a:xfrm>
          <a:prstGeom prst="rect">
            <a:avLst/>
          </a:prstGeom>
        </p:spPr>
      </p:pic>
    </p:spTree>
    <p:extLst>
      <p:ext uri="{BB962C8B-B14F-4D97-AF65-F5344CB8AC3E}">
        <p14:creationId xmlns:p14="http://schemas.microsoft.com/office/powerpoint/2010/main" val="3232286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st.kz/materials/docx/image/2018/january/d05/1515143365_html_67d9e9ce02e14ef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416" y="0"/>
            <a:ext cx="83645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5943" y="248194"/>
            <a:ext cx="3500846" cy="10064294"/>
          </a:xfrm>
          <a:prstGeom prst="rect">
            <a:avLst/>
          </a:prstGeom>
          <a:noFill/>
        </p:spPr>
        <p:txBody>
          <a:bodyPr wrap="square" rtlCol="0">
            <a:spAutoFit/>
          </a:bodyPr>
          <a:lstStyle/>
          <a:p>
            <a:r>
              <a:rPr lang="kk-KZ" dirty="0">
                <a:solidFill>
                  <a:srgbClr val="00B050"/>
                </a:solidFill>
                <a:latin typeface="Times New Roman" panose="02020603050405020304" pitchFamily="18" charset="0"/>
                <a:cs typeface="Times New Roman" panose="02020603050405020304" pitchFamily="18" charset="0"/>
              </a:rPr>
              <a:t>1- тапсырма. Суреттен үлкен және кіші айналымды табыңыздар?</a:t>
            </a: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r>
              <a:rPr lang="kk-KZ" dirty="0">
                <a:solidFill>
                  <a:srgbClr val="002060"/>
                </a:solidFill>
                <a:latin typeface="Times New Roman" panose="02020603050405020304" pitchFamily="18" charset="0"/>
                <a:cs typeface="Times New Roman" panose="02020603050405020304" pitchFamily="18" charset="0"/>
              </a:rPr>
              <a:t>Дескриптор:</a:t>
            </a:r>
            <a:endParaRPr lang="en-GB" dirty="0">
              <a:solidFill>
                <a:srgbClr val="002060"/>
              </a:solidFill>
              <a:latin typeface="Times New Roman" panose="02020603050405020304" pitchFamily="18" charset="0"/>
              <a:cs typeface="Times New Roman" panose="02020603050405020304" pitchFamily="18" charset="0"/>
            </a:endParaRPr>
          </a:p>
          <a:p>
            <a:r>
              <a:rPr lang="kk-KZ" dirty="0">
                <a:solidFill>
                  <a:srgbClr val="002060"/>
                </a:solidFill>
                <a:latin typeface="Times New Roman" panose="02020603050405020304" pitchFamily="18" charset="0"/>
                <a:cs typeface="Times New Roman" panose="02020603050405020304" pitchFamily="18" charset="0"/>
              </a:rPr>
              <a:t>1. Өлі табиғатта болатын үдерістерді атай алады.</a:t>
            </a:r>
            <a:endParaRPr lang="en-GB" dirty="0">
              <a:solidFill>
                <a:srgbClr val="002060"/>
              </a:solidFill>
              <a:latin typeface="Times New Roman" panose="02020603050405020304" pitchFamily="18" charset="0"/>
              <a:cs typeface="Times New Roman" panose="02020603050405020304" pitchFamily="18" charset="0"/>
            </a:endParaRPr>
          </a:p>
          <a:p>
            <a:r>
              <a:rPr lang="kk-KZ" dirty="0">
                <a:solidFill>
                  <a:srgbClr val="002060"/>
                </a:solidFill>
                <a:latin typeface="Times New Roman" panose="02020603050405020304" pitchFamily="18" charset="0"/>
                <a:cs typeface="Times New Roman" panose="02020603050405020304" pitchFamily="18" charset="0"/>
              </a:rPr>
              <a:t>2.</a:t>
            </a:r>
            <a:r>
              <a:rPr lang="en-GB" dirty="0">
                <a:solidFill>
                  <a:srgbClr val="002060"/>
                </a:solidFill>
                <a:latin typeface="Times New Roman" panose="02020603050405020304" pitchFamily="18" charset="0"/>
                <a:cs typeface="Times New Roman" panose="02020603050405020304" pitchFamily="18" charset="0"/>
              </a:rPr>
              <a:t> </a:t>
            </a:r>
            <a:r>
              <a:rPr lang="kk-KZ" i="1" dirty="0">
                <a:solidFill>
                  <a:srgbClr val="002060"/>
                </a:solidFill>
                <a:latin typeface="Times New Roman" panose="02020603050405020304" pitchFamily="18" charset="0"/>
                <a:cs typeface="Times New Roman" panose="02020603050405020304" pitchFamily="18" charset="0"/>
              </a:rPr>
              <a:t>Су айналымның сызбасынан үлкен су айналымын табады.</a:t>
            </a:r>
            <a:endParaRPr lang="en-GB" dirty="0">
              <a:solidFill>
                <a:srgbClr val="002060"/>
              </a:solidFill>
              <a:latin typeface="Times New Roman" panose="02020603050405020304" pitchFamily="18" charset="0"/>
              <a:cs typeface="Times New Roman" panose="02020603050405020304" pitchFamily="18" charset="0"/>
            </a:endParaRPr>
          </a:p>
          <a:p>
            <a:r>
              <a:rPr lang="kk-KZ" i="1" dirty="0">
                <a:solidFill>
                  <a:srgbClr val="002060"/>
                </a:solidFill>
                <a:latin typeface="Times New Roman" panose="02020603050405020304" pitchFamily="18" charset="0"/>
                <a:cs typeface="Times New Roman" panose="02020603050405020304" pitchFamily="18" charset="0"/>
              </a:rPr>
              <a:t>3. Су айналымның сызбасынан кіші су айналымын табады.</a:t>
            </a:r>
            <a:endParaRPr lang="en-GB" dirty="0">
              <a:solidFill>
                <a:srgbClr val="00206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kk-KZ" dirty="0">
              <a:solidFill>
                <a:srgbClr val="00B050"/>
              </a:solidFill>
              <a:latin typeface="Times New Roman" panose="02020603050405020304" pitchFamily="18" charset="0"/>
              <a:cs typeface="Times New Roman" panose="02020603050405020304" pitchFamily="18" charset="0"/>
            </a:endParaRPr>
          </a:p>
          <a:p>
            <a:endParaRPr lang="ru-RU"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37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262" y="235131"/>
            <a:ext cx="11168743" cy="6740307"/>
          </a:xfrm>
          <a:prstGeom prst="rect">
            <a:avLst/>
          </a:prstGeom>
          <a:noFill/>
        </p:spPr>
        <p:txBody>
          <a:bodyPr wrap="square" rtlCol="0">
            <a:spAutoFit/>
          </a:bodyPr>
          <a:lstStyle/>
          <a:p>
            <a:r>
              <a:rPr lang="kk-KZ" sz="2400" b="1" dirty="0">
                <a:solidFill>
                  <a:srgbClr val="00B050"/>
                </a:solidFill>
                <a:latin typeface="Times New Roman" panose="02020603050405020304" pitchFamily="18" charset="0"/>
                <a:cs typeface="Times New Roman" panose="02020603050405020304" pitchFamily="18" charset="0"/>
              </a:rPr>
              <a:t>2- тапсырма. </a:t>
            </a:r>
            <a:r>
              <a:rPr lang="ru-RU" sz="2400" b="1" dirty="0" err="1">
                <a:solidFill>
                  <a:srgbClr val="00B050"/>
                </a:solidFill>
                <a:latin typeface="Times New Roman" panose="02020603050405020304" pitchFamily="18" charset="0"/>
                <a:cs typeface="Times New Roman" panose="02020603050405020304" pitchFamily="18" charset="0"/>
              </a:rPr>
              <a:t>Мәтінді</a:t>
            </a:r>
            <a:r>
              <a:rPr lang="ru-RU" sz="2400" b="1" dirty="0">
                <a:solidFill>
                  <a:srgbClr val="00B050"/>
                </a:solidFill>
                <a:latin typeface="Times New Roman" panose="02020603050405020304" pitchFamily="18" charset="0"/>
                <a:cs typeface="Times New Roman" panose="02020603050405020304" pitchFamily="18" charset="0"/>
              </a:rPr>
              <a:t> </a:t>
            </a:r>
            <a:r>
              <a:rPr lang="ru-RU" sz="2400" b="1" dirty="0" err="1">
                <a:solidFill>
                  <a:srgbClr val="00B050"/>
                </a:solidFill>
                <a:latin typeface="Times New Roman" panose="02020603050405020304" pitchFamily="18" charset="0"/>
                <a:cs typeface="Times New Roman" panose="02020603050405020304" pitchFamily="18" charset="0"/>
              </a:rPr>
              <a:t>мұқият</a:t>
            </a:r>
            <a:r>
              <a:rPr lang="ru-RU" sz="2400" b="1" dirty="0">
                <a:solidFill>
                  <a:srgbClr val="00B050"/>
                </a:solidFill>
                <a:latin typeface="Times New Roman" panose="02020603050405020304" pitchFamily="18" charset="0"/>
                <a:cs typeface="Times New Roman" panose="02020603050405020304" pitchFamily="18" charset="0"/>
              </a:rPr>
              <a:t> </a:t>
            </a:r>
            <a:r>
              <a:rPr lang="ru-RU" sz="2400" b="1" dirty="0" err="1">
                <a:solidFill>
                  <a:srgbClr val="00B050"/>
                </a:solidFill>
                <a:latin typeface="Times New Roman" panose="02020603050405020304" pitchFamily="18" charset="0"/>
                <a:cs typeface="Times New Roman" panose="02020603050405020304" pitchFamily="18" charset="0"/>
              </a:rPr>
              <a:t>оқып</a:t>
            </a:r>
            <a:r>
              <a:rPr lang="ru-RU" sz="2400" b="1" dirty="0">
                <a:solidFill>
                  <a:srgbClr val="00B050"/>
                </a:solidFill>
                <a:latin typeface="Times New Roman" panose="02020603050405020304" pitchFamily="18" charset="0"/>
                <a:cs typeface="Times New Roman" panose="02020603050405020304" pitchFamily="18" charset="0"/>
              </a:rPr>
              <a:t> </a:t>
            </a:r>
            <a:r>
              <a:rPr lang="ru-RU" sz="2400" b="1" dirty="0" err="1">
                <a:solidFill>
                  <a:srgbClr val="00B050"/>
                </a:solidFill>
                <a:latin typeface="Times New Roman" panose="02020603050405020304" pitchFamily="18" charset="0"/>
                <a:cs typeface="Times New Roman" panose="02020603050405020304" pitchFamily="18" charset="0"/>
              </a:rPr>
              <a:t>шығыңыз</a:t>
            </a:r>
            <a:r>
              <a:rPr lang="ru-RU" sz="2400" b="1" dirty="0">
                <a:solidFill>
                  <a:srgbClr val="00B050"/>
                </a:solidFill>
                <a:latin typeface="Times New Roman" panose="02020603050405020304" pitchFamily="18" charset="0"/>
                <a:cs typeface="Times New Roman" panose="02020603050405020304" pitchFamily="18" charset="0"/>
              </a:rPr>
              <a:t>.</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B050"/>
                </a:solidFill>
                <a:latin typeface="Times New Roman" panose="02020603050405020304" pitchFamily="18" charset="0"/>
                <a:cs typeface="Times New Roman" panose="02020603050405020304" pitchFamily="18" charset="0"/>
              </a:rPr>
              <a:t>Мәтін</a:t>
            </a:r>
            <a:r>
              <a:rPr lang="ru-RU" sz="2400" b="1" dirty="0">
                <a:solidFill>
                  <a:srgbClr val="00B050"/>
                </a:solidFill>
                <a:latin typeface="Times New Roman" panose="02020603050405020304" pitchFamily="18" charset="0"/>
                <a:cs typeface="Times New Roman" panose="02020603050405020304" pitchFamily="18" charset="0"/>
              </a:rPr>
              <a:t> </a:t>
            </a:r>
            <a:r>
              <a:rPr lang="ru-RU" sz="2400" b="1" dirty="0" err="1">
                <a:solidFill>
                  <a:srgbClr val="00B050"/>
                </a:solidFill>
                <a:latin typeface="Times New Roman" panose="02020603050405020304" pitchFamily="18" charset="0"/>
                <a:cs typeface="Times New Roman" panose="02020603050405020304" pitchFamily="18" charset="0"/>
              </a:rPr>
              <a:t>ішінен</a:t>
            </a:r>
            <a:r>
              <a:rPr lang="ru-RU" sz="2400" b="1" dirty="0">
                <a:solidFill>
                  <a:srgbClr val="00B050"/>
                </a:solidFill>
                <a:latin typeface="Times New Roman" panose="02020603050405020304" pitchFamily="18" charset="0"/>
                <a:cs typeface="Times New Roman" panose="02020603050405020304" pitchFamily="18" charset="0"/>
              </a:rPr>
              <a:t> </a:t>
            </a:r>
            <a:r>
              <a:rPr lang="ru-RU" sz="2400" b="1" dirty="0" err="1">
                <a:solidFill>
                  <a:srgbClr val="00B050"/>
                </a:solidFill>
                <a:latin typeface="Times New Roman" panose="02020603050405020304" pitchFamily="18" charset="0"/>
                <a:cs typeface="Times New Roman" panose="02020603050405020304" pitchFamily="18" charset="0"/>
              </a:rPr>
              <a:t>өлі</a:t>
            </a:r>
            <a:r>
              <a:rPr lang="ru-RU" sz="2400" b="1" dirty="0">
                <a:solidFill>
                  <a:srgbClr val="00B050"/>
                </a:solidFill>
                <a:latin typeface="Times New Roman" panose="02020603050405020304" pitchFamily="18" charset="0"/>
                <a:cs typeface="Times New Roman" panose="02020603050405020304" pitchFamily="18" charset="0"/>
              </a:rPr>
              <a:t> </a:t>
            </a:r>
            <a:r>
              <a:rPr lang="ru-RU" sz="2400" b="1" dirty="0" err="1">
                <a:solidFill>
                  <a:srgbClr val="00B050"/>
                </a:solidFill>
                <a:latin typeface="Times New Roman" panose="02020603050405020304" pitchFamily="18" charset="0"/>
                <a:cs typeface="Times New Roman" panose="02020603050405020304" pitchFamily="18" charset="0"/>
              </a:rPr>
              <a:t>табиғатта</a:t>
            </a:r>
            <a:r>
              <a:rPr lang="ru-RU" sz="2400" b="1" dirty="0">
                <a:solidFill>
                  <a:srgbClr val="00B050"/>
                </a:solidFill>
                <a:latin typeface="Times New Roman" panose="02020603050405020304" pitchFamily="18" charset="0"/>
                <a:cs typeface="Times New Roman" panose="02020603050405020304" pitchFamily="18" charset="0"/>
              </a:rPr>
              <a:t> </a:t>
            </a:r>
            <a:r>
              <a:rPr lang="ru-RU" sz="2400" b="1" dirty="0" err="1">
                <a:solidFill>
                  <a:srgbClr val="00B050"/>
                </a:solidFill>
                <a:latin typeface="Times New Roman" panose="02020603050405020304" pitchFamily="18" charset="0"/>
                <a:cs typeface="Times New Roman" panose="02020603050405020304" pitchFamily="18" charset="0"/>
              </a:rPr>
              <a:t>болатын</a:t>
            </a:r>
            <a:r>
              <a:rPr lang="ru-RU" sz="2400" b="1" dirty="0">
                <a:solidFill>
                  <a:srgbClr val="00B050"/>
                </a:solidFill>
                <a:latin typeface="Times New Roman" panose="02020603050405020304" pitchFamily="18" charset="0"/>
                <a:cs typeface="Times New Roman" panose="02020603050405020304" pitchFamily="18" charset="0"/>
              </a:rPr>
              <a:t> </a:t>
            </a:r>
            <a:r>
              <a:rPr lang="ru-RU" sz="2400" b="1" dirty="0" err="1">
                <a:solidFill>
                  <a:srgbClr val="00B050"/>
                </a:solidFill>
                <a:latin typeface="Times New Roman" panose="02020603050405020304" pitchFamily="18" charset="0"/>
                <a:cs typeface="Times New Roman" panose="02020603050405020304" pitchFamily="18" charset="0"/>
              </a:rPr>
              <a:t>үдерістерді</a:t>
            </a:r>
            <a:r>
              <a:rPr lang="ru-RU" sz="2400" b="1" dirty="0">
                <a:solidFill>
                  <a:srgbClr val="00B050"/>
                </a:solidFill>
                <a:latin typeface="Times New Roman" panose="02020603050405020304" pitchFamily="18" charset="0"/>
                <a:cs typeface="Times New Roman" panose="02020603050405020304" pitchFamily="18" charset="0"/>
              </a:rPr>
              <a:t> </a:t>
            </a:r>
            <a:r>
              <a:rPr lang="ru-RU" sz="2400" b="1" dirty="0" err="1">
                <a:solidFill>
                  <a:srgbClr val="00B050"/>
                </a:solidFill>
                <a:latin typeface="Times New Roman" panose="02020603050405020304" pitchFamily="18" charset="0"/>
                <a:cs typeface="Times New Roman" panose="02020603050405020304" pitchFamily="18" charset="0"/>
              </a:rPr>
              <a:t>анықтаңыз</a:t>
            </a:r>
            <a:r>
              <a:rPr lang="ru-RU" sz="2400" b="1" dirty="0">
                <a:solidFill>
                  <a:srgbClr val="00B050"/>
                </a:solidFill>
                <a:latin typeface="Times New Roman" panose="02020603050405020304" pitchFamily="18" charset="0"/>
                <a:cs typeface="Times New Roman" panose="02020603050405020304" pitchFamily="18" charset="0"/>
              </a:rPr>
              <a:t>:</a:t>
            </a:r>
          </a:p>
          <a:p>
            <a:r>
              <a:rPr lang="ru-RU" sz="2400" b="1" i="1" dirty="0">
                <a:solidFill>
                  <a:srgbClr val="002060"/>
                </a:solidFill>
                <a:latin typeface="Times New Roman" panose="02020603050405020304" pitchFamily="18" charset="0"/>
                <a:cs typeface="Times New Roman" panose="02020603050405020304" pitchFamily="18" charset="0"/>
              </a:rPr>
              <a:t>            Адам</a:t>
            </a:r>
            <a:r>
              <a:rPr lang="ru-RU" sz="2400" b="1" dirty="0">
                <a:solidFill>
                  <a:srgbClr val="002060"/>
                </a:solidFill>
                <a:latin typeface="Times New Roman" panose="02020603050405020304" pitchFamily="18" charset="0"/>
                <a:cs typeface="Times New Roman" panose="02020603050405020304" pitchFamily="18" charset="0"/>
              </a:rPr>
              <a:t> – </a:t>
            </a:r>
            <a:r>
              <a:rPr lang="ru-RU" sz="2400" b="1" dirty="0" err="1">
                <a:solidFill>
                  <a:srgbClr val="002060"/>
                </a:solidFill>
                <a:latin typeface="Times New Roman" panose="02020603050405020304" pitchFamily="18" charset="0"/>
                <a:cs typeface="Times New Roman" panose="02020603050405020304" pitchFamily="18" charset="0"/>
              </a:rPr>
              <a:t>табиғаттың</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ажырамас</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бөлігі</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Сондықтан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халқымызда</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i="1" dirty="0" err="1">
                <a:solidFill>
                  <a:srgbClr val="002060"/>
                </a:solidFill>
                <a:latin typeface="Times New Roman" panose="02020603050405020304" pitchFamily="18" charset="0"/>
                <a:cs typeface="Times New Roman" panose="02020603050405020304" pitchFamily="18" charset="0"/>
              </a:rPr>
              <a:t>Жер-Ана</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деген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егіз</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үғым</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қалыптаскан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Жерді</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өз</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Анасындай</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Анасын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Күндей</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қастерлеу</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Ата</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қостаған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салтымыз</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Жер</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шоқтығы</a:t>
            </a:r>
            <a:r>
              <a:rPr lang="ru-RU" sz="2400" b="1" dirty="0">
                <a:solidFill>
                  <a:srgbClr val="002060"/>
                </a:solidFill>
                <a:latin typeface="Times New Roman" panose="02020603050405020304" pitchFamily="18" charset="0"/>
                <a:cs typeface="Times New Roman" panose="02020603050405020304" pitchFamily="18" charset="0"/>
              </a:rPr>
              <a:t> - </a:t>
            </a:r>
            <a:r>
              <a:rPr lang="ru-RU" sz="2400" b="1" dirty="0" err="1">
                <a:solidFill>
                  <a:srgbClr val="002060"/>
                </a:solidFill>
                <a:latin typeface="Times New Roman" panose="02020603050405020304" pitchFamily="18" charset="0"/>
                <a:cs typeface="Times New Roman" panose="02020603050405020304" pitchFamily="18" charset="0"/>
              </a:rPr>
              <a:t>Көкшетау</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Жер</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жаннаты</a:t>
            </a:r>
            <a:r>
              <a:rPr lang="ru-RU" sz="2400" b="1" dirty="0">
                <a:solidFill>
                  <a:srgbClr val="002060"/>
                </a:solidFill>
                <a:latin typeface="Times New Roman" panose="02020603050405020304" pitchFamily="18" charset="0"/>
                <a:cs typeface="Times New Roman" panose="02020603050405020304" pitchFamily="18" charset="0"/>
              </a:rPr>
              <a:t> - </a:t>
            </a:r>
            <a:r>
              <a:rPr lang="ru-RU" sz="2400" b="1" dirty="0" err="1">
                <a:solidFill>
                  <a:srgbClr val="002060"/>
                </a:solidFill>
                <a:latin typeface="Times New Roman" panose="02020603050405020304" pitchFamily="18" charset="0"/>
                <a:cs typeface="Times New Roman" panose="02020603050405020304" pitchFamily="18" charset="0"/>
              </a:rPr>
              <a:t>Жетісу</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деп</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бабаларымыз</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туған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жерге</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табиғатқа</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деген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ыстық</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махаббатын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білдірген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Сондықтан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орман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тоғайларды</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сақтап</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қоршаған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ортаның</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өзен</a:t>
            </a:r>
            <a:r>
              <a:rPr lang="ru-RU" sz="2400" b="1" dirty="0">
                <a:solidFill>
                  <a:srgbClr val="002060"/>
                </a:solidFill>
                <a:latin typeface="Times New Roman" panose="02020603050405020304" pitchFamily="18" charset="0"/>
                <a:cs typeface="Times New Roman" panose="02020603050405020304" pitchFamily="18" charset="0"/>
              </a:rPr>
              <a:t> мен </a:t>
            </a:r>
            <a:r>
              <a:rPr lang="ru-RU" sz="2400" b="1" dirty="0" err="1">
                <a:solidFill>
                  <a:srgbClr val="002060"/>
                </a:solidFill>
                <a:latin typeface="Times New Roman" panose="02020603050405020304" pitchFamily="18" charset="0"/>
                <a:cs typeface="Times New Roman" panose="02020603050405020304" pitchFamily="18" charset="0"/>
              </a:rPr>
              <a:t>көлдердің</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ластанбауына</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ерекше</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мән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берген</a:t>
            </a:r>
            <a:r>
              <a:rPr lang="ru-RU" sz="2400" b="1" dirty="0">
                <a:solidFill>
                  <a:srgbClr val="002060"/>
                </a:solidFill>
                <a:latin typeface="Times New Roman" panose="02020603050405020304" pitchFamily="18" charset="0"/>
                <a:cs typeface="Times New Roman" panose="02020603050405020304" pitchFamily="18" charset="0"/>
              </a:rPr>
              <a:t>. «Су </a:t>
            </a:r>
            <a:r>
              <a:rPr lang="ru-RU" sz="2400" b="1" dirty="0" err="1">
                <a:solidFill>
                  <a:srgbClr val="002060"/>
                </a:solidFill>
                <a:latin typeface="Times New Roman" panose="02020603050405020304" pitchFamily="18" charset="0"/>
                <a:cs typeface="Times New Roman" panose="02020603050405020304" pitchFamily="18" charset="0"/>
              </a:rPr>
              <a:t>ішкен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құдығыңа</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түкірме</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Бұлақ</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көрсең</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көзін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аш</a:t>
            </a:r>
            <a:r>
              <a:rPr lang="ru-RU" sz="2400" b="1" dirty="0">
                <a:solidFill>
                  <a:srgbClr val="002060"/>
                </a:solidFill>
                <a:latin typeface="Times New Roman" panose="02020603050405020304" pitchFamily="18" charset="0"/>
                <a:cs typeface="Times New Roman" panose="02020603050405020304" pitchFamily="18" charset="0"/>
              </a:rPr>
              <a:t>» – </a:t>
            </a:r>
            <a:r>
              <a:rPr lang="ru-RU" sz="2400" b="1" dirty="0" err="1">
                <a:solidFill>
                  <a:srgbClr val="002060"/>
                </a:solidFill>
                <a:latin typeface="Times New Roman" panose="02020603050405020304" pitchFamily="18" charset="0"/>
                <a:cs typeface="Times New Roman" panose="02020603050405020304" pitchFamily="18" charset="0"/>
              </a:rPr>
              <a:t>деп</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жас</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ұрпақтың</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бойына</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табиғатты</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қорғаудың</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тәрбиесін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сіңірген</a:t>
            </a:r>
            <a:r>
              <a:rPr lang="ru-RU" sz="2400" b="1" dirty="0">
                <a:solidFill>
                  <a:srgbClr val="002060"/>
                </a:solidFill>
                <a:latin typeface="Times New Roman" panose="02020603050405020304" pitchFamily="18" charset="0"/>
                <a:cs typeface="Times New Roman" panose="02020603050405020304" pitchFamily="18" charset="0"/>
              </a:rPr>
              <a:t>.</a:t>
            </a:r>
          </a:p>
          <a:p>
            <a:r>
              <a:rPr lang="ru-RU" sz="2400" b="1" dirty="0" err="1">
                <a:solidFill>
                  <a:srgbClr val="002060"/>
                </a:solidFill>
                <a:latin typeface="Times New Roman" panose="02020603050405020304" pitchFamily="18" charset="0"/>
                <a:cs typeface="Times New Roman" panose="02020603050405020304" pitchFamily="18" charset="0"/>
              </a:rPr>
              <a:t>Табиғатта</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үздіксіз</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өзгерістер</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болып</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жатады</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Мысалы</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жанартаудың</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атқылауы</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найзағайдың</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жарқылы</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судың</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мұзға</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айналуы</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сияқты</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құбылыстар</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табиғаттағы</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өзгерістерді</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көрсетеді</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Аспан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денелерінің</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қозғалысы</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гүлдердің</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шешек</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атуы</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ағаштың</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жайкалып</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өсуі</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өзеннің</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тасуы</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немесе</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көлдердің</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тартылып</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суалуы</a:t>
            </a:r>
            <a:r>
              <a:rPr lang="ru-RU" sz="2400" b="1" dirty="0">
                <a:solidFill>
                  <a:srgbClr val="002060"/>
                </a:solidFill>
                <a:latin typeface="Times New Roman" panose="02020603050405020304" pitchFamily="18" charset="0"/>
                <a:cs typeface="Times New Roman" panose="02020603050405020304" pitchFamily="18" charset="0"/>
              </a:rPr>
              <a:t> – </a:t>
            </a:r>
            <a:r>
              <a:rPr lang="ru-RU" sz="2400" b="1" dirty="0" err="1">
                <a:solidFill>
                  <a:srgbClr val="002060"/>
                </a:solidFill>
                <a:latin typeface="Times New Roman" panose="02020603050405020304" pitchFamily="18" charset="0"/>
                <a:cs typeface="Times New Roman" panose="02020603050405020304" pitchFamily="18" charset="0"/>
              </a:rPr>
              <a:t>осылардың</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барлығы</a:t>
            </a:r>
            <a:r>
              <a:rPr lang="ru-RU" sz="2400" b="1" dirty="0">
                <a:solidFill>
                  <a:srgbClr val="002060"/>
                </a:solidFill>
                <a:latin typeface="Times New Roman" panose="02020603050405020304" pitchFamily="18" charset="0"/>
                <a:cs typeface="Times New Roman" panose="02020603050405020304" pitchFamily="18" charset="0"/>
              </a:rPr>
              <a:t> да </a:t>
            </a:r>
            <a:r>
              <a:rPr lang="ru-RU" sz="2400" b="1" dirty="0" err="1">
                <a:solidFill>
                  <a:srgbClr val="002060"/>
                </a:solidFill>
                <a:latin typeface="Times New Roman" panose="02020603050405020304" pitchFamily="18" charset="0"/>
                <a:cs typeface="Times New Roman" panose="02020603050405020304" pitchFamily="18" charset="0"/>
              </a:rPr>
              <a:t>қоршаған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ортадағы</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өзгерістер</a:t>
            </a:r>
            <a:r>
              <a:rPr lang="ru-RU" sz="2400" b="1" dirty="0">
                <a:solidFill>
                  <a:srgbClr val="002060"/>
                </a:solidFill>
                <a:latin typeface="Times New Roman" panose="02020603050405020304" pitchFamily="18" charset="0"/>
                <a:cs typeface="Times New Roman" panose="02020603050405020304" pitchFamily="18" charset="0"/>
              </a:rPr>
              <a:t>.</a:t>
            </a:r>
          </a:p>
          <a:p>
            <a:endParaRPr lang="ru-RU" sz="2400" b="1" dirty="0">
              <a:solidFill>
                <a:srgbClr val="002060"/>
              </a:solidFill>
              <a:latin typeface="Times New Roman" panose="02020603050405020304" pitchFamily="18" charset="0"/>
              <a:cs typeface="Times New Roman" panose="02020603050405020304" pitchFamily="18" charset="0"/>
            </a:endParaRPr>
          </a:p>
          <a:p>
            <a:r>
              <a:rPr lang="kk-KZ" sz="2400" b="1" dirty="0">
                <a:solidFill>
                  <a:srgbClr val="002060"/>
                </a:solidFill>
                <a:latin typeface="Times New Roman" panose="02020603050405020304" pitchFamily="18" charset="0"/>
                <a:cs typeface="Times New Roman" panose="02020603050405020304" pitchFamily="18" charset="0"/>
              </a:rPr>
              <a:t> </a:t>
            </a:r>
          </a:p>
          <a:p>
            <a:endParaRPr lang="ru-RU"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508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1703" y="195943"/>
            <a:ext cx="7315200" cy="646331"/>
          </a:xfrm>
          <a:prstGeom prst="rect">
            <a:avLst/>
          </a:prstGeom>
          <a:noFill/>
        </p:spPr>
        <p:txBody>
          <a:bodyPr wrap="square" rtlCol="0">
            <a:spAutoFit/>
          </a:bodyPr>
          <a:lstStyle/>
          <a:p>
            <a:r>
              <a:rPr lang="kk-KZ" b="1" dirty="0">
                <a:solidFill>
                  <a:srgbClr val="00B050"/>
                </a:solidFill>
                <a:latin typeface="Times New Roman" panose="02020603050405020304" pitchFamily="18" charset="0"/>
                <a:cs typeface="Times New Roman" panose="02020603050405020304" pitchFamily="18" charset="0"/>
              </a:rPr>
              <a:t>3- тапсырма. Сәйкестендіру.</a:t>
            </a:r>
          </a:p>
          <a:p>
            <a:endParaRPr lang="ru-RU" b="1" dirty="0">
              <a:solidFill>
                <a:srgbClr val="00B050"/>
              </a:solidFill>
              <a:latin typeface="Times New Roman" panose="02020603050405020304" pitchFamily="18" charset="0"/>
              <a:cs typeface="Times New Roman" panose="02020603050405020304" pitchFamily="18" charset="0"/>
            </a:endParaRPr>
          </a:p>
        </p:txBody>
      </p:sp>
      <p:pic>
        <p:nvPicPr>
          <p:cNvPr id="4100" name="Picture 4" descr="https://onlinemektep.org/upload/online_mektep/lesson/bfb05b5ea1c2b5b52f011c5a3322d73a/20.png?v1610078859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03" y="842274"/>
            <a:ext cx="3752723" cy="2501817"/>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561703" y="3722850"/>
            <a:ext cx="3465264" cy="2603174"/>
          </a:xfrm>
          <a:prstGeom prst="rect">
            <a:avLst/>
          </a:prstGeom>
        </p:spPr>
      </p:pic>
      <p:sp>
        <p:nvSpPr>
          <p:cNvPr id="6" name="TextBox 5"/>
          <p:cNvSpPr txBox="1"/>
          <p:nvPr/>
        </p:nvSpPr>
        <p:spPr>
          <a:xfrm>
            <a:off x="5826034" y="842273"/>
            <a:ext cx="5329646" cy="2246769"/>
          </a:xfrm>
          <a:prstGeom prst="rect">
            <a:avLst/>
          </a:prstGeom>
          <a:noFill/>
        </p:spPr>
        <p:txBody>
          <a:bodyPr wrap="square" rtlCol="0">
            <a:spAutoFit/>
          </a:bodyPr>
          <a:lstStyle/>
          <a:p>
            <a:r>
              <a:rPr lang="kk-KZ" sz="2800" dirty="0">
                <a:solidFill>
                  <a:srgbClr val="002060"/>
                </a:solidFill>
                <a:latin typeface="Times New Roman" panose="02020603050405020304" pitchFamily="18" charset="0"/>
                <a:cs typeface="Times New Roman" panose="02020603050405020304" pitchFamily="18" charset="0"/>
              </a:rPr>
              <a:t>Кіші немесе биологиялық айналым: өсімдіктер, жануарлар, саңырауқұлақтар, микроорганизмдер және топырақ арасындағы зат айналым</a:t>
            </a:r>
            <a:endParaRPr lang="ru-RU" sz="2800"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930537" y="3722786"/>
            <a:ext cx="5656217" cy="2246769"/>
          </a:xfrm>
          <a:prstGeom prst="rect">
            <a:avLst/>
          </a:prstGeom>
          <a:noFill/>
        </p:spPr>
        <p:txBody>
          <a:bodyPr wrap="square" rtlCol="0">
            <a:spAutoFit/>
          </a:bodyPr>
          <a:lstStyle/>
          <a:p>
            <a:r>
              <a:rPr lang="kk-KZ" sz="2800" dirty="0">
                <a:solidFill>
                  <a:srgbClr val="002060"/>
                </a:solidFill>
                <a:latin typeface="Times New Roman" panose="02020603050405020304" pitchFamily="18" charset="0"/>
                <a:cs typeface="Times New Roman" panose="02020603050405020304" pitchFamily="18" charset="0"/>
              </a:rPr>
              <a:t>Күн энергиясы мен ауырлық күшінің әсерінен атмосфера, гидросфера және литосферада судың үздіксіз айналым бойымен қозғалуы.</a:t>
            </a:r>
            <a:endParaRPr lang="ru-RU"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358297"/>
      </p:ext>
    </p:extLst>
  </p:cSld>
  <p:clrMapOvr>
    <a:masterClrMapping/>
  </p:clrMapOvr>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164</TotalTime>
  <Words>591</Words>
  <Application>Microsoft Office PowerPoint</Application>
  <PresentationFormat>Широкоэкранный</PresentationFormat>
  <Paragraphs>52</Paragraphs>
  <Slides>10</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10</vt:i4>
      </vt:variant>
    </vt:vector>
  </HeadingPairs>
  <TitlesOfParts>
    <vt:vector size="17" baseType="lpstr">
      <vt:lpstr>Arial</vt:lpstr>
      <vt:lpstr>Calibri</vt:lpstr>
      <vt:lpstr>Times New Roman</vt:lpstr>
      <vt:lpstr>Trebuchet MS</vt:lpstr>
      <vt:lpstr>Wingdings 3</vt:lpstr>
      <vt:lpstr>Аспект</vt:lpstr>
      <vt:lpstr>Точечный рисунок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Шынар Ховдашхан</cp:lastModifiedBy>
  <cp:revision>11</cp:revision>
  <dcterms:created xsi:type="dcterms:W3CDTF">2021-01-18T15:19:40Z</dcterms:created>
  <dcterms:modified xsi:type="dcterms:W3CDTF">2021-01-22T06:43:27Z</dcterms:modified>
</cp:coreProperties>
</file>