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96" r:id="rId2"/>
    <p:sldId id="314" r:id="rId3"/>
    <p:sldId id="315" r:id="rId4"/>
    <p:sldId id="307" r:id="rId5"/>
    <p:sldId id="281" r:id="rId6"/>
    <p:sldId id="282" r:id="rId7"/>
    <p:sldId id="274" r:id="rId8"/>
    <p:sldId id="308" r:id="rId9"/>
    <p:sldId id="310" r:id="rId10"/>
    <p:sldId id="311" r:id="rId11"/>
    <p:sldId id="316" r:id="rId12"/>
    <p:sldId id="312" r:id="rId13"/>
    <p:sldId id="313" r:id="rId14"/>
    <p:sldId id="29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F89"/>
    <a:srgbClr val="CAE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832" autoAdjust="0"/>
  </p:normalViewPr>
  <p:slideViewPr>
    <p:cSldViewPr>
      <p:cViewPr varScale="1">
        <p:scale>
          <a:sx n="74" d="100"/>
          <a:sy n="74" d="100"/>
        </p:scale>
        <p:origin x="10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78F68-2577-4958-9A2A-519F41BC4C6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KZ"/>
        </a:p>
      </dgm:t>
    </dgm:pt>
    <dgm:pt modelId="{81F7FA51-5BD3-4CC7-A700-E3B92B16D0CA}">
      <dgm:prSet phldrT="[Текст]"/>
      <dgm:spPr/>
      <dgm:t>
        <a:bodyPr/>
        <a:lstStyle/>
        <a:p>
          <a:r>
            <a:rPr lang="kk-KZ" dirty="0"/>
            <a:t>Хлорофилл </a:t>
          </a:r>
          <a:r>
            <a:rPr lang="ru-RU" dirty="0"/>
            <a:t>(</a:t>
          </a:r>
          <a:r>
            <a:rPr lang="ru-RU" dirty="0" err="1"/>
            <a:t>жасыл</a:t>
          </a:r>
          <a:r>
            <a:rPr lang="ru-RU" dirty="0"/>
            <a:t>)</a:t>
          </a:r>
          <a:endParaRPr lang="ru-KZ" dirty="0"/>
        </a:p>
      </dgm:t>
    </dgm:pt>
    <dgm:pt modelId="{F1673AC3-5F04-4D4B-84A2-EDB26C3BD8CA}" type="parTrans" cxnId="{E4B70102-04DE-4B22-8C4A-ACD1CC1FEBFF}">
      <dgm:prSet/>
      <dgm:spPr/>
      <dgm:t>
        <a:bodyPr/>
        <a:lstStyle/>
        <a:p>
          <a:endParaRPr lang="ru-KZ"/>
        </a:p>
      </dgm:t>
    </dgm:pt>
    <dgm:pt modelId="{6E9B0ABD-1C6D-4D7F-BF7A-DC7092298AAF}" type="sibTrans" cxnId="{E4B70102-04DE-4B22-8C4A-ACD1CC1FEBFF}">
      <dgm:prSet/>
      <dgm:spPr/>
      <dgm:t>
        <a:bodyPr/>
        <a:lstStyle/>
        <a:p>
          <a:endParaRPr lang="ru-KZ"/>
        </a:p>
      </dgm:t>
    </dgm:pt>
    <dgm:pt modelId="{726C266D-2D21-4ECC-B490-C93CF8987001}">
      <dgm:prSet phldrT="[Текст]"/>
      <dgm:spPr/>
      <dgm:t>
        <a:bodyPr/>
        <a:lstStyle/>
        <a:p>
          <a:r>
            <a:rPr lang="kk-KZ" dirty="0"/>
            <a:t>Антоциандар</a:t>
          </a:r>
          <a:r>
            <a:rPr lang="ru-RU" dirty="0"/>
            <a:t> (</a:t>
          </a:r>
          <a:r>
            <a:rPr lang="kk-KZ" dirty="0"/>
            <a:t>қызыл, күлгін көк</a:t>
          </a:r>
          <a:r>
            <a:rPr lang="ru-RU" dirty="0"/>
            <a:t>)</a:t>
          </a:r>
          <a:endParaRPr lang="ru-KZ" dirty="0"/>
        </a:p>
      </dgm:t>
    </dgm:pt>
    <dgm:pt modelId="{62843A41-2C89-49E5-BE95-E2240A2EDC8A}" type="parTrans" cxnId="{A203ED0D-261F-48E5-812B-01E34A6E4BB1}">
      <dgm:prSet/>
      <dgm:spPr/>
      <dgm:t>
        <a:bodyPr/>
        <a:lstStyle/>
        <a:p>
          <a:endParaRPr lang="ru-KZ"/>
        </a:p>
      </dgm:t>
    </dgm:pt>
    <dgm:pt modelId="{BD329949-09AE-4D0A-84BB-ABD1975565F6}" type="sibTrans" cxnId="{A203ED0D-261F-48E5-812B-01E34A6E4BB1}">
      <dgm:prSet/>
      <dgm:spPr/>
      <dgm:t>
        <a:bodyPr/>
        <a:lstStyle/>
        <a:p>
          <a:endParaRPr lang="ru-KZ"/>
        </a:p>
      </dgm:t>
    </dgm:pt>
    <dgm:pt modelId="{DF878696-D8BE-45AE-B645-646F01679E59}">
      <dgm:prSet phldrT="[Текст]"/>
      <dgm:spPr/>
      <dgm:t>
        <a:bodyPr/>
        <a:lstStyle/>
        <a:p>
          <a:r>
            <a:rPr lang="kk-KZ" dirty="0"/>
            <a:t>Каротиноидтер </a:t>
          </a:r>
          <a:r>
            <a:rPr lang="ru-RU" dirty="0"/>
            <a:t>(</a:t>
          </a:r>
          <a:r>
            <a:rPr lang="kk-KZ" dirty="0"/>
            <a:t>сары, сарғыш, қызыл, қоңыр</a:t>
          </a:r>
          <a:r>
            <a:rPr lang="ru-RU" dirty="0"/>
            <a:t>)</a:t>
          </a:r>
          <a:endParaRPr lang="ru-KZ" dirty="0"/>
        </a:p>
      </dgm:t>
    </dgm:pt>
    <dgm:pt modelId="{57EDDF57-7EAE-464E-BC7A-1DE8D94DC7C6}" type="parTrans" cxnId="{BF6BC066-9276-4028-8BE7-BDC0C198B7CA}">
      <dgm:prSet/>
      <dgm:spPr/>
      <dgm:t>
        <a:bodyPr/>
        <a:lstStyle/>
        <a:p>
          <a:endParaRPr lang="ru-KZ"/>
        </a:p>
      </dgm:t>
    </dgm:pt>
    <dgm:pt modelId="{B1560A29-122B-4A29-8731-A533DAB7D0AF}" type="sibTrans" cxnId="{BF6BC066-9276-4028-8BE7-BDC0C198B7CA}">
      <dgm:prSet/>
      <dgm:spPr/>
      <dgm:t>
        <a:bodyPr/>
        <a:lstStyle/>
        <a:p>
          <a:endParaRPr lang="ru-KZ"/>
        </a:p>
      </dgm:t>
    </dgm:pt>
    <dgm:pt modelId="{81F9AD45-F0F1-46B2-AD2F-5B52C993B9D4}">
      <dgm:prSet phldrT="[Текст]"/>
      <dgm:spPr/>
      <dgm:t>
        <a:bodyPr/>
        <a:lstStyle/>
        <a:p>
          <a:r>
            <a:rPr lang="kk-KZ" dirty="0"/>
            <a:t>Флавондар мен флавонолдар </a:t>
          </a:r>
          <a:r>
            <a:rPr lang="ru-RU" dirty="0"/>
            <a:t>(</a:t>
          </a:r>
          <a:r>
            <a:rPr lang="ru-RU" dirty="0" err="1"/>
            <a:t>сары</a:t>
          </a:r>
          <a:r>
            <a:rPr lang="ru-RU" dirty="0"/>
            <a:t>)</a:t>
          </a:r>
          <a:endParaRPr lang="ru-KZ" dirty="0"/>
        </a:p>
      </dgm:t>
    </dgm:pt>
    <dgm:pt modelId="{390C3FE2-B988-408C-A087-C4EBE067C170}" type="parTrans" cxnId="{2ABA7214-E8C8-4496-90F5-565848927F98}">
      <dgm:prSet/>
      <dgm:spPr/>
      <dgm:t>
        <a:bodyPr/>
        <a:lstStyle/>
        <a:p>
          <a:endParaRPr lang="ru-KZ"/>
        </a:p>
      </dgm:t>
    </dgm:pt>
    <dgm:pt modelId="{5E69F6E2-3F9A-44B7-B399-566F6144B16A}" type="sibTrans" cxnId="{2ABA7214-E8C8-4496-90F5-565848927F98}">
      <dgm:prSet/>
      <dgm:spPr/>
      <dgm:t>
        <a:bodyPr/>
        <a:lstStyle/>
        <a:p>
          <a:endParaRPr lang="ru-KZ"/>
        </a:p>
      </dgm:t>
    </dgm:pt>
    <dgm:pt modelId="{F8EE51AF-1514-4BF9-9432-A7E31A868C4F}" type="pres">
      <dgm:prSet presAssocID="{83A78F68-2577-4958-9A2A-519F41BC4C6B}" presName="diagram" presStyleCnt="0">
        <dgm:presLayoutVars>
          <dgm:dir/>
          <dgm:resizeHandles val="exact"/>
        </dgm:presLayoutVars>
      </dgm:prSet>
      <dgm:spPr/>
    </dgm:pt>
    <dgm:pt modelId="{7719E8EB-4C3C-42FC-AF0D-73EC1BCB760F}" type="pres">
      <dgm:prSet presAssocID="{81F7FA51-5BD3-4CC7-A700-E3B92B16D0CA}" presName="node" presStyleLbl="node1" presStyleIdx="0" presStyleCnt="4">
        <dgm:presLayoutVars>
          <dgm:bulletEnabled val="1"/>
        </dgm:presLayoutVars>
      </dgm:prSet>
      <dgm:spPr/>
    </dgm:pt>
    <dgm:pt modelId="{3608AAE9-DF87-4D59-A8CC-D760F8732457}" type="pres">
      <dgm:prSet presAssocID="{6E9B0ABD-1C6D-4D7F-BF7A-DC7092298AAF}" presName="sibTrans" presStyleCnt="0"/>
      <dgm:spPr/>
    </dgm:pt>
    <dgm:pt modelId="{490E125D-14D8-4CBF-9076-E2F3AC852400}" type="pres">
      <dgm:prSet presAssocID="{726C266D-2D21-4ECC-B490-C93CF8987001}" presName="node" presStyleLbl="node1" presStyleIdx="1" presStyleCnt="4">
        <dgm:presLayoutVars>
          <dgm:bulletEnabled val="1"/>
        </dgm:presLayoutVars>
      </dgm:prSet>
      <dgm:spPr/>
    </dgm:pt>
    <dgm:pt modelId="{C590875E-4023-4504-BE0D-CE6A6EF38CFD}" type="pres">
      <dgm:prSet presAssocID="{BD329949-09AE-4D0A-84BB-ABD1975565F6}" presName="sibTrans" presStyleCnt="0"/>
      <dgm:spPr/>
    </dgm:pt>
    <dgm:pt modelId="{E65205BF-82EB-4B55-8134-90CA5B5876C3}" type="pres">
      <dgm:prSet presAssocID="{DF878696-D8BE-45AE-B645-646F01679E59}" presName="node" presStyleLbl="node1" presStyleIdx="2" presStyleCnt="4">
        <dgm:presLayoutVars>
          <dgm:bulletEnabled val="1"/>
        </dgm:presLayoutVars>
      </dgm:prSet>
      <dgm:spPr/>
    </dgm:pt>
    <dgm:pt modelId="{3E492D59-A7FC-464E-BCDD-D84A7A531C4D}" type="pres">
      <dgm:prSet presAssocID="{B1560A29-122B-4A29-8731-A533DAB7D0AF}" presName="sibTrans" presStyleCnt="0"/>
      <dgm:spPr/>
    </dgm:pt>
    <dgm:pt modelId="{E770B9CF-755A-4E5E-AC23-C30E0774EFAD}" type="pres">
      <dgm:prSet presAssocID="{81F9AD45-F0F1-46B2-AD2F-5B52C993B9D4}" presName="node" presStyleLbl="node1" presStyleIdx="3" presStyleCnt="4">
        <dgm:presLayoutVars>
          <dgm:bulletEnabled val="1"/>
        </dgm:presLayoutVars>
      </dgm:prSet>
      <dgm:spPr/>
    </dgm:pt>
  </dgm:ptLst>
  <dgm:cxnLst>
    <dgm:cxn modelId="{E4B70102-04DE-4B22-8C4A-ACD1CC1FEBFF}" srcId="{83A78F68-2577-4958-9A2A-519F41BC4C6B}" destId="{81F7FA51-5BD3-4CC7-A700-E3B92B16D0CA}" srcOrd="0" destOrd="0" parTransId="{F1673AC3-5F04-4D4B-84A2-EDB26C3BD8CA}" sibTransId="{6E9B0ABD-1C6D-4D7F-BF7A-DC7092298AAF}"/>
    <dgm:cxn modelId="{A203ED0D-261F-48E5-812B-01E34A6E4BB1}" srcId="{83A78F68-2577-4958-9A2A-519F41BC4C6B}" destId="{726C266D-2D21-4ECC-B490-C93CF8987001}" srcOrd="1" destOrd="0" parTransId="{62843A41-2C89-49E5-BE95-E2240A2EDC8A}" sibTransId="{BD329949-09AE-4D0A-84BB-ABD1975565F6}"/>
    <dgm:cxn modelId="{B064BF10-0BBC-4A82-9A06-21EF2716DEC6}" type="presOf" srcId="{726C266D-2D21-4ECC-B490-C93CF8987001}" destId="{490E125D-14D8-4CBF-9076-E2F3AC852400}" srcOrd="0" destOrd="0" presId="urn:microsoft.com/office/officeart/2005/8/layout/default"/>
    <dgm:cxn modelId="{2ABA7214-E8C8-4496-90F5-565848927F98}" srcId="{83A78F68-2577-4958-9A2A-519F41BC4C6B}" destId="{81F9AD45-F0F1-46B2-AD2F-5B52C993B9D4}" srcOrd="3" destOrd="0" parTransId="{390C3FE2-B988-408C-A087-C4EBE067C170}" sibTransId="{5E69F6E2-3F9A-44B7-B399-566F6144B16A}"/>
    <dgm:cxn modelId="{BF6BC066-9276-4028-8BE7-BDC0C198B7CA}" srcId="{83A78F68-2577-4958-9A2A-519F41BC4C6B}" destId="{DF878696-D8BE-45AE-B645-646F01679E59}" srcOrd="2" destOrd="0" parTransId="{57EDDF57-7EAE-464E-BC7A-1DE8D94DC7C6}" sibTransId="{B1560A29-122B-4A29-8731-A533DAB7D0AF}"/>
    <dgm:cxn modelId="{DE70C854-D4CD-4DED-9F8A-2BB9FE828DC6}" type="presOf" srcId="{DF878696-D8BE-45AE-B645-646F01679E59}" destId="{E65205BF-82EB-4B55-8134-90CA5B5876C3}" srcOrd="0" destOrd="0" presId="urn:microsoft.com/office/officeart/2005/8/layout/default"/>
    <dgm:cxn modelId="{2090A19C-B153-45BF-95F8-E6D9AA3B924E}" type="presOf" srcId="{81F7FA51-5BD3-4CC7-A700-E3B92B16D0CA}" destId="{7719E8EB-4C3C-42FC-AF0D-73EC1BCB760F}" srcOrd="0" destOrd="0" presId="urn:microsoft.com/office/officeart/2005/8/layout/default"/>
    <dgm:cxn modelId="{586563C0-FE5C-4C5C-87AB-C42D3609CCE9}" type="presOf" srcId="{81F9AD45-F0F1-46B2-AD2F-5B52C993B9D4}" destId="{E770B9CF-755A-4E5E-AC23-C30E0774EFAD}" srcOrd="0" destOrd="0" presId="urn:microsoft.com/office/officeart/2005/8/layout/default"/>
    <dgm:cxn modelId="{A09D9BF7-706E-41AF-8A03-A8572FA09710}" type="presOf" srcId="{83A78F68-2577-4958-9A2A-519F41BC4C6B}" destId="{F8EE51AF-1514-4BF9-9432-A7E31A868C4F}" srcOrd="0" destOrd="0" presId="urn:microsoft.com/office/officeart/2005/8/layout/default"/>
    <dgm:cxn modelId="{1A4D4816-917D-481D-8CDE-F85B036F1573}" type="presParOf" srcId="{F8EE51AF-1514-4BF9-9432-A7E31A868C4F}" destId="{7719E8EB-4C3C-42FC-AF0D-73EC1BCB760F}" srcOrd="0" destOrd="0" presId="urn:microsoft.com/office/officeart/2005/8/layout/default"/>
    <dgm:cxn modelId="{5A0A6D0A-908F-476B-B4B6-92CACA111B26}" type="presParOf" srcId="{F8EE51AF-1514-4BF9-9432-A7E31A868C4F}" destId="{3608AAE9-DF87-4D59-A8CC-D760F8732457}" srcOrd="1" destOrd="0" presId="urn:microsoft.com/office/officeart/2005/8/layout/default"/>
    <dgm:cxn modelId="{C0D4D294-2C91-4459-A649-2AF0300BE092}" type="presParOf" srcId="{F8EE51AF-1514-4BF9-9432-A7E31A868C4F}" destId="{490E125D-14D8-4CBF-9076-E2F3AC852400}" srcOrd="2" destOrd="0" presId="urn:microsoft.com/office/officeart/2005/8/layout/default"/>
    <dgm:cxn modelId="{BC30B2CD-D81E-4B19-9C07-4A07541D0426}" type="presParOf" srcId="{F8EE51AF-1514-4BF9-9432-A7E31A868C4F}" destId="{C590875E-4023-4504-BE0D-CE6A6EF38CFD}" srcOrd="3" destOrd="0" presId="urn:microsoft.com/office/officeart/2005/8/layout/default"/>
    <dgm:cxn modelId="{B713802D-A6E8-4B95-A92C-7545F0D29DF9}" type="presParOf" srcId="{F8EE51AF-1514-4BF9-9432-A7E31A868C4F}" destId="{E65205BF-82EB-4B55-8134-90CA5B5876C3}" srcOrd="4" destOrd="0" presId="urn:microsoft.com/office/officeart/2005/8/layout/default"/>
    <dgm:cxn modelId="{26C22B50-949B-4CB1-A82A-D5BAB06F8928}" type="presParOf" srcId="{F8EE51AF-1514-4BF9-9432-A7E31A868C4F}" destId="{3E492D59-A7FC-464E-BCDD-D84A7A531C4D}" srcOrd="5" destOrd="0" presId="urn:microsoft.com/office/officeart/2005/8/layout/default"/>
    <dgm:cxn modelId="{19C7054D-3DFC-4A2F-A764-43668375CF88}" type="presParOf" srcId="{F8EE51AF-1514-4BF9-9432-A7E31A868C4F}" destId="{E770B9CF-755A-4E5E-AC23-C30E0774EFA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9E8EB-4C3C-42FC-AF0D-73EC1BCB760F}">
      <dsp:nvSpPr>
        <dsp:cNvPr id="0" name=""/>
        <dsp:cNvSpPr/>
      </dsp:nvSpPr>
      <dsp:spPr>
        <a:xfrm>
          <a:off x="249941" y="166"/>
          <a:ext cx="3680817" cy="220849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kk-KZ" sz="3700" kern="1200" dirty="0"/>
            <a:t>Хлорофилл </a:t>
          </a:r>
          <a:r>
            <a:rPr lang="ru-RU" sz="3700" kern="1200" dirty="0"/>
            <a:t>(</a:t>
          </a:r>
          <a:r>
            <a:rPr lang="ru-RU" sz="3700" kern="1200" dirty="0" err="1"/>
            <a:t>жасыл</a:t>
          </a:r>
          <a:r>
            <a:rPr lang="ru-RU" sz="3700" kern="1200" dirty="0"/>
            <a:t>)</a:t>
          </a:r>
          <a:endParaRPr lang="ru-KZ" sz="3700" kern="1200" dirty="0"/>
        </a:p>
      </dsp:txBody>
      <dsp:txXfrm>
        <a:off x="249941" y="166"/>
        <a:ext cx="3680817" cy="2208490"/>
      </dsp:txXfrm>
    </dsp:sp>
    <dsp:sp modelId="{490E125D-14D8-4CBF-9076-E2F3AC852400}">
      <dsp:nvSpPr>
        <dsp:cNvPr id="0" name=""/>
        <dsp:cNvSpPr/>
      </dsp:nvSpPr>
      <dsp:spPr>
        <a:xfrm>
          <a:off x="4298840" y="166"/>
          <a:ext cx="3680817" cy="220849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kk-KZ" sz="3700" kern="1200" dirty="0"/>
            <a:t>Антоциандар</a:t>
          </a:r>
          <a:r>
            <a:rPr lang="ru-RU" sz="3700" kern="1200" dirty="0"/>
            <a:t> (</a:t>
          </a:r>
          <a:r>
            <a:rPr lang="kk-KZ" sz="3700" kern="1200" dirty="0"/>
            <a:t>қызыл, күлгін көк</a:t>
          </a:r>
          <a:r>
            <a:rPr lang="ru-RU" sz="3700" kern="1200" dirty="0"/>
            <a:t>)</a:t>
          </a:r>
          <a:endParaRPr lang="ru-KZ" sz="3700" kern="1200" dirty="0"/>
        </a:p>
      </dsp:txBody>
      <dsp:txXfrm>
        <a:off x="4298840" y="166"/>
        <a:ext cx="3680817" cy="2208490"/>
      </dsp:txXfrm>
    </dsp:sp>
    <dsp:sp modelId="{E65205BF-82EB-4B55-8134-90CA5B5876C3}">
      <dsp:nvSpPr>
        <dsp:cNvPr id="0" name=""/>
        <dsp:cNvSpPr/>
      </dsp:nvSpPr>
      <dsp:spPr>
        <a:xfrm>
          <a:off x="249941" y="2576738"/>
          <a:ext cx="3680817" cy="220849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kk-KZ" sz="3700" kern="1200" dirty="0"/>
            <a:t>Каротиноидтер </a:t>
          </a:r>
          <a:r>
            <a:rPr lang="ru-RU" sz="3700" kern="1200" dirty="0"/>
            <a:t>(</a:t>
          </a:r>
          <a:r>
            <a:rPr lang="kk-KZ" sz="3700" kern="1200" dirty="0"/>
            <a:t>сары, сарғыш, қызыл, қоңыр</a:t>
          </a:r>
          <a:r>
            <a:rPr lang="ru-RU" sz="3700" kern="1200" dirty="0"/>
            <a:t>)</a:t>
          </a:r>
          <a:endParaRPr lang="ru-KZ" sz="3700" kern="1200" dirty="0"/>
        </a:p>
      </dsp:txBody>
      <dsp:txXfrm>
        <a:off x="249941" y="2576738"/>
        <a:ext cx="3680817" cy="2208490"/>
      </dsp:txXfrm>
    </dsp:sp>
    <dsp:sp modelId="{E770B9CF-755A-4E5E-AC23-C30E0774EFAD}">
      <dsp:nvSpPr>
        <dsp:cNvPr id="0" name=""/>
        <dsp:cNvSpPr/>
      </dsp:nvSpPr>
      <dsp:spPr>
        <a:xfrm>
          <a:off x="4298840" y="2576738"/>
          <a:ext cx="3680817" cy="220849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kk-KZ" sz="3700" kern="1200" dirty="0"/>
            <a:t>Флавондар мен флавонолдар </a:t>
          </a:r>
          <a:r>
            <a:rPr lang="ru-RU" sz="3700" kern="1200" dirty="0"/>
            <a:t>(</a:t>
          </a:r>
          <a:r>
            <a:rPr lang="ru-RU" sz="3700" kern="1200" dirty="0" err="1"/>
            <a:t>сары</a:t>
          </a:r>
          <a:r>
            <a:rPr lang="ru-RU" sz="3700" kern="1200" dirty="0"/>
            <a:t>)</a:t>
          </a:r>
          <a:endParaRPr lang="ru-KZ" sz="3700" kern="1200" dirty="0"/>
        </a:p>
      </dsp:txBody>
      <dsp:txXfrm>
        <a:off x="4298840" y="2576738"/>
        <a:ext cx="3680817" cy="22084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4" y="0"/>
            <a:ext cx="2971800" cy="457200"/>
          </a:xfrm>
          <a:prstGeom prst="rect">
            <a:avLst/>
          </a:prstGeom>
        </p:spPr>
        <p:txBody>
          <a:bodyPr vert="horz" lIns="91440" tIns="45720" rIns="91440" bIns="45720" rtlCol="0"/>
          <a:lstStyle>
            <a:lvl1pPr algn="r">
              <a:defRPr sz="1200"/>
            </a:lvl1pPr>
          </a:lstStyle>
          <a:p>
            <a:fld id="{7FE8CF74-EF68-4929-96D3-E1C6816F2269}" type="datetimeFigureOut">
              <a:rPr lang="ru-RU" smtClean="0"/>
              <a:pPr/>
              <a:t>17.02.2021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4"/>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4" y="8685214"/>
            <a:ext cx="2971800" cy="457200"/>
          </a:xfrm>
          <a:prstGeom prst="rect">
            <a:avLst/>
          </a:prstGeom>
        </p:spPr>
        <p:txBody>
          <a:bodyPr vert="horz" lIns="91440" tIns="45720" rIns="91440" bIns="45720" rtlCol="0" anchor="b"/>
          <a:lstStyle>
            <a:lvl1pPr algn="r">
              <a:defRPr sz="1200"/>
            </a:lvl1pPr>
          </a:lstStyle>
          <a:p>
            <a:fld id="{63EB131F-38FF-4FDE-B2B1-E3C1335F691B}" type="slidenum">
              <a:rPr lang="ru-RU" smtClean="0"/>
              <a:pPr/>
              <a:t>‹#›</a:t>
            </a:fld>
            <a:endParaRPr lang="ru-RU"/>
          </a:p>
        </p:txBody>
      </p:sp>
    </p:spTree>
    <p:extLst>
      <p:ext uri="{BB962C8B-B14F-4D97-AF65-F5344CB8AC3E}">
        <p14:creationId xmlns:p14="http://schemas.microsoft.com/office/powerpoint/2010/main" val="300876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28214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33249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841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3236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017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692684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57563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53556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525963"/>
          </a:xfrm>
        </p:spPr>
        <p:txBody>
          <a:bodyPr/>
          <a:lstStyle/>
          <a:p>
            <a:pPr lvl="0"/>
            <a:endParaRPr lang="en-GB"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0004DD6-2822-425D-99C2-BFFE56DA1A8A}" type="slidenum">
              <a:rPr lang="en-GB"/>
              <a:pPr>
                <a:defRPr/>
              </a:pPr>
              <a:t>‹#›</a:t>
            </a:fld>
            <a:endParaRPr lang="en-GB"/>
          </a:p>
        </p:txBody>
      </p:sp>
    </p:spTree>
    <p:extLst>
      <p:ext uri="{BB962C8B-B14F-4D97-AF65-F5344CB8AC3E}">
        <p14:creationId xmlns:p14="http://schemas.microsoft.com/office/powerpoint/2010/main" val="23017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19459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1347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52492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66322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5563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64574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23287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30162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C71EC6-210F-42DE-9C53-41977AD35B3D}" type="datetimeFigureOut">
              <a:rPr lang="ru-RU" smtClean="0"/>
              <a:pPr/>
              <a:t>17.02.2021</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5277084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24744"/>
            <a:ext cx="8280920" cy="2923877"/>
          </a:xfrm>
          <a:prstGeom prst="rect">
            <a:avLst/>
          </a:prstGeom>
          <a:noFill/>
        </p:spPr>
        <p:txBody>
          <a:bodyPr wrap="square" rtlCol="0">
            <a:spAutoFit/>
          </a:bodyPr>
          <a:lstStyle/>
          <a:p>
            <a:pPr algn="ctr"/>
            <a:r>
              <a:rPr lang="kk-KZ" sz="2800" dirty="0">
                <a:solidFill>
                  <a:srgbClr val="002060"/>
                </a:solidFill>
                <a:latin typeface="Times New Roman" panose="02020603050405020304" pitchFamily="18" charset="0"/>
                <a:cs typeface="Times New Roman" panose="02020603050405020304" pitchFamily="18" charset="0"/>
              </a:rPr>
              <a:t>Жаратылыстану </a:t>
            </a:r>
          </a:p>
          <a:p>
            <a:pPr algn="ctr"/>
            <a:r>
              <a:rPr lang="ru-RU" sz="2800" dirty="0">
                <a:solidFill>
                  <a:srgbClr val="002060"/>
                </a:solidFill>
                <a:latin typeface="Times New Roman" panose="02020603050405020304" pitchFamily="18" charset="0"/>
                <a:cs typeface="Times New Roman" panose="02020603050405020304" pitchFamily="18" charset="0"/>
              </a:rPr>
              <a:t>5 </a:t>
            </a:r>
            <a:r>
              <a:rPr lang="ru-RU" sz="2800" dirty="0" err="1">
                <a:solidFill>
                  <a:srgbClr val="002060"/>
                </a:solidFill>
                <a:latin typeface="Times New Roman" panose="02020603050405020304" pitchFamily="18" charset="0"/>
                <a:cs typeface="Times New Roman" panose="02020603050405020304" pitchFamily="18" charset="0"/>
              </a:rPr>
              <a:t>сынып</a:t>
            </a:r>
            <a:endParaRPr lang="ru-RU" sz="2800" dirty="0">
              <a:solidFill>
                <a:srgbClr val="002060"/>
              </a:solidFill>
              <a:latin typeface="Times New Roman" panose="02020603050405020304" pitchFamily="18" charset="0"/>
              <a:cs typeface="Times New Roman" panose="02020603050405020304" pitchFamily="18" charset="0"/>
            </a:endParaRPr>
          </a:p>
          <a:p>
            <a:pPr algn="ctr"/>
            <a:r>
              <a:rPr lang="kk-KZ" sz="2800" dirty="0">
                <a:solidFill>
                  <a:srgbClr val="002060"/>
                </a:solidFill>
                <a:latin typeface="Times New Roman" panose="02020603050405020304" pitchFamily="18" charset="0"/>
                <a:cs typeface="Times New Roman" panose="02020603050405020304" pitchFamily="18" charset="0"/>
              </a:rPr>
              <a:t>Тарау</a:t>
            </a:r>
            <a:r>
              <a:rPr lang="kk-KZ" sz="2800" dirty="0">
                <a:solidFill>
                  <a:srgbClr val="C00000"/>
                </a:solidFill>
                <a:latin typeface="Times New Roman" panose="02020603050405020304" pitchFamily="18" charset="0"/>
                <a:cs typeface="Times New Roman" panose="02020603050405020304" pitchFamily="18" charset="0"/>
              </a:rPr>
              <a:t>:   </a:t>
            </a:r>
            <a:r>
              <a:rPr lang="kk-KZ" sz="3200" dirty="0">
                <a:solidFill>
                  <a:srgbClr val="C00000"/>
                </a:solidFill>
                <a:latin typeface="Arial" panose="020B0604020202020204" pitchFamily="34" charset="0"/>
                <a:cs typeface="Arial" panose="020B0604020202020204" pitchFamily="34" charset="0"/>
              </a:rPr>
              <a:t>5.3В  Тірі табиғаттағы үдерістер</a:t>
            </a:r>
          </a:p>
          <a:p>
            <a:pPr algn="ctr"/>
            <a:endParaRPr lang="kk-KZ" sz="3200" dirty="0">
              <a:solidFill>
                <a:schemeClr val="accent2">
                  <a:lumMod val="50000"/>
                </a:schemeClr>
              </a:solidFill>
              <a:latin typeface="Arial" panose="020B0604020202020204" pitchFamily="34" charset="0"/>
              <a:cs typeface="Arial" panose="020B0604020202020204" pitchFamily="34" charset="0"/>
            </a:endParaRPr>
          </a:p>
          <a:p>
            <a:pPr algn="ctr"/>
            <a:r>
              <a:rPr lang="kk-KZ" sz="3200" dirty="0">
                <a:solidFill>
                  <a:srgbClr val="002060"/>
                </a:solidFill>
                <a:latin typeface="Arial" panose="020B0604020202020204" pitchFamily="34" charset="0"/>
                <a:cs typeface="Arial" panose="020B0604020202020204" pitchFamily="34" charset="0"/>
              </a:rPr>
              <a:t>Сабақ тақырыбы: </a:t>
            </a:r>
          </a:p>
          <a:p>
            <a:pPr algn="ctr"/>
            <a:r>
              <a:rPr lang="kk-KZ" sz="3200" dirty="0">
                <a:solidFill>
                  <a:srgbClr val="C00000"/>
                </a:solidFill>
                <a:latin typeface="Arial" panose="020B0604020202020204" pitchFamily="34" charset="0"/>
                <a:cs typeface="Arial" panose="020B0604020202020204" pitchFamily="34" charset="0"/>
              </a:rPr>
              <a:t>Өсімдіктердегі пигменттер</a:t>
            </a:r>
            <a:endParaRPr lang="ru-RU" sz="3200" dirty="0">
              <a:solidFill>
                <a:srgbClr val="C00000"/>
              </a:solidFill>
              <a:latin typeface="Arial" panose="020B0604020202020204" pitchFamily="34" charset="0"/>
              <a:cs typeface="Arial" panose="020B0604020202020204" pitchFamily="34" charset="0"/>
            </a:endParaRPr>
          </a:p>
        </p:txBody>
      </p:sp>
      <p:sp>
        <p:nvSpPr>
          <p:cNvPr id="8" name="Прямоугольник 7"/>
          <p:cNvSpPr/>
          <p:nvPr/>
        </p:nvSpPr>
        <p:spPr>
          <a:xfrm>
            <a:off x="899593" y="4095676"/>
            <a:ext cx="6624736" cy="923330"/>
          </a:xfrm>
          <a:prstGeom prst="rect">
            <a:avLst/>
          </a:prstGeom>
        </p:spPr>
        <p:txBody>
          <a:bodyPr wrap="square">
            <a:spAutoFit/>
          </a:bodyPr>
          <a:lstStyle/>
          <a:p>
            <a:endParaRPr lang="kk-KZ" dirty="0">
              <a:solidFill>
                <a:schemeClr val="accent3"/>
              </a:solidFill>
              <a:latin typeface="Times New Roman" panose="02020603050405020304" pitchFamily="18" charset="0"/>
              <a:cs typeface="Times New Roman" panose="02020603050405020304" pitchFamily="18" charset="0"/>
            </a:endParaRPr>
          </a:p>
          <a:p>
            <a:endParaRPr lang="kk-KZ" dirty="0">
              <a:solidFill>
                <a:schemeClr val="accent3"/>
              </a:solidFill>
              <a:latin typeface="Times New Roman" panose="02020603050405020304" pitchFamily="18" charset="0"/>
              <a:cs typeface="Times New Roman" panose="02020603050405020304" pitchFamily="18" charset="0"/>
            </a:endParaRPr>
          </a:p>
          <a:p>
            <a:endParaRPr lang="kk-KZ" dirty="0">
              <a:solidFill>
                <a:schemeClr val="accent3"/>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BA0F60D2-4E0E-4D8F-A887-B21B65C822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9731323"/>
      </p:ext>
    </p:extLst>
  </p:cSld>
  <p:clrMapOvr>
    <a:masterClrMapping/>
  </p:clrMapOvr>
  <p:transition advTm="10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9C6659-10A1-443A-8BD1-0E1BF3AA8B3F}"/>
              </a:ext>
            </a:extLst>
          </p:cNvPr>
          <p:cNvSpPr>
            <a:spLocks noGrp="1"/>
          </p:cNvSpPr>
          <p:nvPr>
            <p:ph type="title"/>
          </p:nvPr>
        </p:nvSpPr>
        <p:spPr>
          <a:xfrm>
            <a:off x="457200" y="274638"/>
            <a:ext cx="8229600" cy="734722"/>
          </a:xfrm>
        </p:spPr>
        <p:txBody>
          <a:bodyPr>
            <a:normAutofit/>
          </a:bodyPr>
          <a:lstStyle/>
          <a:p>
            <a:r>
              <a:rPr lang="kk-KZ" sz="4000" dirty="0">
                <a:solidFill>
                  <a:srgbClr val="C00000"/>
                </a:solidFill>
                <a:latin typeface="Arial" panose="020B0604020202020204" pitchFamily="34" charset="0"/>
                <a:cs typeface="Arial" panose="020B0604020202020204" pitchFamily="34" charset="0"/>
              </a:rPr>
              <a:t>Тапсырма </a:t>
            </a:r>
            <a:r>
              <a:rPr lang="ru-RU" sz="4000" dirty="0">
                <a:solidFill>
                  <a:srgbClr val="C00000"/>
                </a:solidFill>
                <a:latin typeface="Arial" panose="020B0604020202020204" pitchFamily="34" charset="0"/>
                <a:cs typeface="Arial" panose="020B0604020202020204" pitchFamily="34" charset="0"/>
              </a:rPr>
              <a:t>1</a:t>
            </a:r>
            <a:endParaRPr lang="ru-KZ" sz="4000" dirty="0">
              <a:solidFill>
                <a:srgbClr val="C00000"/>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0031711D-FA3B-412A-B0E2-5701D91973EE}"/>
              </a:ext>
            </a:extLst>
          </p:cNvPr>
          <p:cNvPicPr>
            <a:picLocks noGrp="1" noChangeAspect="1"/>
          </p:cNvPicPr>
          <p:nvPr>
            <p:ph idx="1"/>
          </p:nvPr>
        </p:nvPicPr>
        <p:blipFill>
          <a:blip r:embed="rId4"/>
          <a:stretch>
            <a:fillRect/>
          </a:stretch>
        </p:blipFill>
        <p:spPr>
          <a:xfrm>
            <a:off x="548920" y="1742126"/>
            <a:ext cx="8278199" cy="4108470"/>
          </a:xfrm>
          <a:prstGeom prst="rect">
            <a:avLst/>
          </a:prstGeom>
        </p:spPr>
      </p:pic>
      <p:sp>
        <p:nvSpPr>
          <p:cNvPr id="5" name="TextBox 4">
            <a:extLst>
              <a:ext uri="{FF2B5EF4-FFF2-40B4-BE49-F238E27FC236}">
                <a16:creationId xmlns:a16="http://schemas.microsoft.com/office/drawing/2014/main" id="{B9075B10-5BE2-45DC-BD02-A6ACE76490EF}"/>
              </a:ext>
            </a:extLst>
          </p:cNvPr>
          <p:cNvSpPr txBox="1"/>
          <p:nvPr/>
        </p:nvSpPr>
        <p:spPr>
          <a:xfrm>
            <a:off x="933824" y="1007404"/>
            <a:ext cx="7276351" cy="369332"/>
          </a:xfrm>
          <a:prstGeom prst="rect">
            <a:avLst/>
          </a:prstGeom>
          <a:noFill/>
        </p:spPr>
        <p:txBody>
          <a:bodyPr wrap="none" rtlCol="0">
            <a:spAutoFit/>
          </a:bodyPr>
          <a:lstStyle/>
          <a:p>
            <a:r>
              <a:rPr lang="ru-RU" b="1" dirty="0" err="1">
                <a:latin typeface="Arial" panose="020B0604020202020204" pitchFamily="34" charset="0"/>
                <a:cs typeface="Arial" panose="020B0604020202020204" pitchFamily="34" charset="0"/>
              </a:rPr>
              <a:t>Мына</a:t>
            </a:r>
            <a:r>
              <a:rPr lang="ru-RU" b="1" dirty="0">
                <a:latin typeface="Arial" panose="020B0604020202020204" pitchFamily="34" charset="0"/>
                <a:cs typeface="Arial" panose="020B0604020202020204" pitchFamily="34" charset="0"/>
              </a:rPr>
              <a:t> </a:t>
            </a:r>
            <a:r>
              <a:rPr lang="kk-KZ" b="1" dirty="0">
                <a:latin typeface="Arial" panose="020B0604020202020204" pitchFamily="34" charset="0"/>
                <a:cs typeface="Arial" panose="020B0604020202020204" pitchFamily="34" charset="0"/>
              </a:rPr>
              <a:t>өсімдіктерге қандай пигменттер басым екенін анықта.  </a:t>
            </a:r>
            <a:endParaRPr lang="ru-KZ" b="1" dirty="0">
              <a:latin typeface="Arial" panose="020B0604020202020204" pitchFamily="34" charset="0"/>
              <a:cs typeface="Arial" panose="020B0604020202020204" pitchFamily="34" charset="0"/>
            </a:endParaRPr>
          </a:p>
        </p:txBody>
      </p:sp>
      <p:pic>
        <p:nvPicPr>
          <p:cNvPr id="8" name="Звук 7">
            <a:hlinkClick r:id="" action="ppaction://media"/>
            <a:extLst>
              <a:ext uri="{FF2B5EF4-FFF2-40B4-BE49-F238E27FC236}">
                <a16:creationId xmlns:a16="http://schemas.microsoft.com/office/drawing/2014/main" id="{12A86E0A-0D41-4C16-A5B3-ED83DF7B6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8456526"/>
      </p:ext>
    </p:extLst>
  </p:cSld>
  <p:clrMapOvr>
    <a:masterClrMapping/>
  </p:clrMapOvr>
  <mc:AlternateContent xmlns:mc="http://schemas.openxmlformats.org/markup-compatibility/2006">
    <mc:Choice xmlns:p14="http://schemas.microsoft.com/office/powerpoint/2010/main" Requires="p14">
      <p:transition spd="slow" p14:dur="2000" advTm="84861"/>
    </mc:Choice>
    <mc:Fallback>
      <p:transition spd="slow" advTm="8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02F96F-4221-4346-88C3-B8CDE8D11B0F}"/>
              </a:ext>
            </a:extLst>
          </p:cNvPr>
          <p:cNvSpPr>
            <a:spLocks noGrp="1"/>
          </p:cNvSpPr>
          <p:nvPr>
            <p:ph type="title"/>
          </p:nvPr>
        </p:nvSpPr>
        <p:spPr>
          <a:xfrm>
            <a:off x="609599" y="609600"/>
            <a:ext cx="7832083" cy="1320800"/>
          </a:xfrm>
        </p:spPr>
        <p:txBody>
          <a:bodyPr>
            <a:normAutofit/>
          </a:bodyPr>
          <a:lstStyle/>
          <a:p>
            <a:r>
              <a:rPr lang="kk-KZ" sz="2800" b="1" dirty="0">
                <a:solidFill>
                  <a:srgbClr val="C00000"/>
                </a:solidFill>
                <a:latin typeface="Arial" panose="020B0604020202020204" pitchFamily="34" charset="0"/>
                <a:cs typeface="Arial" panose="020B0604020202020204" pitchFamily="34" charset="0"/>
              </a:rPr>
              <a:t>Хлорофилл күннің әсерінен тез бұзылады. </a:t>
            </a:r>
            <a:endParaRPr lang="ru-KZ" sz="2800" b="1" dirty="0">
              <a:solidFill>
                <a:srgbClr val="C00000"/>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0993103E-048A-4DD3-87CA-5D6E90A82682}"/>
              </a:ext>
            </a:extLst>
          </p:cNvPr>
          <p:cNvPicPr>
            <a:picLocks noGrp="1" noChangeAspect="1"/>
          </p:cNvPicPr>
          <p:nvPr>
            <p:ph idx="1"/>
          </p:nvPr>
        </p:nvPicPr>
        <p:blipFill rotWithShape="1">
          <a:blip r:embed="rId4"/>
          <a:srcRect l="11715" t="54025" r="6942" b="11946"/>
          <a:stretch/>
        </p:blipFill>
        <p:spPr>
          <a:xfrm>
            <a:off x="179512" y="2132856"/>
            <a:ext cx="8262170" cy="2592288"/>
          </a:xfrm>
          <a:prstGeom prst="rect">
            <a:avLst/>
          </a:prstGeom>
        </p:spPr>
      </p:pic>
      <p:pic>
        <p:nvPicPr>
          <p:cNvPr id="7" name="Звук 6">
            <a:hlinkClick r:id="" action="ppaction://media"/>
            <a:extLst>
              <a:ext uri="{FF2B5EF4-FFF2-40B4-BE49-F238E27FC236}">
                <a16:creationId xmlns:a16="http://schemas.microsoft.com/office/drawing/2014/main" id="{47EF5B3C-1286-4046-B322-D93FFC48A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495147"/>
      </p:ext>
    </p:extLst>
  </p:cSld>
  <p:clrMapOvr>
    <a:masterClrMapping/>
  </p:clrMapOvr>
  <mc:AlternateContent xmlns:mc="http://schemas.openxmlformats.org/markup-compatibility/2006">
    <mc:Choice xmlns:p14="http://schemas.microsoft.com/office/powerpoint/2010/main" Requires="p14">
      <p:transition spd="slow" p14:dur="2000" advTm="41829"/>
    </mc:Choice>
    <mc:Fallback>
      <p:transition spd="slow" advTm="4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20AA1C-EC7B-41F9-ABE7-C7533AD4BFA9}"/>
              </a:ext>
            </a:extLst>
          </p:cNvPr>
          <p:cNvSpPr>
            <a:spLocks noGrp="1"/>
          </p:cNvSpPr>
          <p:nvPr>
            <p:ph type="title"/>
          </p:nvPr>
        </p:nvSpPr>
        <p:spPr>
          <a:xfrm>
            <a:off x="457200" y="274638"/>
            <a:ext cx="8229600" cy="1210146"/>
          </a:xfrm>
        </p:spPr>
        <p:txBody>
          <a:bodyPr>
            <a:normAutofit/>
          </a:bodyPr>
          <a:lstStyle/>
          <a:p>
            <a:pPr algn="ctr"/>
            <a:r>
              <a:rPr lang="kk-KZ" sz="3200" dirty="0">
                <a:solidFill>
                  <a:srgbClr val="C00000"/>
                </a:solidFill>
                <a:latin typeface="Arial" panose="020B0604020202020204" pitchFamily="34" charset="0"/>
                <a:cs typeface="Arial" panose="020B0604020202020204" pitchFamily="34" charset="0"/>
              </a:rPr>
              <a:t>Тапсырма </a:t>
            </a:r>
            <a:r>
              <a:rPr lang="ru-RU" sz="3200" dirty="0">
                <a:solidFill>
                  <a:srgbClr val="C00000"/>
                </a:solidFill>
                <a:latin typeface="Arial" panose="020B0604020202020204" pitchFamily="34" charset="0"/>
                <a:cs typeface="Arial" panose="020B0604020202020204" pitchFamily="34" charset="0"/>
              </a:rPr>
              <a:t>2</a:t>
            </a:r>
            <a:br>
              <a:rPr lang="kk-KZ" sz="3200" dirty="0">
                <a:solidFill>
                  <a:srgbClr val="C00000"/>
                </a:solidFill>
                <a:latin typeface="Arial" panose="020B0604020202020204" pitchFamily="34" charset="0"/>
                <a:cs typeface="Arial" panose="020B0604020202020204" pitchFamily="34" charset="0"/>
              </a:rPr>
            </a:br>
            <a:r>
              <a:rPr lang="kk-KZ" sz="3200" dirty="0">
                <a:solidFill>
                  <a:srgbClr val="C00000"/>
                </a:solidFill>
                <a:latin typeface="Arial" panose="020B0604020202020204" pitchFamily="34" charset="0"/>
                <a:cs typeface="Arial" panose="020B0604020202020204" pitchFamily="34" charset="0"/>
              </a:rPr>
              <a:t>Төмендегі пигменттерді сәйкестендір</a:t>
            </a:r>
            <a:endParaRPr lang="ru-KZ" sz="3200" dirty="0">
              <a:solidFill>
                <a:srgbClr val="C00000"/>
              </a:solidFill>
              <a:latin typeface="Arial" panose="020B0604020202020204" pitchFamily="34" charset="0"/>
              <a:cs typeface="Arial" panose="020B0604020202020204" pitchFamily="34" charset="0"/>
            </a:endParaRPr>
          </a:p>
        </p:txBody>
      </p:sp>
      <p:graphicFrame>
        <p:nvGraphicFramePr>
          <p:cNvPr id="4" name="Таблица 4">
            <a:extLst>
              <a:ext uri="{FF2B5EF4-FFF2-40B4-BE49-F238E27FC236}">
                <a16:creationId xmlns:a16="http://schemas.microsoft.com/office/drawing/2014/main" id="{57F1CC91-3F3A-4669-88BF-F19076FA34E1}"/>
              </a:ext>
            </a:extLst>
          </p:cNvPr>
          <p:cNvGraphicFramePr>
            <a:graphicFrameLocks noGrp="1"/>
          </p:cNvGraphicFramePr>
          <p:nvPr>
            <p:ph idx="1"/>
            <p:extLst>
              <p:ext uri="{D42A27DB-BD31-4B8C-83A1-F6EECF244321}">
                <p14:modId xmlns:p14="http://schemas.microsoft.com/office/powerpoint/2010/main" val="1126846182"/>
              </p:ext>
            </p:extLst>
          </p:nvPr>
        </p:nvGraphicFramePr>
        <p:xfrm>
          <a:off x="1259632" y="2210872"/>
          <a:ext cx="6348412" cy="2319724"/>
        </p:xfrm>
        <a:graphic>
          <a:graphicData uri="http://schemas.openxmlformats.org/drawingml/2006/table">
            <a:tbl>
              <a:tblPr firstRow="1" bandRow="1">
                <a:tableStyleId>{5C22544A-7EE6-4342-B048-85BDC9FD1C3A}</a:tableStyleId>
              </a:tblPr>
              <a:tblGrid>
                <a:gridCol w="3174206">
                  <a:extLst>
                    <a:ext uri="{9D8B030D-6E8A-4147-A177-3AD203B41FA5}">
                      <a16:colId xmlns:a16="http://schemas.microsoft.com/office/drawing/2014/main" val="1254170102"/>
                    </a:ext>
                  </a:extLst>
                </a:gridCol>
                <a:gridCol w="3174206">
                  <a:extLst>
                    <a:ext uri="{9D8B030D-6E8A-4147-A177-3AD203B41FA5}">
                      <a16:colId xmlns:a16="http://schemas.microsoft.com/office/drawing/2014/main" val="3191954501"/>
                    </a:ext>
                  </a:extLst>
                </a:gridCol>
              </a:tblGrid>
              <a:tr h="370840">
                <a:tc>
                  <a:txBody>
                    <a:bodyPr/>
                    <a:lstStyle/>
                    <a:p>
                      <a:r>
                        <a:rPr lang="kk-KZ" dirty="0"/>
                        <a:t>Пигменттер</a:t>
                      </a:r>
                      <a:endParaRPr lang="ru-KZ" dirty="0"/>
                    </a:p>
                  </a:txBody>
                  <a:tcPr marL="70538" marR="70538"/>
                </a:tc>
                <a:tc>
                  <a:txBody>
                    <a:bodyPr/>
                    <a:lstStyle/>
                    <a:p>
                      <a:r>
                        <a:rPr lang="kk-KZ" dirty="0"/>
                        <a:t>Түстер</a:t>
                      </a:r>
                      <a:endParaRPr lang="ru-KZ" dirty="0"/>
                    </a:p>
                  </a:txBody>
                  <a:tcPr marL="70538" marR="70538"/>
                </a:tc>
                <a:extLst>
                  <a:ext uri="{0D108BD9-81ED-4DB2-BD59-A6C34878D82A}">
                    <a16:rowId xmlns:a16="http://schemas.microsoft.com/office/drawing/2014/main" val="1879201144"/>
                  </a:ext>
                </a:extLst>
              </a:tr>
              <a:tr h="465524">
                <a:tc>
                  <a:txBody>
                    <a:bodyPr/>
                    <a:lstStyle/>
                    <a:p>
                      <a:r>
                        <a:rPr lang="kk-KZ" dirty="0"/>
                        <a:t>Хлорофилл</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Сарғыш қызыл, қоңыр </a:t>
                      </a:r>
                      <a:endParaRPr lang="ru-KZ" dirty="0"/>
                    </a:p>
                  </a:txBody>
                  <a:tcPr marL="70538" marR="70538"/>
                </a:tc>
                <a:extLst>
                  <a:ext uri="{0D108BD9-81ED-4DB2-BD59-A6C34878D82A}">
                    <a16:rowId xmlns:a16="http://schemas.microsoft.com/office/drawing/2014/main" val="1719118911"/>
                  </a:ext>
                </a:extLst>
              </a:tr>
              <a:tr h="370840">
                <a:tc>
                  <a:txBody>
                    <a:bodyPr/>
                    <a:lstStyle/>
                    <a:p>
                      <a:r>
                        <a:rPr lang="kk-KZ" dirty="0"/>
                        <a:t>Антоциандар </a:t>
                      </a:r>
                      <a:endParaRPr lang="ru-KZ" dirty="0"/>
                    </a:p>
                  </a:txBody>
                  <a:tcPr marL="70538" marR="70538"/>
                </a:tc>
                <a:tc>
                  <a:txBody>
                    <a:bodyPr/>
                    <a:lstStyle/>
                    <a:p>
                      <a:r>
                        <a:rPr lang="kk-KZ" dirty="0"/>
                        <a:t>Сары, сарғыш</a:t>
                      </a:r>
                      <a:endParaRPr lang="ru-KZ" dirty="0"/>
                    </a:p>
                  </a:txBody>
                  <a:tcPr marL="70538" marR="70538"/>
                </a:tc>
                <a:extLst>
                  <a:ext uri="{0D108BD9-81ED-4DB2-BD59-A6C34878D82A}">
                    <a16:rowId xmlns:a16="http://schemas.microsoft.com/office/drawing/2014/main" val="3108949623"/>
                  </a:ext>
                </a:extLst>
              </a:tr>
              <a:tr h="370840">
                <a:tc>
                  <a:txBody>
                    <a:bodyPr/>
                    <a:lstStyle/>
                    <a:p>
                      <a:r>
                        <a:rPr lang="kk-KZ" dirty="0"/>
                        <a:t>Флавондар </a:t>
                      </a:r>
                      <a:endParaRPr lang="ru-KZ" dirty="0"/>
                    </a:p>
                  </a:txBody>
                  <a:tcPr marL="70538" marR="70538"/>
                </a:tc>
                <a:tc>
                  <a:txBody>
                    <a:bodyPr/>
                    <a:lstStyle/>
                    <a:p>
                      <a:r>
                        <a:rPr lang="kk-KZ" dirty="0"/>
                        <a:t>Сары </a:t>
                      </a:r>
                      <a:endParaRPr lang="ru-KZ" dirty="0"/>
                    </a:p>
                  </a:txBody>
                  <a:tcPr marL="70538" marR="70538"/>
                </a:tc>
                <a:extLst>
                  <a:ext uri="{0D108BD9-81ED-4DB2-BD59-A6C34878D82A}">
                    <a16:rowId xmlns:a16="http://schemas.microsoft.com/office/drawing/2014/main" val="1948334613"/>
                  </a:ext>
                </a:extLst>
              </a:tr>
              <a:tr h="370840">
                <a:tc>
                  <a:txBody>
                    <a:bodyPr/>
                    <a:lstStyle/>
                    <a:p>
                      <a:r>
                        <a:rPr lang="kk-KZ" dirty="0"/>
                        <a:t>Флавонолдар</a:t>
                      </a:r>
                      <a:endParaRPr lang="ru-KZ" dirty="0"/>
                    </a:p>
                  </a:txBody>
                  <a:tcPr marL="70538" marR="70538"/>
                </a:tc>
                <a:tc>
                  <a:txBody>
                    <a:bodyPr/>
                    <a:lstStyle/>
                    <a:p>
                      <a:r>
                        <a:rPr lang="kk-KZ" dirty="0"/>
                        <a:t>Жасыл </a:t>
                      </a:r>
                      <a:endParaRPr lang="ru-KZ" dirty="0"/>
                    </a:p>
                  </a:txBody>
                  <a:tcPr marL="70538" marR="70538"/>
                </a:tc>
                <a:extLst>
                  <a:ext uri="{0D108BD9-81ED-4DB2-BD59-A6C34878D82A}">
                    <a16:rowId xmlns:a16="http://schemas.microsoft.com/office/drawing/2014/main" val="1260749782"/>
                  </a:ext>
                </a:extLst>
              </a:tr>
              <a:tr h="370840">
                <a:tc>
                  <a:txBody>
                    <a:bodyPr/>
                    <a:lstStyle/>
                    <a:p>
                      <a:r>
                        <a:rPr lang="kk-KZ" dirty="0"/>
                        <a:t>Каротиноидтар </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Қызыл, күлгін көк</a:t>
                      </a:r>
                    </a:p>
                  </a:txBody>
                  <a:tcPr marL="70538" marR="70538"/>
                </a:tc>
                <a:extLst>
                  <a:ext uri="{0D108BD9-81ED-4DB2-BD59-A6C34878D82A}">
                    <a16:rowId xmlns:a16="http://schemas.microsoft.com/office/drawing/2014/main" val="1634240935"/>
                  </a:ext>
                </a:extLst>
              </a:tr>
            </a:tbl>
          </a:graphicData>
        </a:graphic>
      </p:graphicFrame>
      <p:pic>
        <p:nvPicPr>
          <p:cNvPr id="3" name="Звук 2">
            <a:hlinkClick r:id="" action="ppaction://media"/>
            <a:extLst>
              <a:ext uri="{FF2B5EF4-FFF2-40B4-BE49-F238E27FC236}">
                <a16:creationId xmlns:a16="http://schemas.microsoft.com/office/drawing/2014/main" id="{4C938D18-A9A9-41A0-B808-3DE9A1B749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11747722"/>
      </p:ext>
    </p:extLst>
  </p:cSld>
  <p:clrMapOvr>
    <a:masterClrMapping/>
  </p:clrMapOvr>
  <mc:AlternateContent xmlns:mc="http://schemas.openxmlformats.org/markup-compatibility/2006">
    <mc:Choice xmlns:p14="http://schemas.microsoft.com/office/powerpoint/2010/main" Requires="p14">
      <p:transition spd="slow" p14:dur="2000" advTm="16798"/>
    </mc:Choice>
    <mc:Fallback>
      <p:transition spd="slow" advTm="1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20AA1C-EC7B-41F9-ABE7-C7533AD4BFA9}"/>
              </a:ext>
            </a:extLst>
          </p:cNvPr>
          <p:cNvSpPr>
            <a:spLocks noGrp="1"/>
          </p:cNvSpPr>
          <p:nvPr>
            <p:ph type="title"/>
          </p:nvPr>
        </p:nvSpPr>
        <p:spPr>
          <a:xfrm>
            <a:off x="457200" y="274638"/>
            <a:ext cx="8229600" cy="634082"/>
          </a:xfrm>
        </p:spPr>
        <p:txBody>
          <a:bodyPr>
            <a:normAutofit/>
          </a:bodyPr>
          <a:lstStyle/>
          <a:p>
            <a:pPr algn="ctr"/>
            <a:r>
              <a:rPr lang="kk-KZ" sz="3200" dirty="0">
                <a:solidFill>
                  <a:srgbClr val="C00000"/>
                </a:solidFill>
                <a:latin typeface="Arial" panose="020B0604020202020204" pitchFamily="34" charset="0"/>
                <a:cs typeface="Arial" panose="020B0604020202020204" pitchFamily="34" charset="0"/>
              </a:rPr>
              <a:t>Дұрыс жауап</a:t>
            </a:r>
            <a:endParaRPr lang="ru-KZ" sz="3200" dirty="0">
              <a:solidFill>
                <a:srgbClr val="C00000"/>
              </a:solidFill>
              <a:latin typeface="Arial" panose="020B0604020202020204" pitchFamily="34" charset="0"/>
              <a:cs typeface="Arial" panose="020B0604020202020204" pitchFamily="34" charset="0"/>
            </a:endParaRPr>
          </a:p>
        </p:txBody>
      </p:sp>
      <p:graphicFrame>
        <p:nvGraphicFramePr>
          <p:cNvPr id="4" name="Таблица 4">
            <a:extLst>
              <a:ext uri="{FF2B5EF4-FFF2-40B4-BE49-F238E27FC236}">
                <a16:creationId xmlns:a16="http://schemas.microsoft.com/office/drawing/2014/main" id="{57F1CC91-3F3A-4669-88BF-F19076FA34E1}"/>
              </a:ext>
            </a:extLst>
          </p:cNvPr>
          <p:cNvGraphicFramePr>
            <a:graphicFrameLocks noGrp="1"/>
          </p:cNvGraphicFramePr>
          <p:nvPr>
            <p:ph idx="1"/>
            <p:extLst>
              <p:ext uri="{D42A27DB-BD31-4B8C-83A1-F6EECF244321}">
                <p14:modId xmlns:p14="http://schemas.microsoft.com/office/powerpoint/2010/main" val="4136861249"/>
              </p:ext>
            </p:extLst>
          </p:nvPr>
        </p:nvGraphicFramePr>
        <p:xfrm>
          <a:off x="1331640" y="2204864"/>
          <a:ext cx="6348412" cy="2225040"/>
        </p:xfrm>
        <a:graphic>
          <a:graphicData uri="http://schemas.openxmlformats.org/drawingml/2006/table">
            <a:tbl>
              <a:tblPr firstRow="1" bandRow="1">
                <a:tableStyleId>{5C22544A-7EE6-4342-B048-85BDC9FD1C3A}</a:tableStyleId>
              </a:tblPr>
              <a:tblGrid>
                <a:gridCol w="3174206">
                  <a:extLst>
                    <a:ext uri="{9D8B030D-6E8A-4147-A177-3AD203B41FA5}">
                      <a16:colId xmlns:a16="http://schemas.microsoft.com/office/drawing/2014/main" val="1254170102"/>
                    </a:ext>
                  </a:extLst>
                </a:gridCol>
                <a:gridCol w="3174206">
                  <a:extLst>
                    <a:ext uri="{9D8B030D-6E8A-4147-A177-3AD203B41FA5}">
                      <a16:colId xmlns:a16="http://schemas.microsoft.com/office/drawing/2014/main" val="3191954501"/>
                    </a:ext>
                  </a:extLst>
                </a:gridCol>
              </a:tblGrid>
              <a:tr h="370840">
                <a:tc>
                  <a:txBody>
                    <a:bodyPr/>
                    <a:lstStyle/>
                    <a:p>
                      <a:r>
                        <a:rPr lang="kk-KZ" dirty="0"/>
                        <a:t>Пигменттер</a:t>
                      </a:r>
                      <a:endParaRPr lang="ru-KZ" dirty="0"/>
                    </a:p>
                  </a:txBody>
                  <a:tcPr marL="70538" marR="70538"/>
                </a:tc>
                <a:tc>
                  <a:txBody>
                    <a:bodyPr/>
                    <a:lstStyle/>
                    <a:p>
                      <a:r>
                        <a:rPr lang="kk-KZ" dirty="0"/>
                        <a:t>Түстер</a:t>
                      </a:r>
                      <a:endParaRPr lang="ru-KZ" dirty="0"/>
                    </a:p>
                  </a:txBody>
                  <a:tcPr marL="70538" marR="70538"/>
                </a:tc>
                <a:extLst>
                  <a:ext uri="{0D108BD9-81ED-4DB2-BD59-A6C34878D82A}">
                    <a16:rowId xmlns:a16="http://schemas.microsoft.com/office/drawing/2014/main" val="1879201144"/>
                  </a:ext>
                </a:extLst>
              </a:tr>
              <a:tr h="370840">
                <a:tc>
                  <a:txBody>
                    <a:bodyPr/>
                    <a:lstStyle/>
                    <a:p>
                      <a:r>
                        <a:rPr lang="kk-KZ" dirty="0"/>
                        <a:t>Хлорофилл</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Жасыл </a:t>
                      </a:r>
                      <a:endParaRPr lang="ru-KZ" dirty="0"/>
                    </a:p>
                  </a:txBody>
                  <a:tcPr marL="70538" marR="70538"/>
                </a:tc>
                <a:extLst>
                  <a:ext uri="{0D108BD9-81ED-4DB2-BD59-A6C34878D82A}">
                    <a16:rowId xmlns:a16="http://schemas.microsoft.com/office/drawing/2014/main" val="1719118911"/>
                  </a:ext>
                </a:extLst>
              </a:tr>
              <a:tr h="370840">
                <a:tc>
                  <a:txBody>
                    <a:bodyPr/>
                    <a:lstStyle/>
                    <a:p>
                      <a:r>
                        <a:rPr lang="kk-KZ" dirty="0"/>
                        <a:t>Антоциандар </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Қызыл, күлгін көк</a:t>
                      </a:r>
                      <a:endParaRPr lang="ru-KZ" dirty="0"/>
                    </a:p>
                  </a:txBody>
                  <a:tcPr marL="70538" marR="70538"/>
                </a:tc>
                <a:extLst>
                  <a:ext uri="{0D108BD9-81ED-4DB2-BD59-A6C34878D82A}">
                    <a16:rowId xmlns:a16="http://schemas.microsoft.com/office/drawing/2014/main" val="3108949623"/>
                  </a:ext>
                </a:extLst>
              </a:tr>
              <a:tr h="370840">
                <a:tc>
                  <a:txBody>
                    <a:bodyPr/>
                    <a:lstStyle/>
                    <a:p>
                      <a:r>
                        <a:rPr lang="kk-KZ" dirty="0"/>
                        <a:t>Флавондар </a:t>
                      </a:r>
                      <a:endParaRPr lang="ru-KZ" dirty="0"/>
                    </a:p>
                  </a:txBody>
                  <a:tcPr marL="70538" marR="70538"/>
                </a:tc>
                <a:tc>
                  <a:txBody>
                    <a:bodyPr/>
                    <a:lstStyle/>
                    <a:p>
                      <a:r>
                        <a:rPr lang="kk-KZ" dirty="0"/>
                        <a:t>Сары </a:t>
                      </a:r>
                      <a:endParaRPr lang="ru-KZ" dirty="0"/>
                    </a:p>
                  </a:txBody>
                  <a:tcPr marL="70538" marR="70538"/>
                </a:tc>
                <a:extLst>
                  <a:ext uri="{0D108BD9-81ED-4DB2-BD59-A6C34878D82A}">
                    <a16:rowId xmlns:a16="http://schemas.microsoft.com/office/drawing/2014/main" val="1948334613"/>
                  </a:ext>
                </a:extLst>
              </a:tr>
              <a:tr h="370840">
                <a:tc>
                  <a:txBody>
                    <a:bodyPr/>
                    <a:lstStyle/>
                    <a:p>
                      <a:r>
                        <a:rPr lang="kk-KZ" dirty="0"/>
                        <a:t>Флавонолдар</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Сары </a:t>
                      </a:r>
                      <a:endParaRPr lang="ru-KZ" dirty="0"/>
                    </a:p>
                  </a:txBody>
                  <a:tcPr marL="70538" marR="70538"/>
                </a:tc>
                <a:extLst>
                  <a:ext uri="{0D108BD9-81ED-4DB2-BD59-A6C34878D82A}">
                    <a16:rowId xmlns:a16="http://schemas.microsoft.com/office/drawing/2014/main" val="1260749782"/>
                  </a:ext>
                </a:extLst>
              </a:tr>
              <a:tr h="370840">
                <a:tc>
                  <a:txBody>
                    <a:bodyPr/>
                    <a:lstStyle/>
                    <a:p>
                      <a:r>
                        <a:rPr lang="kk-KZ" dirty="0"/>
                        <a:t>Каротиноидтар </a:t>
                      </a:r>
                      <a:endParaRPr lang="ru-KZ" dirty="0"/>
                    </a:p>
                  </a:txBody>
                  <a:tcPr marL="70538" marR="705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dirty="0"/>
                        <a:t>Сары, Сарғыш қызыл, қоңыр </a:t>
                      </a:r>
                      <a:endParaRPr lang="ru-KZ" dirty="0"/>
                    </a:p>
                  </a:txBody>
                  <a:tcPr marL="70538" marR="70538"/>
                </a:tc>
                <a:extLst>
                  <a:ext uri="{0D108BD9-81ED-4DB2-BD59-A6C34878D82A}">
                    <a16:rowId xmlns:a16="http://schemas.microsoft.com/office/drawing/2014/main" val="1634240935"/>
                  </a:ext>
                </a:extLst>
              </a:tr>
            </a:tbl>
          </a:graphicData>
        </a:graphic>
      </p:graphicFrame>
      <p:pic>
        <p:nvPicPr>
          <p:cNvPr id="3" name="Звук 2">
            <a:hlinkClick r:id="" action="ppaction://media"/>
            <a:extLst>
              <a:ext uri="{FF2B5EF4-FFF2-40B4-BE49-F238E27FC236}">
                <a16:creationId xmlns:a16="http://schemas.microsoft.com/office/drawing/2014/main" id="{B2132762-F7D2-4172-87F9-E4941CF800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360278"/>
      </p:ext>
    </p:extLst>
  </p:cSld>
  <p:clrMapOvr>
    <a:masterClrMapping/>
  </p:clrMapOvr>
  <mc:AlternateContent xmlns:mc="http://schemas.openxmlformats.org/markup-compatibility/2006">
    <mc:Choice xmlns:p14="http://schemas.microsoft.com/office/powerpoint/2010/main" Requires="p14">
      <p:transition spd="slow" p14:dur="2000" advTm="15855"/>
    </mc:Choice>
    <mc:Fallback>
      <p:transition spd="slow" advTm="1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extBox 1"/>
          <p:cNvSpPr txBox="1">
            <a:spLocks noChangeArrowheads="1"/>
          </p:cNvSpPr>
          <p:nvPr/>
        </p:nvSpPr>
        <p:spPr bwMode="auto">
          <a:xfrm>
            <a:off x="3492500" y="395576"/>
            <a:ext cx="207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dirty="0">
                <a:solidFill>
                  <a:srgbClr val="C00000"/>
                </a:solidFill>
                <a:latin typeface="Times New Roman" pitchFamily="18" charset="0"/>
                <a:cs typeface="Times New Roman" pitchFamily="18" charset="0"/>
              </a:rPr>
              <a:t>Рефлексия</a:t>
            </a:r>
            <a:r>
              <a:rPr lang="ru-RU" altLang="ru-RU" sz="1800" dirty="0">
                <a:solidFill>
                  <a:srgbClr val="000000"/>
                </a:solidFill>
              </a:rPr>
              <a:t> </a:t>
            </a:r>
          </a:p>
        </p:txBody>
      </p:sp>
      <p:sp>
        <p:nvSpPr>
          <p:cNvPr id="3" name="Заголовок 2"/>
          <p:cNvSpPr>
            <a:spLocks noGrp="1"/>
          </p:cNvSpPr>
          <p:nvPr>
            <p:ph type="title"/>
          </p:nvPr>
        </p:nvSpPr>
        <p:spPr>
          <a:xfrm>
            <a:off x="412750" y="5301208"/>
            <a:ext cx="8229600" cy="1143000"/>
          </a:xfrm>
        </p:spPr>
        <p:txBody>
          <a:bodyPr>
            <a:normAutofit fontScale="90000"/>
          </a:bodyPr>
          <a:lstStyle/>
          <a:p>
            <a:r>
              <a:rPr lang="ru-RU" sz="2400" dirty="0">
                <a:latin typeface="Times New Roman" panose="02020603050405020304" pitchFamily="18" charset="0"/>
                <a:cs typeface="Times New Roman" panose="02020603050405020304" pitchFamily="18" charset="0"/>
              </a:rPr>
              <a:t>«Плюс» - </a:t>
            </a:r>
            <a:r>
              <a:rPr lang="ru-RU" sz="2400" dirty="0" err="1">
                <a:latin typeface="Times New Roman" panose="02020603050405020304" pitchFamily="18" charset="0"/>
                <a:cs typeface="Times New Roman" panose="02020603050405020304" pitchFamily="18" charset="0"/>
              </a:rPr>
              <a:t>оң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әсер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еткен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фактілерді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жазыңыз</a:t>
            </a:r>
            <a:r>
              <a:rPr lang="ru-RU" sz="2400" dirty="0">
                <a:latin typeface="Times New Roman" panose="02020603050405020304" pitchFamily="18" charset="0"/>
                <a:cs typeface="Times New Roman" panose="02020603050405020304" pitchFamily="18" charset="0"/>
              </a:rPr>
              <a:t>;</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«Минус» - “</a:t>
            </a:r>
            <a:r>
              <a:rPr lang="ru-RU" sz="2400" dirty="0" err="1">
                <a:latin typeface="Times New Roman" panose="02020603050405020304" pitchFamily="18" charset="0"/>
                <a:cs typeface="Times New Roman" panose="02020603050405020304" pitchFamily="18" charset="0"/>
              </a:rPr>
              <a:t>қолымнан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келмей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жатыр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немесе</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түсініксіз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болып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тұрған</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сұрағыңызды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жазыңыз</a:t>
            </a:r>
            <a:r>
              <a:rPr lang="ru-RU" sz="2400" dirty="0">
                <a:latin typeface="Times New Roman" panose="02020603050405020304" pitchFamily="18" charset="0"/>
                <a:cs typeface="Times New Roman" panose="02020603050405020304" pitchFamily="18" charset="0"/>
              </a:rPr>
              <a:t>;</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4098" name="Picture 2" descr="http://cliparts.co/cliparts/BTa/Kgx/BTaKgxbgc.jpg"/>
          <p:cNvPicPr>
            <a:picLocks noChangeAspect="1" noChangeArrowheads="1"/>
          </p:cNvPicPr>
          <p:nvPr/>
        </p:nvPicPr>
        <p:blipFill rotWithShape="1">
          <a:blip r:embed="rId4">
            <a:extLst>
              <a:ext uri="{28A0092B-C50C-407E-A947-70E740481C1C}">
                <a14:useLocalDpi xmlns:a14="http://schemas.microsoft.com/office/drawing/2010/main" val="0"/>
              </a:ext>
            </a:extLst>
          </a:blip>
          <a:srcRect l="13365" t="6132" r="11822" b="18027"/>
          <a:stretch/>
        </p:blipFill>
        <p:spPr bwMode="auto">
          <a:xfrm>
            <a:off x="2303727" y="1091208"/>
            <a:ext cx="4536545" cy="3679075"/>
          </a:xfrm>
          <a:prstGeom prst="rect">
            <a:avLst/>
          </a:prstGeom>
          <a:noFill/>
          <a:extLst>
            <a:ext uri="{909E8E84-426E-40DD-AFC4-6F175D3DCCD1}">
              <a14:hiddenFill xmlns:a14="http://schemas.microsoft.com/office/drawing/2010/main">
                <a:solidFill>
                  <a:srgbClr val="FFFFFF"/>
                </a:solidFill>
              </a14:hiddenFill>
            </a:ext>
          </a:extLst>
        </p:spPr>
      </p:pic>
      <p:pic>
        <p:nvPicPr>
          <p:cNvPr id="5" name="Звук 4">
            <a:hlinkClick r:id="" action="ppaction://media"/>
            <a:extLst>
              <a:ext uri="{FF2B5EF4-FFF2-40B4-BE49-F238E27FC236}">
                <a16:creationId xmlns:a16="http://schemas.microsoft.com/office/drawing/2014/main" id="{D840B789-4A47-4211-B4C0-2B7A04A2DD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3267849"/>
      </p:ext>
    </p:extLst>
  </p:cSld>
  <p:clrMapOvr>
    <a:masterClrMapping/>
  </p:clrMapOvr>
  <mc:AlternateContent xmlns:mc="http://schemas.openxmlformats.org/markup-compatibility/2006">
    <mc:Choice xmlns:p14="http://schemas.microsoft.com/office/powerpoint/2010/main" Requires="p14">
      <p:transition spd="slow" p14:dur="2000" advTm="23973"/>
    </mc:Choice>
    <mc:Fallback>
      <p:transition spd="slow" advTm="2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BA85CE-B59C-435A-864D-8755F6C34905}"/>
              </a:ext>
            </a:extLst>
          </p:cNvPr>
          <p:cNvSpPr txBox="1"/>
          <p:nvPr/>
        </p:nvSpPr>
        <p:spPr>
          <a:xfrm>
            <a:off x="971600" y="3275400"/>
            <a:ext cx="7344816" cy="1631216"/>
          </a:xfrm>
          <a:prstGeom prst="rect">
            <a:avLst/>
          </a:prstGeom>
          <a:noFill/>
        </p:spPr>
        <p:txBody>
          <a:bodyPr wrap="square">
            <a:spAutoFit/>
          </a:bodyPr>
          <a:lstStyle/>
          <a:p>
            <a:r>
              <a:rPr lang="ru-RU" sz="2800" dirty="0" err="1">
                <a:solidFill>
                  <a:srgbClr val="002060"/>
                </a:solidFill>
                <a:latin typeface="Times New Roman" panose="02020603050405020304" pitchFamily="18" charset="0"/>
                <a:cs typeface="Times New Roman" panose="02020603050405020304" pitchFamily="18" charset="0"/>
              </a:rPr>
              <a:t>Бағалау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критерийлері</a:t>
            </a:r>
            <a:r>
              <a:rPr lang="ru-RU" sz="2800" dirty="0">
                <a:solidFill>
                  <a:srgbClr val="00206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ru-RU" sz="2400" dirty="0" err="1">
                <a:solidFill>
                  <a:srgbClr val="C00000"/>
                </a:solidFill>
              </a:rPr>
              <a:t>өсімдіктерде</a:t>
            </a:r>
            <a:r>
              <a:rPr lang="ru-RU" sz="2400" dirty="0">
                <a:solidFill>
                  <a:srgbClr val="C00000"/>
                </a:solidFill>
              </a:rPr>
              <a:t> </a:t>
            </a:r>
            <a:r>
              <a:rPr lang="ru-RU" sz="2400" dirty="0" err="1">
                <a:solidFill>
                  <a:srgbClr val="C00000"/>
                </a:solidFill>
              </a:rPr>
              <a:t>пигменттердің</a:t>
            </a:r>
            <a:r>
              <a:rPr lang="ru-RU" sz="2400" dirty="0">
                <a:solidFill>
                  <a:srgbClr val="C00000"/>
                </a:solidFill>
              </a:rPr>
              <a:t> </a:t>
            </a:r>
            <a:r>
              <a:rPr lang="ru-RU" sz="2400" dirty="0" err="1">
                <a:solidFill>
                  <a:srgbClr val="C00000"/>
                </a:solidFill>
              </a:rPr>
              <a:t>болуын</a:t>
            </a:r>
            <a:r>
              <a:rPr lang="ru-RU" sz="2400" dirty="0">
                <a:solidFill>
                  <a:srgbClr val="C00000"/>
                </a:solidFill>
              </a:rPr>
              <a:t> </a:t>
            </a:r>
            <a:r>
              <a:rPr lang="ru-RU" sz="2400" dirty="0" err="1">
                <a:solidFill>
                  <a:srgbClr val="C00000"/>
                </a:solidFill>
              </a:rPr>
              <a:t>зерттейді</a:t>
            </a:r>
            <a:endParaRPr lang="ru-RU" sz="2400" dirty="0">
              <a:solidFill>
                <a:srgbClr val="C00000"/>
              </a:solidFill>
            </a:endParaRPr>
          </a:p>
          <a:p>
            <a:pPr marL="457200" indent="-457200">
              <a:buFont typeface="Wingdings" panose="05000000000000000000" pitchFamily="2" charset="2"/>
              <a:buChar char="§"/>
            </a:pPr>
            <a:r>
              <a:rPr lang="ru-RU" sz="2400" dirty="0" err="1">
                <a:solidFill>
                  <a:srgbClr val="C00000"/>
                </a:solidFill>
              </a:rPr>
              <a:t>фотосинтездің</a:t>
            </a:r>
            <a:r>
              <a:rPr lang="ru-RU" sz="2400" dirty="0">
                <a:solidFill>
                  <a:srgbClr val="C00000"/>
                </a:solidFill>
              </a:rPr>
              <a:t> </a:t>
            </a:r>
            <a:r>
              <a:rPr lang="ru-RU" sz="2400" dirty="0" err="1">
                <a:solidFill>
                  <a:srgbClr val="C00000"/>
                </a:solidFill>
              </a:rPr>
              <a:t>жүруі</a:t>
            </a:r>
            <a:r>
              <a:rPr lang="ru-RU" sz="2400" dirty="0">
                <a:solidFill>
                  <a:srgbClr val="C00000"/>
                </a:solidFill>
              </a:rPr>
              <a:t> </a:t>
            </a:r>
            <a:r>
              <a:rPr lang="ru-RU" sz="2400" dirty="0" err="1">
                <a:solidFill>
                  <a:srgbClr val="C00000"/>
                </a:solidFill>
              </a:rPr>
              <a:t>үшін</a:t>
            </a:r>
            <a:r>
              <a:rPr lang="ru-RU" sz="2400" dirty="0">
                <a:solidFill>
                  <a:srgbClr val="C00000"/>
                </a:solidFill>
              </a:rPr>
              <a:t> </a:t>
            </a:r>
            <a:r>
              <a:rPr lang="ru-RU" sz="2400" dirty="0" err="1">
                <a:solidFill>
                  <a:srgbClr val="C00000"/>
                </a:solidFill>
              </a:rPr>
              <a:t>қажетті</a:t>
            </a:r>
            <a:r>
              <a:rPr lang="ru-RU" sz="2400" dirty="0">
                <a:solidFill>
                  <a:srgbClr val="C00000"/>
                </a:solidFill>
              </a:rPr>
              <a:t> </a:t>
            </a:r>
            <a:r>
              <a:rPr lang="ru-RU" sz="2400" dirty="0" err="1">
                <a:solidFill>
                  <a:srgbClr val="C00000"/>
                </a:solidFill>
              </a:rPr>
              <a:t>жағдайларын</a:t>
            </a:r>
            <a:r>
              <a:rPr lang="ru-RU" sz="2400" dirty="0">
                <a:solidFill>
                  <a:srgbClr val="C00000"/>
                </a:solidFill>
              </a:rPr>
              <a:t> </a:t>
            </a:r>
            <a:r>
              <a:rPr lang="ru-RU" sz="2400" dirty="0" err="1">
                <a:solidFill>
                  <a:srgbClr val="C00000"/>
                </a:solidFill>
              </a:rPr>
              <a:t>біледі</a:t>
            </a:r>
            <a:r>
              <a:rPr lang="ru-RU" sz="2400" dirty="0">
                <a:solidFill>
                  <a:srgbClr val="C00000"/>
                </a:solidFill>
              </a:rPr>
              <a:t>.</a:t>
            </a:r>
            <a:endParaRPr lang="ru-RU" sz="24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2F1B37C-5220-4998-8A3E-F0B71DE42CD6}"/>
              </a:ext>
            </a:extLst>
          </p:cNvPr>
          <p:cNvSpPr txBox="1"/>
          <p:nvPr/>
        </p:nvSpPr>
        <p:spPr>
          <a:xfrm>
            <a:off x="971600" y="1412776"/>
            <a:ext cx="7416823" cy="1569660"/>
          </a:xfrm>
          <a:prstGeom prst="rect">
            <a:avLst/>
          </a:prstGeom>
          <a:noFill/>
        </p:spPr>
        <p:txBody>
          <a:bodyPr wrap="square">
            <a:spAutoFit/>
          </a:bodyPr>
          <a:lstStyle/>
          <a:p>
            <a:r>
              <a:rPr lang="kk-KZ" sz="2400" b="1" dirty="0">
                <a:solidFill>
                  <a:srgbClr val="002060"/>
                </a:solidFill>
                <a:latin typeface="Times New Roman" panose="02020603050405020304" pitchFamily="18" charset="0"/>
                <a:cs typeface="Times New Roman" panose="02020603050405020304" pitchFamily="18" charset="0"/>
              </a:rPr>
              <a:t>Оқу мақсаты: </a:t>
            </a:r>
          </a:p>
          <a:p>
            <a:r>
              <a:rPr lang="ru-RU" sz="2400" dirty="0">
                <a:solidFill>
                  <a:srgbClr val="C00000"/>
                </a:solidFill>
                <a:latin typeface="Times New Roman" pitchFamily="18" charset="0"/>
                <a:cs typeface="Times New Roman" pitchFamily="18" charset="0"/>
              </a:rPr>
              <a:t>5.4.2.6 </a:t>
            </a:r>
            <a:r>
              <a:rPr lang="ru-RU" sz="2400" dirty="0" err="1">
                <a:solidFill>
                  <a:srgbClr val="C00000"/>
                </a:solidFill>
                <a:latin typeface="Times New Roman" pitchFamily="18" charset="0"/>
                <a:cs typeface="Times New Roman" pitchFamily="18" charset="0"/>
              </a:rPr>
              <a:t>өсімдіктерде</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пигменттердің</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болуын</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зерттейді</a:t>
            </a:r>
            <a:endParaRPr lang="ru-RU" sz="2400" dirty="0">
              <a:solidFill>
                <a:srgbClr val="C00000"/>
              </a:solidFill>
              <a:latin typeface="Times New Roman" pitchFamily="18" charset="0"/>
              <a:cs typeface="Times New Roman" pitchFamily="18" charset="0"/>
            </a:endParaRPr>
          </a:p>
          <a:p>
            <a:r>
              <a:rPr lang="ru-RU" sz="2400" dirty="0">
                <a:solidFill>
                  <a:srgbClr val="C00000"/>
                </a:solidFill>
                <a:latin typeface="Times New Roman" pitchFamily="18" charset="0"/>
                <a:cs typeface="Times New Roman" pitchFamily="18" charset="0"/>
              </a:rPr>
              <a:t>5.4.2.7 </a:t>
            </a:r>
            <a:r>
              <a:rPr lang="ru-RU" sz="2400" dirty="0" err="1">
                <a:solidFill>
                  <a:srgbClr val="C00000"/>
                </a:solidFill>
                <a:latin typeface="Times New Roman" pitchFamily="18" charset="0"/>
                <a:cs typeface="Times New Roman" pitchFamily="18" charset="0"/>
              </a:rPr>
              <a:t>фотосинтездің</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жүруі</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үшін</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қажетті</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жағдайларын</a:t>
            </a:r>
            <a:r>
              <a:rPr lang="ru-RU" sz="2400" dirty="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зерттейді</a:t>
            </a:r>
            <a:r>
              <a:rPr lang="ru-RU" sz="2400" dirty="0">
                <a:solidFill>
                  <a:srgbClr val="C00000"/>
                </a:solidFill>
                <a:latin typeface="Times New Roman" pitchFamily="18" charset="0"/>
                <a:cs typeface="Times New Roman" pitchFamily="18" charset="0"/>
              </a:rPr>
              <a:t>.</a:t>
            </a:r>
          </a:p>
        </p:txBody>
      </p:sp>
      <p:pic>
        <p:nvPicPr>
          <p:cNvPr id="2" name="Звук 1">
            <a:hlinkClick r:id="" action="ppaction://media"/>
            <a:extLst>
              <a:ext uri="{FF2B5EF4-FFF2-40B4-BE49-F238E27FC236}">
                <a16:creationId xmlns:a16="http://schemas.microsoft.com/office/drawing/2014/main" id="{C7DED75D-3221-491A-A96A-DED5AAD17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50615703"/>
      </p:ext>
    </p:extLst>
  </p:cSld>
  <p:clrMapOvr>
    <a:masterClrMapping/>
  </p:clrMapOvr>
  <mc:AlternateContent xmlns:mc="http://schemas.openxmlformats.org/markup-compatibility/2006">
    <mc:Choice xmlns:p14="http://schemas.microsoft.com/office/powerpoint/2010/main" Requires="p14">
      <p:transition spd="slow" p14:dur="2000" advTm="17567"/>
    </mc:Choice>
    <mc:Fallback>
      <p:transition spd="slow" advTm="1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073C06E-C1FC-4A0C-AA22-F5220BF7B178}"/>
              </a:ext>
            </a:extLst>
          </p:cNvPr>
          <p:cNvPicPr>
            <a:picLocks noChangeAspect="1"/>
          </p:cNvPicPr>
          <p:nvPr/>
        </p:nvPicPr>
        <p:blipFill>
          <a:blip r:embed="rId4"/>
          <a:stretch>
            <a:fillRect/>
          </a:stretch>
        </p:blipFill>
        <p:spPr>
          <a:xfrm>
            <a:off x="323528" y="116632"/>
            <a:ext cx="8676456" cy="6507342"/>
          </a:xfrm>
          <a:prstGeom prst="rect">
            <a:avLst/>
          </a:prstGeom>
        </p:spPr>
      </p:pic>
      <p:pic>
        <p:nvPicPr>
          <p:cNvPr id="6" name="Звук 5">
            <a:hlinkClick r:id="" action="ppaction://media"/>
            <a:extLst>
              <a:ext uri="{FF2B5EF4-FFF2-40B4-BE49-F238E27FC236}">
                <a16:creationId xmlns:a16="http://schemas.microsoft.com/office/drawing/2014/main" id="{E58CC5C3-6A52-49D5-9F73-EB4C52FEB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4446277"/>
      </p:ext>
    </p:extLst>
  </p:cSld>
  <p:clrMapOvr>
    <a:masterClrMapping/>
  </p:clrMapOvr>
  <mc:AlternateContent xmlns:mc="http://schemas.openxmlformats.org/markup-compatibility/2006">
    <mc:Choice xmlns:p14="http://schemas.microsoft.com/office/powerpoint/2010/main" Requires="p14">
      <p:transition spd="slow" p14:dur="2000" advTm="48795"/>
    </mc:Choice>
    <mc:Fallback>
      <p:transition spd="slow" advTm="4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19" y="404664"/>
            <a:ext cx="8341615" cy="2376264"/>
          </a:xfrm>
        </p:spPr>
        <p:txBody>
          <a:bodyPr>
            <a:normAutofit fontScale="62500" lnSpcReduction="20000"/>
          </a:bodyPr>
          <a:lstStyle/>
          <a:p>
            <a:pPr marL="0" indent="0">
              <a:buNone/>
            </a:pPr>
            <a:r>
              <a:rPr lang="kk-KZ" sz="3400" dirty="0">
                <a:latin typeface="Times New Roman" panose="02020603050405020304" pitchFamily="18" charset="0"/>
                <a:cs typeface="Times New Roman" panose="02020603050405020304" pitchFamily="18" charset="0"/>
              </a:rPr>
              <a:t>Пигменттер – бұл өсімдіктердің жасушасы мен ұлпаларында болатын және оларды бояйтын органикалық қосылыстар. Пигменттер жапырақ тилакоидтарында орналасады, өсімдікке түс береді. Жоғары сатыдағы өсімдіктердің пигменттері екі топқа бөлінеді: хлорофилдер және каротиноидтар. Пигменттердің негізгі мәні: жарық энергиясын сіңіріп, сосын оны химиялық энергияға айналдыру. Олар хлоропласт мембранасында (тилакоид), сондықтанда хлоропластар жарық жақсы сіңіре алулары үшін жапырақтың беткі қабатында орналасады. </a:t>
            </a:r>
            <a:endParaRPr lang="ru-RU" sz="3400" dirty="0">
              <a:latin typeface="Times New Roman" panose="02020603050405020304" pitchFamily="18" charset="0"/>
              <a:cs typeface="Times New Roman" panose="02020603050405020304" pitchFamily="18" charset="0"/>
            </a:endParaRPr>
          </a:p>
          <a:p>
            <a:endParaRPr lang="ru-RU" dirty="0"/>
          </a:p>
        </p:txBody>
      </p:sp>
      <p:pic>
        <p:nvPicPr>
          <p:cNvPr id="2" name="Рисунок 1">
            <a:extLst>
              <a:ext uri="{FF2B5EF4-FFF2-40B4-BE49-F238E27FC236}">
                <a16:creationId xmlns:a16="http://schemas.microsoft.com/office/drawing/2014/main" id="{FB2C93C8-1963-4F8A-900C-DBED7982F604}"/>
              </a:ext>
            </a:extLst>
          </p:cNvPr>
          <p:cNvPicPr>
            <a:picLocks noChangeAspect="1"/>
          </p:cNvPicPr>
          <p:nvPr/>
        </p:nvPicPr>
        <p:blipFill rotWithShape="1">
          <a:blip r:embed="rId4"/>
          <a:srcRect l="5000" t="21650" r="52363" b="4200"/>
          <a:stretch/>
        </p:blipFill>
        <p:spPr>
          <a:xfrm>
            <a:off x="755576" y="2911603"/>
            <a:ext cx="2739407" cy="3573016"/>
          </a:xfrm>
          <a:prstGeom prst="rect">
            <a:avLst/>
          </a:prstGeom>
        </p:spPr>
      </p:pic>
      <p:pic>
        <p:nvPicPr>
          <p:cNvPr id="4" name="Рисунок 3">
            <a:extLst>
              <a:ext uri="{FF2B5EF4-FFF2-40B4-BE49-F238E27FC236}">
                <a16:creationId xmlns:a16="http://schemas.microsoft.com/office/drawing/2014/main" id="{35E31E3C-35CA-4930-BE13-3AC125D61F8E}"/>
              </a:ext>
            </a:extLst>
          </p:cNvPr>
          <p:cNvPicPr>
            <a:picLocks noChangeAspect="1"/>
          </p:cNvPicPr>
          <p:nvPr/>
        </p:nvPicPr>
        <p:blipFill rotWithShape="1">
          <a:blip r:embed="rId4"/>
          <a:srcRect l="48425" t="21651" r="1176" b="23750"/>
          <a:stretch/>
        </p:blipFill>
        <p:spPr>
          <a:xfrm>
            <a:off x="4355976" y="2911603"/>
            <a:ext cx="4237159" cy="3569317"/>
          </a:xfrm>
          <a:prstGeom prst="rect">
            <a:avLst/>
          </a:prstGeom>
        </p:spPr>
      </p:pic>
      <p:pic>
        <p:nvPicPr>
          <p:cNvPr id="5" name="Звук 4">
            <a:hlinkClick r:id="" action="ppaction://media"/>
            <a:extLst>
              <a:ext uri="{FF2B5EF4-FFF2-40B4-BE49-F238E27FC236}">
                <a16:creationId xmlns:a16="http://schemas.microsoft.com/office/drawing/2014/main" id="{1587EB5E-4AD7-4493-A26B-094F1B805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0730984"/>
      </p:ext>
    </p:extLst>
  </p:cSld>
  <p:clrMapOvr>
    <a:masterClrMapping/>
  </p:clrMapOvr>
  <mc:AlternateContent xmlns:mc="http://schemas.openxmlformats.org/markup-compatibility/2006">
    <mc:Choice xmlns:p14="http://schemas.microsoft.com/office/powerpoint/2010/main" Requires="p14">
      <p:transition spd="slow" p14:dur="2000" advTm="46796"/>
    </mc:Choice>
    <mc:Fallback>
      <p:transition spd="slow" advTm="4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Валентинка\Desktop\photosintez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559050"/>
            <a:ext cx="6911975"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p:cNvSpPr txBox="1">
            <a:spLocks noChangeArrowheads="1"/>
          </p:cNvSpPr>
          <p:nvPr/>
        </p:nvSpPr>
        <p:spPr bwMode="auto">
          <a:xfrm>
            <a:off x="755577" y="260350"/>
            <a:ext cx="8172524" cy="2123658"/>
          </a:xfrm>
          <a:prstGeom prst="rect">
            <a:avLst/>
          </a:prstGeom>
          <a:noFill/>
          <a:ln w="9525">
            <a:noFill/>
            <a:miter lim="800000"/>
            <a:headEnd/>
            <a:tailEnd/>
          </a:ln>
        </p:spPr>
        <p:txBody>
          <a:bodyPr wrap="square">
            <a:spAutoFit/>
          </a:bodyPr>
          <a:lstStyle/>
          <a:p>
            <a:pPr>
              <a:defRPr/>
            </a:pPr>
            <a:r>
              <a:rPr lang="ru-RU" sz="2200" dirty="0" err="1">
                <a:effectLst>
                  <a:outerShdw blurRad="38100" dist="38100" dir="2700000" algn="tl">
                    <a:srgbClr val="000000">
                      <a:alpha val="43137"/>
                    </a:srgbClr>
                  </a:outerShdw>
                </a:effectLst>
                <a:latin typeface="Calibri" pitchFamily="34" charset="0"/>
              </a:rPr>
              <a:t>Өсімдіктердегі</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жасыл</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жасушаларында</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хлоропластар</a:t>
            </a:r>
            <a:r>
              <a:rPr lang="ru-RU" sz="2200" dirty="0">
                <a:effectLst>
                  <a:outerShdw blurRad="38100" dist="38100" dir="2700000" algn="tl">
                    <a:srgbClr val="000000">
                      <a:alpha val="43137"/>
                    </a:srgbClr>
                  </a:outerShdw>
                </a:effectLst>
                <a:latin typeface="Calibri" pitchFamily="34" charset="0"/>
              </a:rPr>
              <a:t>, ал хлоропласт </a:t>
            </a:r>
            <a:r>
              <a:rPr lang="ru-RU" sz="2200" dirty="0" err="1">
                <a:effectLst>
                  <a:outerShdw blurRad="38100" dist="38100" dir="2700000" algn="tl">
                    <a:srgbClr val="000000">
                      <a:alpha val="43137"/>
                    </a:srgbClr>
                  </a:outerShdw>
                </a:effectLst>
                <a:latin typeface="Calibri" pitchFamily="34" charset="0"/>
              </a:rPr>
              <a:t>құрамында</a:t>
            </a:r>
            <a:r>
              <a:rPr lang="ru-RU" sz="2200" dirty="0">
                <a:effectLst>
                  <a:outerShdw blurRad="38100" dist="38100" dir="2700000" algn="tl">
                    <a:srgbClr val="000000">
                      <a:alpha val="43137"/>
                    </a:srgbClr>
                  </a:outerShdw>
                </a:effectLst>
                <a:latin typeface="Calibri" pitchFamily="34" charset="0"/>
              </a:rPr>
              <a:t> хлорофилл </a:t>
            </a:r>
            <a:r>
              <a:rPr lang="ru-RU" sz="2200" dirty="0" err="1">
                <a:effectLst>
                  <a:outerShdw blurRad="38100" dist="38100" dir="2700000" algn="tl">
                    <a:srgbClr val="000000">
                      <a:alpha val="43137"/>
                    </a:srgbClr>
                  </a:outerShdw>
                </a:effectLst>
                <a:latin typeface="Calibri" pitchFamily="34" charset="0"/>
              </a:rPr>
              <a:t>болады</a:t>
            </a:r>
            <a:r>
              <a:rPr lang="ru-RU" sz="2200" dirty="0">
                <a:effectLst>
                  <a:outerShdw blurRad="38100" dist="38100" dir="2700000" algn="tl">
                    <a:srgbClr val="000000">
                      <a:alpha val="43137"/>
                    </a:srgbClr>
                  </a:outerShdw>
                </a:effectLst>
                <a:latin typeface="Calibri" pitchFamily="34" charset="0"/>
              </a:rPr>
              <a:t>.  Хлорофилл -  </a:t>
            </a:r>
            <a:r>
              <a:rPr lang="ru-RU" sz="2200" dirty="0" err="1">
                <a:effectLst>
                  <a:outerShdw blurRad="38100" dist="38100" dir="2700000" algn="tl">
                    <a:srgbClr val="000000">
                      <a:alpha val="43137"/>
                    </a:srgbClr>
                  </a:outerShdw>
                </a:effectLst>
                <a:latin typeface="Calibri" pitchFamily="34" charset="0"/>
              </a:rPr>
              <a:t>ерекше</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жасыл</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түсті</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зат</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ол</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жарықта</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көмірқышқыл</a:t>
            </a:r>
            <a:r>
              <a:rPr lang="ru-RU" sz="2200" dirty="0">
                <a:effectLst>
                  <a:outerShdw blurRad="38100" dist="38100" dir="2700000" algn="tl">
                    <a:srgbClr val="000000">
                      <a:alpha val="43137"/>
                    </a:srgbClr>
                  </a:outerShdw>
                </a:effectLst>
                <a:latin typeface="Calibri" pitchFamily="34" charset="0"/>
              </a:rPr>
              <a:t> газ бен суды </a:t>
            </a:r>
            <a:r>
              <a:rPr lang="ru-RU" sz="2200" dirty="0" err="1">
                <a:effectLst>
                  <a:outerShdw blurRad="38100" dist="38100" dir="2700000" algn="tl">
                    <a:srgbClr val="000000">
                      <a:alpha val="43137"/>
                    </a:srgbClr>
                  </a:outerShdw>
                </a:effectLst>
                <a:latin typeface="Calibri" pitchFamily="34" charset="0"/>
              </a:rPr>
              <a:t>қоректік</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заттарға</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айналдырады</a:t>
            </a:r>
            <a:r>
              <a:rPr lang="ru-RU" sz="2200" dirty="0">
                <a:effectLst>
                  <a:outerShdw blurRad="38100" dist="38100" dir="2700000" algn="tl">
                    <a:srgbClr val="000000">
                      <a:alpha val="43137"/>
                    </a:srgbClr>
                  </a:outerShdw>
                </a:effectLst>
                <a:latin typeface="Calibri" pitchFamily="34" charset="0"/>
              </a:rPr>
              <a:t>. Хлорофилл </a:t>
            </a:r>
            <a:r>
              <a:rPr lang="ru-RU" sz="2200" dirty="0" err="1">
                <a:effectLst>
                  <a:outerShdw blurRad="38100" dist="38100" dir="2700000" algn="tl">
                    <a:srgbClr val="000000">
                      <a:alpha val="43137"/>
                    </a:srgbClr>
                  </a:outerShdw>
                </a:effectLst>
                <a:latin typeface="Calibri" pitchFamily="34" charset="0"/>
              </a:rPr>
              <a:t>өсімдіктердің</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жапырақтарына</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сабақтарына</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жасыл</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түс</a:t>
            </a:r>
            <a:r>
              <a:rPr lang="ru-RU" sz="2200" dirty="0">
                <a:effectLst>
                  <a:outerShdw blurRad="38100" dist="38100" dir="2700000" algn="tl">
                    <a:srgbClr val="000000">
                      <a:alpha val="43137"/>
                    </a:srgbClr>
                  </a:outerShdw>
                </a:effectLst>
                <a:latin typeface="Calibri" pitchFamily="34" charset="0"/>
              </a:rPr>
              <a:t> </a:t>
            </a:r>
            <a:r>
              <a:rPr lang="ru-RU" sz="2200" dirty="0" err="1">
                <a:effectLst>
                  <a:outerShdw blurRad="38100" dist="38100" dir="2700000" algn="tl">
                    <a:srgbClr val="000000">
                      <a:alpha val="43137"/>
                    </a:srgbClr>
                  </a:outerShdw>
                </a:effectLst>
                <a:latin typeface="Calibri" pitchFamily="34" charset="0"/>
              </a:rPr>
              <a:t>береді</a:t>
            </a:r>
            <a:r>
              <a:rPr lang="ru-RU" sz="2200" dirty="0">
                <a:effectLst>
                  <a:outerShdw blurRad="38100" dist="38100" dir="2700000" algn="tl">
                    <a:srgbClr val="000000">
                      <a:alpha val="43137"/>
                    </a:srgbClr>
                  </a:outerShdw>
                </a:effectLst>
                <a:latin typeface="Calibri" pitchFamily="34" charset="0"/>
              </a:rPr>
              <a:t>.</a:t>
            </a:r>
          </a:p>
          <a:p>
            <a:pPr>
              <a:defRPr/>
            </a:pPr>
            <a:endParaRPr lang="ru-RU" sz="2200" dirty="0">
              <a:latin typeface="Calibri" pitchFamily="34" charset="0"/>
            </a:endParaRPr>
          </a:p>
        </p:txBody>
      </p:sp>
      <p:pic>
        <p:nvPicPr>
          <p:cNvPr id="3" name="Звук 2">
            <a:hlinkClick r:id="" action="ppaction://media"/>
            <a:extLst>
              <a:ext uri="{FF2B5EF4-FFF2-40B4-BE49-F238E27FC236}">
                <a16:creationId xmlns:a16="http://schemas.microsoft.com/office/drawing/2014/main" id="{34251AE1-6D9D-4CAC-8B42-24BE8CFD4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13509"/>
      </p:ext>
    </p:extLst>
  </p:cSld>
  <p:clrMapOvr>
    <a:masterClrMapping/>
  </p:clrMapOvr>
  <mc:AlternateContent xmlns:mc="http://schemas.openxmlformats.org/markup-compatibility/2006">
    <mc:Choice xmlns:p14="http://schemas.microsoft.com/office/powerpoint/2010/main" Requires="p14">
      <p:transition spd="slow" p14:dur="2000" advTm="24181"/>
    </mc:Choice>
    <mc:Fallback>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Валентинка\Desktop\4ad370f671ef8207175b4c4a5c02af3f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836613"/>
            <a:ext cx="4983162"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C:\Users\Валентинка\Desktop\Dieffenbachia_maculata_Tropic_su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341438"/>
            <a:ext cx="3349625"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
          <p:cNvSpPr txBox="1">
            <a:spLocks noChangeArrowheads="1"/>
          </p:cNvSpPr>
          <p:nvPr/>
        </p:nvSpPr>
        <p:spPr bwMode="auto">
          <a:xfrm>
            <a:off x="307975" y="4098925"/>
            <a:ext cx="3095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a:latin typeface="Calibri" panose="020F0502020204030204" pitchFamily="34" charset="0"/>
              </a:rPr>
              <a:t>Өсімдіктің ақ бөліктерінде  хлорофилл жоқ сондықтан оларда фотосинтез жүрмейді.</a:t>
            </a:r>
          </a:p>
        </p:txBody>
      </p:sp>
      <p:sp>
        <p:nvSpPr>
          <p:cNvPr id="23558" name="Прямоугольник 1"/>
          <p:cNvSpPr>
            <a:spLocks noChangeArrowheads="1"/>
          </p:cNvSpPr>
          <p:nvPr/>
        </p:nvSpPr>
        <p:spPr bwMode="auto">
          <a:xfrm>
            <a:off x="2552700" y="6056313"/>
            <a:ext cx="6318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kk-KZ" altLang="ru-RU" b="1">
                <a:solidFill>
                  <a:srgbClr val="FF0000"/>
                </a:solidFill>
              </a:rPr>
              <a:t>Орыс ғалымы К, А. Тимирязев (1843-1920) алғаш рет хлорофиллдің фотосинтездегі ролін сипаттаған. </a:t>
            </a:r>
            <a:endParaRPr lang="ru-RU" altLang="ru-RU" b="1">
              <a:solidFill>
                <a:srgbClr val="FF0000"/>
              </a:solidFill>
            </a:endParaRPr>
          </a:p>
        </p:txBody>
      </p:sp>
      <p:pic>
        <p:nvPicPr>
          <p:cNvPr id="2" name="Звук 1">
            <a:hlinkClick r:id="" action="ppaction://media"/>
            <a:extLst>
              <a:ext uri="{FF2B5EF4-FFF2-40B4-BE49-F238E27FC236}">
                <a16:creationId xmlns:a16="http://schemas.microsoft.com/office/drawing/2014/main" id="{7C736BDF-9B6F-4B36-9557-DE18D6F992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92685343"/>
      </p:ext>
    </p:extLst>
  </p:cSld>
  <p:clrMapOvr>
    <a:masterClrMapping/>
  </p:clrMapOvr>
  <mc:AlternateContent xmlns:mc="http://schemas.openxmlformats.org/markup-compatibility/2006">
    <mc:Choice xmlns:p14="http://schemas.microsoft.com/office/powerpoint/2010/main" Requires="p14">
      <p:transition spd="slow" p14:dur="2000" advTm="23830"/>
    </mc:Choice>
    <mc:Fallback>
      <p:transition spd="slow" advTm="2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29600" cy="1584176"/>
          </a:xfrm>
        </p:spPr>
        <p:txBody>
          <a:bodyPr>
            <a:noAutofit/>
          </a:bodyPr>
          <a:lstStyle/>
          <a:p>
            <a:pPr marL="0" indent="0" algn="just">
              <a:buNone/>
            </a:pPr>
            <a:r>
              <a:rPr lang="kk-KZ" sz="1800" b="1" dirty="0">
                <a:latin typeface="Times New Roman" panose="02020603050405020304" pitchFamily="18" charset="0"/>
                <a:cs typeface="Times New Roman" panose="02020603050405020304" pitchFamily="18" charset="0"/>
              </a:rPr>
              <a:t>Хлорофилдер-</a:t>
            </a:r>
            <a:r>
              <a:rPr lang="kk-KZ" sz="1800" dirty="0">
                <a:latin typeface="Times New Roman" panose="02020603050405020304" pitchFamily="18" charset="0"/>
                <a:cs typeface="Times New Roman" panose="02020603050405020304" pitchFamily="18" charset="0"/>
              </a:rPr>
              <a:t> көк және қызыл түсті сәулелерді жұтып, жасылды шағылыстырады. Ол сәуле хлоропласт жасушасын жасыл етіп көрсетеді. Хлорофилдің орталық бөлігінде магний атомы бар, осыған байланысты өсімдіктерге магний жетіспесе, хлорофилдің түзілуі азайып, жапырақтың сарғаюына алып келеді. Жуа, петрушка және т.б хлорофилдер кездеседі. Хлоропластарда хлорофилдерден басқа сары, қоңыр, кызғылт сары түстi каротиноидтар болады. </a:t>
            </a:r>
            <a:endParaRPr lang="ru-RU" sz="1800" dirty="0"/>
          </a:p>
        </p:txBody>
      </p:sp>
      <p:pic>
        <p:nvPicPr>
          <p:cNvPr id="1026" name="Picture 2">
            <a:extLst>
              <a:ext uri="{FF2B5EF4-FFF2-40B4-BE49-F238E27FC236}">
                <a16:creationId xmlns:a16="http://schemas.microsoft.com/office/drawing/2014/main" id="{A3E47CE7-6B0D-4B86-9787-2355D6EA8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284984"/>
            <a:ext cx="3617968" cy="2647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757F6F0-ECB0-4487-B745-5914DDBE6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4474" y="3123402"/>
            <a:ext cx="3158534" cy="3158534"/>
          </a:xfrm>
          <a:prstGeom prst="rect">
            <a:avLst/>
          </a:prstGeom>
          <a:noFill/>
          <a:extLst>
            <a:ext uri="{909E8E84-426E-40DD-AFC4-6F175D3DCCD1}">
              <a14:hiddenFill xmlns:a14="http://schemas.microsoft.com/office/drawing/2010/main">
                <a:solidFill>
                  <a:srgbClr val="FFFFFF"/>
                </a:solidFill>
              </a14:hiddenFill>
            </a:ext>
          </a:extLst>
        </p:spPr>
      </p:pic>
      <p:pic>
        <p:nvPicPr>
          <p:cNvPr id="5" name="Звук 4">
            <a:hlinkClick r:id="" action="ppaction://media"/>
            <a:extLst>
              <a:ext uri="{FF2B5EF4-FFF2-40B4-BE49-F238E27FC236}">
                <a16:creationId xmlns:a16="http://schemas.microsoft.com/office/drawing/2014/main" id="{B1D874D3-6C7C-4D2A-AA2A-B96208B4A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15062509"/>
      </p:ext>
    </p:extLst>
  </p:cSld>
  <p:clrMapOvr>
    <a:masterClrMapping/>
  </p:clrMapOvr>
  <mc:AlternateContent xmlns:mc="http://schemas.openxmlformats.org/markup-compatibility/2006">
    <mc:Choice xmlns:p14="http://schemas.microsoft.com/office/powerpoint/2010/main" Requires="p14">
      <p:transition spd="slow" p14:dur="2000" advTm="36396"/>
    </mc:Choice>
    <mc:Fallback>
      <p:transition spd="slow" advTm="3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29600" cy="3672408"/>
          </a:xfrm>
        </p:spPr>
        <p:txBody>
          <a:bodyPr>
            <a:noAutofit/>
          </a:bodyPr>
          <a:lstStyle/>
          <a:p>
            <a:pPr marL="0" indent="0" algn="just">
              <a:buNone/>
            </a:pPr>
            <a:r>
              <a:rPr lang="kk-KZ" sz="1600" dirty="0">
                <a:latin typeface="Times New Roman" panose="02020603050405020304" pitchFamily="18" charset="0"/>
                <a:cs typeface="Times New Roman" panose="02020603050405020304" pitchFamily="18" charset="0"/>
              </a:rPr>
              <a:t>Пигменттер ұзындығы баска толқындағы сәулелердi шағылыстырып, өз энергиясын хлорофилдерге берiп, фотосинтездiң жүрiсiн тездетедi,сондықтанда </a:t>
            </a:r>
            <a:r>
              <a:rPr lang="kk-KZ" sz="1600" b="1" dirty="0">
                <a:latin typeface="Times New Roman" panose="02020603050405020304" pitchFamily="18" charset="0"/>
                <a:cs typeface="Times New Roman" panose="02020603050405020304" pitchFamily="18" charset="0"/>
              </a:rPr>
              <a:t>каротиноидтарды қосымша пигменттер</a:t>
            </a:r>
            <a:r>
              <a:rPr lang="kk-KZ" sz="1600" dirty="0">
                <a:latin typeface="Times New Roman" panose="02020603050405020304" pitchFamily="18" charset="0"/>
                <a:cs typeface="Times New Roman" panose="02020603050405020304" pitchFamily="18" charset="0"/>
              </a:rPr>
              <a:t> деп атайды. Каротиноидтар жасыл хлорофилдермен бүркенiп, көрiнбейдi, бiрақ күзде хлорофилдер бұзылганнан кейiн, оның жарқыраған түсi көрiнедi. Сондықтан да күзде жапырақтардың түсi сары жене қызғылт көрiнiс бередi.  Сонымен қатар, олар хлорофилді артық жарық сіңіруден және оттегінің тотығуынан қорғайды. Каротиноидтар кейбір жеміс пен гүлдерде кездеседі, сол арқылы бунақденелілерді еліктеруге көмектеседі және тозаңдануға, тұқымның таралуына да көмегін тигізеді (мысалы, қызанақтағы қызыл түс, сәбіздердегі қызыл-сары түс - онда каротин бар екенін дәлелдейді). </a:t>
            </a:r>
            <a:endParaRPr lang="ru-RU" sz="1600" dirty="0">
              <a:latin typeface="Times New Roman" panose="02020603050405020304" pitchFamily="18" charset="0"/>
              <a:cs typeface="Times New Roman" panose="02020603050405020304" pitchFamily="18" charset="0"/>
            </a:endParaRPr>
          </a:p>
          <a:p>
            <a:endParaRPr lang="ru-RU" sz="1600" dirty="0"/>
          </a:p>
        </p:txBody>
      </p:sp>
      <p:pic>
        <p:nvPicPr>
          <p:cNvPr id="5" name="Рисунок 4">
            <a:extLst>
              <a:ext uri="{FF2B5EF4-FFF2-40B4-BE49-F238E27FC236}">
                <a16:creationId xmlns:a16="http://schemas.microsoft.com/office/drawing/2014/main" id="{E6C11663-AACB-4491-9937-533E5DA6CA86}"/>
              </a:ext>
            </a:extLst>
          </p:cNvPr>
          <p:cNvPicPr>
            <a:picLocks noChangeAspect="1"/>
          </p:cNvPicPr>
          <p:nvPr/>
        </p:nvPicPr>
        <p:blipFill>
          <a:blip r:embed="rId4"/>
          <a:stretch>
            <a:fillRect/>
          </a:stretch>
        </p:blipFill>
        <p:spPr>
          <a:xfrm>
            <a:off x="1257081" y="2852936"/>
            <a:ext cx="7383766" cy="3932934"/>
          </a:xfrm>
          <a:prstGeom prst="rect">
            <a:avLst/>
          </a:prstGeom>
        </p:spPr>
      </p:pic>
      <p:pic>
        <p:nvPicPr>
          <p:cNvPr id="2" name="Звук 1">
            <a:hlinkClick r:id="" action="ppaction://media"/>
            <a:extLst>
              <a:ext uri="{FF2B5EF4-FFF2-40B4-BE49-F238E27FC236}">
                <a16:creationId xmlns:a16="http://schemas.microsoft.com/office/drawing/2014/main" id="{91345E12-02E2-4B4B-8991-1F63F7404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786711"/>
      </p:ext>
    </p:extLst>
  </p:cSld>
  <p:clrMapOvr>
    <a:masterClrMapping/>
  </p:clrMapOvr>
  <mc:AlternateContent xmlns:mc="http://schemas.openxmlformats.org/markup-compatibility/2006">
    <mc:Choice xmlns:p14="http://schemas.microsoft.com/office/powerpoint/2010/main" Requires="p14">
      <p:transition spd="slow" p14:dur="2000" advTm="62169"/>
    </mc:Choice>
    <mc:Fallback>
      <p:transition spd="slow" advTm="6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35B5A5-D647-41E6-BD2B-9AC4877BCFE7}"/>
              </a:ext>
            </a:extLst>
          </p:cNvPr>
          <p:cNvSpPr>
            <a:spLocks noGrp="1"/>
          </p:cNvSpPr>
          <p:nvPr>
            <p:ph type="title"/>
          </p:nvPr>
        </p:nvSpPr>
        <p:spPr/>
        <p:txBody>
          <a:bodyPr/>
          <a:lstStyle/>
          <a:p>
            <a:r>
              <a:rPr lang="kk-KZ" dirty="0"/>
              <a:t>Пигменттер</a:t>
            </a:r>
            <a:endParaRPr lang="ru-KZ" dirty="0"/>
          </a:p>
        </p:txBody>
      </p:sp>
      <p:graphicFrame>
        <p:nvGraphicFramePr>
          <p:cNvPr id="4" name="Объект 3">
            <a:extLst>
              <a:ext uri="{FF2B5EF4-FFF2-40B4-BE49-F238E27FC236}">
                <a16:creationId xmlns:a16="http://schemas.microsoft.com/office/drawing/2014/main" id="{BF4429CE-F30A-46BD-986E-EB784AA578CC}"/>
              </a:ext>
            </a:extLst>
          </p:cNvPr>
          <p:cNvGraphicFramePr>
            <a:graphicFrameLocks noGrp="1"/>
          </p:cNvGraphicFramePr>
          <p:nvPr>
            <p:ph idx="1"/>
            <p:extLst>
              <p:ext uri="{D42A27DB-BD31-4B8C-83A1-F6EECF244321}">
                <p14:modId xmlns:p14="http://schemas.microsoft.com/office/powerpoint/2010/main" val="1906493364"/>
              </p:ext>
            </p:extLst>
          </p:nvPr>
        </p:nvGraphicFramePr>
        <p:xfrm>
          <a:off x="457200" y="1340768"/>
          <a:ext cx="8229600" cy="4785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Звук 4">
            <a:hlinkClick r:id="" action="ppaction://media"/>
            <a:extLst>
              <a:ext uri="{FF2B5EF4-FFF2-40B4-BE49-F238E27FC236}">
                <a16:creationId xmlns:a16="http://schemas.microsoft.com/office/drawing/2014/main" id="{C67EAC73-6920-44A9-B385-2E7612ADA2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14908995"/>
      </p:ext>
    </p:extLst>
  </p:cSld>
  <p:clrMapOvr>
    <a:masterClrMapping/>
  </p:clrMapOvr>
  <mc:AlternateContent xmlns:mc="http://schemas.openxmlformats.org/markup-compatibility/2006">
    <mc:Choice xmlns:p14="http://schemas.microsoft.com/office/powerpoint/2010/main" Requires="p14">
      <p:transition spd="slow" p14:dur="2000" advTm="50258"/>
    </mc:Choice>
    <mc:Fallback>
      <p:transition spd="slow" advTm="5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1264</TotalTime>
  <Words>464</Words>
  <Application>Microsoft Office PowerPoint</Application>
  <PresentationFormat>Экран (4:3)</PresentationFormat>
  <Paragraphs>55</Paragraphs>
  <Slides>14</Slides>
  <Notes>0</Notes>
  <HiddenSlides>0</HiddenSlides>
  <MMClips>14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Arial</vt:lpstr>
      <vt:lpstr>Calibri</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Пигменттер</vt:lpstr>
      <vt:lpstr>Тапсырма 1</vt:lpstr>
      <vt:lpstr>Хлорофилл күннің әсерінен тез бұзылады. </vt:lpstr>
      <vt:lpstr>Тапсырма 2 Төмендегі пигменттерді сәйкестендір</vt:lpstr>
      <vt:lpstr>Дұрыс жауап</vt:lpstr>
      <vt:lpstr>«Плюс» - оң әсер еткен фактілерді жазыңыз; «Минус» - “қолымнан келмей жатыр” немесе “ түсініксіз болып тұрған  ”  сұрағыңызды жазыңыз;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Сая Нурбаева</cp:lastModifiedBy>
  <cp:revision>89</cp:revision>
  <cp:lastPrinted>2016-09-08T03:01:04Z</cp:lastPrinted>
  <dcterms:created xsi:type="dcterms:W3CDTF">2014-10-01T11:14:39Z</dcterms:created>
  <dcterms:modified xsi:type="dcterms:W3CDTF">2021-02-17T10:51:19Z</dcterms:modified>
</cp:coreProperties>
</file>